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  <p:sldMasterId id="2147483896" r:id="rId2"/>
    <p:sldMasterId id="2147483902" r:id="rId3"/>
  </p:sldMasterIdLst>
  <p:notesMasterIdLst>
    <p:notesMasterId r:id="rId14"/>
  </p:notesMasterIdLst>
  <p:handoutMasterIdLst>
    <p:handoutMasterId r:id="rId15"/>
  </p:handoutMasterIdLst>
  <p:sldIdLst>
    <p:sldId id="513" r:id="rId4"/>
    <p:sldId id="514" r:id="rId5"/>
    <p:sldId id="515" r:id="rId6"/>
    <p:sldId id="517" r:id="rId7"/>
    <p:sldId id="518" r:id="rId8"/>
    <p:sldId id="520" r:id="rId9"/>
    <p:sldId id="521" r:id="rId10"/>
    <p:sldId id="522" r:id="rId11"/>
    <p:sldId id="523" r:id="rId12"/>
    <p:sldId id="516" r:id="rId13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E" initials="N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6600"/>
    <a:srgbClr val="FE8002"/>
    <a:srgbClr val="FD5C03"/>
    <a:srgbClr val="8C8C8C"/>
    <a:srgbClr val="CC0099"/>
    <a:srgbClr val="02D002"/>
    <a:srgbClr val="99FF66"/>
    <a:srgbClr val="FF9999"/>
    <a:srgbClr val="8C9D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99" autoAdjust="0"/>
    <p:restoredTop sz="97954" autoAdjust="0"/>
  </p:normalViewPr>
  <p:slideViewPr>
    <p:cSldViewPr snapToObjects="1">
      <p:cViewPr>
        <p:scale>
          <a:sx n="70" d="100"/>
          <a:sy n="70" d="100"/>
        </p:scale>
        <p:origin x="-125" y="-250"/>
      </p:cViewPr>
      <p:guideLst>
        <p:guide orient="horz" pos="28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26CFEE5-E694-4D75-B600-43F31FF6BBFA}" type="datetimeFigureOut">
              <a:rPr lang="en-US"/>
              <a:pPr>
                <a:defRPr/>
              </a:pPr>
              <a:t>7/9/2011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BD28E1-838A-4D4B-811C-2658FD1F64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charset="0"/>
              </a:defRPr>
            </a:lvl1pPr>
          </a:lstStyle>
          <a:p>
            <a:pPr>
              <a:defRPr/>
            </a:pPr>
            <a:fld id="{47B2CF9C-0117-4802-A492-4949F13F6F2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Shift summary: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*) </a:t>
            </a:r>
            <a:r>
              <a:rPr lang="en-US" dirty="0" err="1" smtClean="0"/>
              <a:t>Cryo</a:t>
            </a:r>
            <a:r>
              <a:rPr lang="en-US" dirty="0" smtClean="0"/>
              <a:t> conditions were recovered at 8:05am.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*) In the meantime we were in access in S78 for an energy extraction problem on </a:t>
            </a:r>
            <a:br>
              <a:rPr lang="en-US" dirty="0" smtClean="0"/>
            </a:br>
            <a:r>
              <a:rPr lang="en-US" dirty="0" smtClean="0"/>
              <a:t>RQD/F S78. The remaining HWC tests on the 60 A circuits in 78 could only be done </a:t>
            </a:r>
            <a:br>
              <a:rPr lang="en-US" dirty="0" smtClean="0"/>
            </a:br>
            <a:r>
              <a:rPr lang="en-US" dirty="0" smtClean="0"/>
              <a:t>after the intervention due to the global protection mechanism. Access was </a:t>
            </a:r>
            <a:br>
              <a:rPr lang="en-US" dirty="0" smtClean="0"/>
            </a:br>
            <a:r>
              <a:rPr lang="en-US" dirty="0" smtClean="0"/>
              <a:t>finished at about 9:10.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Otherwise: </a:t>
            </a:r>
            <a:br>
              <a:rPr lang="en-US" dirty="0" smtClean="0"/>
            </a:br>
            <a:r>
              <a:rPr lang="en-US" dirty="0" smtClean="0"/>
              <a:t>*)Survey wires at triplet R8 were out of tolerance. Updated the interlock </a:t>
            </a:r>
            <a:br>
              <a:rPr lang="en-US" dirty="0" smtClean="0"/>
            </a:br>
            <a:r>
              <a:rPr lang="en-US" dirty="0" smtClean="0"/>
              <a:t>threshold. Did not investigate whether they triplet had been really moved. </a:t>
            </a:r>
            <a:br>
              <a:rPr lang="en-US" dirty="0" smtClean="0"/>
            </a:br>
            <a:r>
              <a:rPr lang="en-US" dirty="0" smtClean="0"/>
              <a:t>*) The hardware settings for two MKD generators of beam 2 are not correct. Can </a:t>
            </a:r>
            <a:br>
              <a:rPr lang="en-US" dirty="0" smtClean="0"/>
            </a:br>
            <a:r>
              <a:rPr lang="en-US" dirty="0" smtClean="0"/>
              <a:t>run like this for the time being. Needs to be modified at some point however. Access of 2-3h. </a:t>
            </a:r>
            <a:br>
              <a:rPr lang="en-US" dirty="0" smtClean="0"/>
            </a:br>
            <a:r>
              <a:rPr lang="en-US" dirty="0" smtClean="0"/>
              <a:t>*) The switch change at the MKI B1 caused the kickers to trip during the </a:t>
            </a:r>
            <a:br>
              <a:rPr lang="en-US" dirty="0" smtClean="0"/>
            </a:br>
            <a:r>
              <a:rPr lang="en-US" dirty="0" err="1" smtClean="0"/>
              <a:t>softstart</a:t>
            </a:r>
            <a:r>
              <a:rPr lang="en-US" dirty="0" smtClean="0"/>
              <a:t>. After a couple of trials it was decided with the piquet to access and </a:t>
            </a:r>
            <a:br>
              <a:rPr lang="en-US" dirty="0" smtClean="0"/>
            </a:br>
            <a:r>
              <a:rPr lang="en-US" dirty="0" smtClean="0"/>
              <a:t>change the new switch again. Access was prepared. It turned out however later on </a:t>
            </a:r>
            <a:br>
              <a:rPr lang="en-US" dirty="0" smtClean="0"/>
            </a:br>
            <a:r>
              <a:rPr lang="en-US" dirty="0" smtClean="0"/>
              <a:t>that the switch probably just needed more conditioning via more </a:t>
            </a:r>
            <a:r>
              <a:rPr lang="en-US" dirty="0" err="1" smtClean="0"/>
              <a:t>softstarts</a:t>
            </a:r>
            <a:r>
              <a:rPr lang="en-US" dirty="0" smtClean="0"/>
              <a:t> or an </a:t>
            </a:r>
            <a:br>
              <a:rPr lang="en-US" dirty="0" smtClean="0"/>
            </a:br>
            <a:r>
              <a:rPr lang="en-US" dirty="0" smtClean="0"/>
              <a:t>extended </a:t>
            </a:r>
            <a:r>
              <a:rPr lang="en-US" dirty="0" err="1" smtClean="0"/>
              <a:t>softstart</a:t>
            </a:r>
            <a:r>
              <a:rPr lang="en-US" dirty="0" smtClean="0"/>
              <a:t>. It seems to be OK now. </a:t>
            </a:r>
            <a:br>
              <a:rPr lang="en-US" dirty="0" smtClean="0"/>
            </a:br>
            <a:r>
              <a:rPr lang="en-US" dirty="0" smtClean="0"/>
              <a:t>*) CMS and ALICE profited from the access.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*) </a:t>
            </a:r>
            <a:r>
              <a:rPr lang="en-US" dirty="0" err="1" smtClean="0"/>
              <a:t>Precycle</a:t>
            </a:r>
            <a:r>
              <a:rPr lang="en-US" dirty="0" smtClean="0"/>
              <a:t> started.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2CF9C-0117-4802-A492-4949F13F6F21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2209800" y="6556375"/>
            <a:ext cx="4648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/>
              <a:t>Eva Barbara Holzer</a:t>
            </a:r>
            <a:endParaRPr lang="en-US" sz="1300" b="1" dirty="0"/>
          </a:p>
        </p:txBody>
      </p:sp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banner-bl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LOGO-BE-60x60b.jpg"/>
          <p:cNvPicPr>
            <a:picLocks noChangeAspect="1"/>
          </p:cNvPicPr>
          <p:nvPr userDrawn="1"/>
        </p:nvPicPr>
        <p:blipFill>
          <a:blip r:embed="rId3" cstate="print"/>
          <a:srcRect l="3149" t="3149" r="3149" b="3149"/>
          <a:stretch>
            <a:fillRect/>
          </a:stretch>
        </p:blipFill>
        <p:spPr bwMode="auto">
          <a:xfrm>
            <a:off x="8286750" y="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2937" y="0"/>
            <a:ext cx="881063" cy="8677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 bwMode="auto">
          <a:xfrm rot="16200000" flipV="1">
            <a:off x="7830541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 rot="16200000" flipV="1">
            <a:off x="391516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1010093" y="93476"/>
            <a:ext cx="7123814" cy="68048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  <a:gs pos="72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/>
          <a:lstStyle>
            <a:lvl1pPr>
              <a:defRPr sz="3200" b="1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7160" y="1051560"/>
            <a:ext cx="8869680" cy="5212080"/>
          </a:xfrm>
          <a:prstGeom prst="rect">
            <a:avLst/>
          </a:prstGeom>
        </p:spPr>
        <p:txBody>
          <a:bodyPr/>
          <a:lstStyle>
            <a:lvl1pPr>
              <a:tabLst>
                <a:tab pos="693738" algn="l"/>
              </a:tabLst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144768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36B1D4F-E6E4-470A-A144-E2C6DC4DDB67}" type="slidenum">
              <a:rPr lang="en-US" b="1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1" dirty="0" smtClean="0">
              <a:solidFill>
                <a:prstClr val="white">
                  <a:lumMod val="50000"/>
                </a:prstClr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928775" y="6400800"/>
            <a:ext cx="528645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Joint DESY and University of Hamburg Accelerator Physics Seminar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7160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May, 17</a:t>
            </a:r>
            <a:r>
              <a:rPr lang="en-US" b="1" baseline="30000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th</a:t>
            </a: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2209800" y="6556375"/>
            <a:ext cx="4648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>
                <a:solidFill>
                  <a:srgbClr val="000000"/>
                </a:solidFill>
              </a:rPr>
              <a:t>Eva Barbara Holzer</a:t>
            </a:r>
            <a:endParaRPr lang="en-US" sz="1300" b="1" dirty="0">
              <a:solidFill>
                <a:srgbClr val="000000"/>
              </a:solidFill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>
                <a:solidFill>
                  <a:srgbClr val="000000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banner-bl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LOGO-BE-60x60b.jpg"/>
          <p:cNvPicPr>
            <a:picLocks noChangeAspect="1"/>
          </p:cNvPicPr>
          <p:nvPr userDrawn="1"/>
        </p:nvPicPr>
        <p:blipFill>
          <a:blip r:embed="rId3" cstate="print"/>
          <a:srcRect l="3149" t="3149" r="3149" b="3149"/>
          <a:stretch>
            <a:fillRect/>
          </a:stretch>
        </p:blipFill>
        <p:spPr bwMode="auto">
          <a:xfrm>
            <a:off x="8286750" y="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2937" y="0"/>
            <a:ext cx="881063" cy="8677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 bwMode="auto">
          <a:xfrm rot="16200000" flipV="1">
            <a:off x="7830541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 rot="16200000" flipV="1">
            <a:off x="391516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1010093" y="93476"/>
            <a:ext cx="7123814" cy="68048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  <a:gs pos="72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/>
          <a:lstStyle>
            <a:lvl1pPr>
              <a:defRPr sz="3200" b="1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7160" y="1051560"/>
            <a:ext cx="8869680" cy="5212080"/>
          </a:xfrm>
          <a:prstGeom prst="rect">
            <a:avLst/>
          </a:prstGeom>
        </p:spPr>
        <p:txBody>
          <a:bodyPr/>
          <a:lstStyle>
            <a:lvl1pPr>
              <a:tabLst>
                <a:tab pos="693738" algn="l"/>
              </a:tabLst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144768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36B1D4F-E6E4-470A-A144-E2C6DC4DDB67}" type="slidenum">
              <a:rPr lang="en-US" b="1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1" dirty="0" smtClean="0">
              <a:solidFill>
                <a:prstClr val="white">
                  <a:lumMod val="50000"/>
                </a:prstClr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928775" y="6400800"/>
            <a:ext cx="528645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Joint DESY and University of Hamburg Accelerator Physics Seminar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7160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May, 17</a:t>
            </a:r>
            <a:r>
              <a:rPr lang="en-US" b="1" baseline="30000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th</a:t>
            </a: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banner-bleu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LOGO-BE-60x60b.jpg"/>
          <p:cNvPicPr>
            <a:picLocks noChangeAspect="1"/>
          </p:cNvPicPr>
          <p:nvPr userDrawn="1"/>
        </p:nvPicPr>
        <p:blipFill>
          <a:blip r:embed="rId3" cstate="print"/>
          <a:srcRect l="3149" t="3149" r="3149" b="3149"/>
          <a:stretch>
            <a:fillRect/>
          </a:stretch>
        </p:blipFill>
        <p:spPr bwMode="auto">
          <a:xfrm>
            <a:off x="8286750" y="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62937" y="0"/>
            <a:ext cx="881063" cy="86771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 bwMode="auto">
          <a:xfrm rot="16200000" flipV="1">
            <a:off x="7830541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 rot="16200000" flipV="1">
            <a:off x="391516" y="430772"/>
            <a:ext cx="866830" cy="528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1010093" y="93476"/>
            <a:ext cx="7123814" cy="680483"/>
          </a:xfrm>
          <a:prstGeom prst="rect">
            <a:avLst/>
          </a:prstGeom>
          <a:gradFill flip="none" rotWithShape="1">
            <a:gsLst>
              <a:gs pos="100000">
                <a:schemeClr val="bg1">
                  <a:alpha val="0"/>
                </a:schemeClr>
              </a:gs>
              <a:gs pos="0">
                <a:schemeClr val="bg1"/>
              </a:gs>
              <a:gs pos="72000">
                <a:schemeClr val="bg1"/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/>
          <a:lstStyle>
            <a:lvl1pPr>
              <a:defRPr sz="3200" b="1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7160" y="1051560"/>
            <a:ext cx="8869680" cy="5212080"/>
          </a:xfrm>
          <a:prstGeom prst="rect">
            <a:avLst/>
          </a:prstGeom>
        </p:spPr>
        <p:txBody>
          <a:bodyPr/>
          <a:lstStyle>
            <a:lvl1pPr>
              <a:tabLst>
                <a:tab pos="693738" algn="l"/>
              </a:tabLst>
              <a:defRPr sz="24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144768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fld id="{236B1D4F-E6E4-470A-A144-E2C6DC4DDB67}" type="slidenum">
              <a:rPr lang="en-US" b="1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pPr algn="r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1" dirty="0" smtClean="0">
              <a:solidFill>
                <a:prstClr val="white">
                  <a:lumMod val="50000"/>
                </a:prstClr>
              </a:solidFill>
              <a:latin typeface="Calibri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928775" y="6400800"/>
            <a:ext cx="528645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Joint DESY and University of Hamburg Accelerator Physics Seminar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7160" y="6400800"/>
            <a:ext cx="286015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May, 17</a:t>
            </a:r>
            <a:r>
              <a:rPr lang="en-US" b="1" baseline="30000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th</a:t>
            </a:r>
            <a:r>
              <a:rPr lang="en-US" b="1" dirty="0" smtClean="0">
                <a:solidFill>
                  <a:prstClr val="white">
                    <a:lumMod val="50000"/>
                  </a:prstClr>
                </a:solidFill>
                <a:latin typeface="Calibri"/>
              </a:rPr>
              <a:t>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 userDrawn="1"/>
        </p:nvSpPr>
        <p:spPr bwMode="auto">
          <a:xfrm>
            <a:off x="2209800" y="6556375"/>
            <a:ext cx="4648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>
                <a:solidFill>
                  <a:srgbClr val="000000"/>
                </a:solidFill>
              </a:rPr>
              <a:t>Eva Barbara Holzer</a:t>
            </a:r>
            <a:endParaRPr lang="en-US" sz="1300" b="1" dirty="0">
              <a:solidFill>
                <a:srgbClr val="000000"/>
              </a:solidFill>
            </a:endParaRPr>
          </a:p>
        </p:txBody>
      </p:sp>
      <p:sp>
        <p:nvSpPr>
          <p:cNvPr id="7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97089497-6043-4A13-B4D8-5E09838C7E08}" type="slidenum">
              <a:rPr lang="en-US" sz="1600">
                <a:solidFill>
                  <a:srgbClr val="000000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52550" y="3505200"/>
            <a:ext cx="6400800" cy="23241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 lvl="1">
              <a:defRPr/>
            </a:lvl2pPr>
            <a:lvl3pPr lvl="2">
              <a:defRPr/>
            </a:lvl3pPr>
            <a:lvl4pPr lvl="3">
              <a:defRPr/>
            </a:lvl4pPr>
            <a:lvl5pPr lvl="4">
              <a:defRPr/>
            </a:lvl5pPr>
          </a:lstStyle>
          <a:p>
            <a:r>
              <a:rPr lang="de-CH"/>
              <a:t>Text Level 1 20 Pt. </a:t>
            </a:r>
          </a:p>
          <a:p>
            <a:pPr lvl="1"/>
            <a:r>
              <a:rPr lang="de-CH"/>
              <a:t>Text Level 2 18 Pt.</a:t>
            </a:r>
          </a:p>
          <a:p>
            <a:pPr lvl="2"/>
            <a:r>
              <a:rPr lang="de-CH"/>
              <a:t>Text Level 3 16 Pt.</a:t>
            </a:r>
          </a:p>
          <a:p>
            <a:pPr lvl="3"/>
            <a:r>
              <a:rPr lang="de-CH"/>
              <a:t>Text Level 4 14 Pt.</a:t>
            </a:r>
          </a:p>
          <a:p>
            <a:pPr lvl="4"/>
            <a:r>
              <a:rPr lang="de-CH"/>
              <a:t>Text Level 5 14 Pt.</a:t>
            </a:r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0193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 Level 1 20 Pt. </a:t>
            </a:r>
          </a:p>
          <a:p>
            <a:pPr lvl="1"/>
            <a:r>
              <a:rPr lang="de-CH" smtClean="0"/>
              <a:t>Text Level 2 18 Pt.</a:t>
            </a:r>
          </a:p>
          <a:p>
            <a:pPr lvl="2"/>
            <a:r>
              <a:rPr lang="de-CH" smtClean="0"/>
              <a:t>Text Level 3 16 Pt.</a:t>
            </a:r>
          </a:p>
          <a:p>
            <a:pPr lvl="3"/>
            <a:r>
              <a:rPr lang="de-CH" smtClean="0"/>
              <a:t>Text Level 4 14 Pt.</a:t>
            </a:r>
          </a:p>
          <a:p>
            <a:pPr lvl="4"/>
            <a:r>
              <a:rPr lang="de-CH" smtClean="0"/>
              <a:t>Text Level 5 14 Pt.</a:t>
            </a:r>
            <a:endParaRPr lang="en-US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 smtClean="0"/>
              <a:t>2011-07-10</a:t>
            </a:r>
            <a:endParaRPr lang="en-US" sz="1300" b="1" dirty="0"/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/>
              <a:t>LHC</a:t>
            </a:r>
            <a:r>
              <a:rPr lang="en-US" sz="1300" baseline="0" dirty="0" smtClean="0"/>
              <a:t> 9:00 meeting</a:t>
            </a:r>
            <a:endParaRPr lang="en-US" sz="1300" dirty="0"/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/>
              <a:t>E.B.</a:t>
            </a:r>
            <a:r>
              <a:rPr lang="en-US" sz="1300" baseline="0" dirty="0" smtClean="0"/>
              <a:t> Holzer</a:t>
            </a:r>
            <a:endParaRPr lang="en-US" sz="1300" dirty="0"/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/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4" r:id="rId2"/>
    <p:sldLayoutId id="2147483815" r:id="rId3"/>
    <p:sldLayoutId id="2147483816" r:id="rId4"/>
    <p:sldLayoutId id="2147483895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 Level 1 20 Pt. </a:t>
            </a:r>
          </a:p>
          <a:p>
            <a:pPr lvl="1"/>
            <a:r>
              <a:rPr lang="de-CH" smtClean="0"/>
              <a:t>Text Level 2 18 Pt.</a:t>
            </a:r>
          </a:p>
          <a:p>
            <a:pPr lvl="2"/>
            <a:r>
              <a:rPr lang="de-CH" smtClean="0"/>
              <a:t>Text Level 3 16 Pt.</a:t>
            </a:r>
          </a:p>
          <a:p>
            <a:pPr lvl="3"/>
            <a:r>
              <a:rPr lang="de-CH" smtClean="0"/>
              <a:t>Text Level 4 14 Pt.</a:t>
            </a:r>
          </a:p>
          <a:p>
            <a:pPr lvl="4"/>
            <a:r>
              <a:rPr lang="de-CH" smtClean="0"/>
              <a:t>Text Level 5 14 Pt.</a:t>
            </a:r>
            <a:endParaRPr lang="en-US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>
                <a:solidFill>
                  <a:srgbClr val="000000"/>
                </a:solidFill>
              </a:rPr>
              <a:t>Eva Barbara Holzer</a:t>
            </a:r>
            <a:endParaRPr lang="en-US" sz="1300" b="1" dirty="0">
              <a:solidFill>
                <a:srgbClr val="000000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>
                <a:solidFill>
                  <a:srgbClr val="000000"/>
                </a:solidFill>
              </a:rPr>
              <a:t>TIPP 2011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>
                <a:solidFill>
                  <a:srgbClr val="000000"/>
                </a:solidFill>
              </a:rPr>
              <a:t>June 10, 2011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>
                <a:solidFill>
                  <a:srgbClr val="000000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85813"/>
            <a:ext cx="8229600" cy="563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Text Level 1 20 Pt. </a:t>
            </a:r>
          </a:p>
          <a:p>
            <a:pPr lvl="1"/>
            <a:r>
              <a:rPr lang="de-CH" smtClean="0"/>
              <a:t>Text Level 2 18 Pt.</a:t>
            </a:r>
          </a:p>
          <a:p>
            <a:pPr lvl="2"/>
            <a:r>
              <a:rPr lang="de-CH" smtClean="0"/>
              <a:t>Text Level 3 16 Pt.</a:t>
            </a:r>
          </a:p>
          <a:p>
            <a:pPr lvl="3"/>
            <a:r>
              <a:rPr lang="de-CH" smtClean="0"/>
              <a:t>Text Level 4 14 Pt.</a:t>
            </a:r>
          </a:p>
          <a:p>
            <a:pPr lvl="4"/>
            <a:r>
              <a:rPr lang="de-CH" smtClean="0"/>
              <a:t>Text Level 5 14 Pt.</a:t>
            </a:r>
            <a:endParaRPr lang="en-US" smtClean="0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09800" y="6556375"/>
            <a:ext cx="46482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300" dirty="0">
                <a:solidFill>
                  <a:srgbClr val="000000"/>
                </a:solidFill>
              </a:rPr>
              <a:t>Eva Barbara Holzer</a:t>
            </a:r>
            <a:endParaRPr lang="en-US" sz="1300" b="1" dirty="0">
              <a:solidFill>
                <a:srgbClr val="000000"/>
              </a:solidFill>
            </a:endParaRPr>
          </a:p>
        </p:txBody>
      </p: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381000" y="6542088"/>
            <a:ext cx="3386138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300" dirty="0" smtClean="0">
                <a:solidFill>
                  <a:srgbClr val="000000"/>
                </a:solidFill>
              </a:rPr>
              <a:t>TIPP 2011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1042" name="Text Box 18"/>
          <p:cNvSpPr txBox="1">
            <a:spLocks noChangeArrowheads="1"/>
          </p:cNvSpPr>
          <p:nvPr/>
        </p:nvSpPr>
        <p:spPr bwMode="auto">
          <a:xfrm>
            <a:off x="5727700" y="6542088"/>
            <a:ext cx="26670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300" dirty="0" smtClean="0">
                <a:solidFill>
                  <a:srgbClr val="000000"/>
                </a:solidFill>
              </a:rPr>
              <a:t>June 10, 2011</a:t>
            </a:r>
            <a:endParaRPr lang="en-US" sz="1300" dirty="0">
              <a:solidFill>
                <a:srgbClr val="000000"/>
              </a:solidFill>
            </a:endParaRPr>
          </a:p>
        </p:txBody>
      </p:sp>
      <p:sp>
        <p:nvSpPr>
          <p:cNvPr id="1030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463550" y="79375"/>
            <a:ext cx="82184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468313" y="649922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46" name="Text Box 22"/>
          <p:cNvSpPr txBox="1">
            <a:spLocks noChangeArrowheads="1"/>
          </p:cNvSpPr>
          <p:nvPr userDrawn="1"/>
        </p:nvSpPr>
        <p:spPr bwMode="auto">
          <a:xfrm>
            <a:off x="8039100" y="6507163"/>
            <a:ext cx="1054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D9D0EF41-8BD5-4BA3-B152-07B4757AE79F}" type="slidenum">
              <a:rPr lang="en-US" sz="1600">
                <a:solidFill>
                  <a:srgbClr val="000000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58788" y="714375"/>
            <a:ext cx="8229600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99"/>
          </a:solidFill>
          <a:latin typeface="Helvetica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rgbClr val="003399"/>
          </a:solidFill>
          <a:latin typeface="+mn-lt"/>
          <a:ea typeface="+mn-ea"/>
          <a:cs typeface="+mn-cs"/>
        </a:defRPr>
      </a:lvl1pPr>
      <a:lvl2pPr marL="565150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906463" indent="-2222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249363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16017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5pPr>
      <a:lvl6pPr marL="20589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6pPr>
      <a:lvl7pPr marL="25161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7pPr>
      <a:lvl8pPr marL="29733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8pPr>
      <a:lvl9pPr marL="3430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mtClean="0">
                <a:solidFill>
                  <a:srgbClr val="002060"/>
                </a:solidFill>
              </a:rPr>
              <a:t>Coordinators weekend: </a:t>
            </a:r>
            <a:r>
              <a:rPr lang="en-US" dirty="0" smtClean="0">
                <a:solidFill>
                  <a:srgbClr val="002060"/>
                </a:solidFill>
              </a:rPr>
              <a:t>Mike Lamont, Eva Barbara Holzer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7:00 – 9:13 </a:t>
            </a:r>
            <a:r>
              <a:rPr lang="en-US" dirty="0" smtClean="0"/>
              <a:t>Access </a:t>
            </a:r>
            <a:r>
              <a:rPr lang="en-US" dirty="0" smtClean="0"/>
              <a:t>Point 8 </a:t>
            </a:r>
            <a:r>
              <a:rPr lang="en-US" dirty="0" smtClean="0"/>
              <a:t>for QPS </a:t>
            </a:r>
            <a:r>
              <a:rPr lang="en-US" dirty="0" smtClean="0"/>
              <a:t>RQD A78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7:24 MKB (dilution kickers) in fault B1 &amp; B2 </a:t>
            </a:r>
            <a:r>
              <a:rPr lang="en-US" dirty="0" smtClean="0">
                <a:sym typeface="Wingdings" pitchFamily="2" charset="2"/>
              </a:rPr>
              <a:t> reset by piquet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SIS </a:t>
            </a:r>
            <a:r>
              <a:rPr lang="en-US" dirty="0" smtClean="0"/>
              <a:t>positioning wire on IR8 triplet out of tolerance (why?) </a:t>
            </a:r>
            <a:r>
              <a:rPr lang="en-US" dirty="0" smtClean="0">
                <a:sym typeface="Wingdings" pitchFamily="2" charset="2"/>
              </a:rPr>
              <a:t> changed WPS limits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ym typeface="Wingdings" pitchFamily="2" charset="2"/>
              </a:rPr>
              <a:t>8:05 </a:t>
            </a:r>
            <a:r>
              <a:rPr lang="en-US" dirty="0" err="1" smtClean="0">
                <a:sym typeface="Wingdings" pitchFamily="2" charset="2"/>
              </a:rPr>
              <a:t>cryo</a:t>
            </a:r>
            <a:r>
              <a:rPr lang="en-US" dirty="0" smtClean="0">
                <a:sym typeface="Wingdings" pitchFamily="2" charset="2"/>
              </a:rPr>
              <a:t> is back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MCS check on MKD settings </a:t>
            </a:r>
            <a:r>
              <a:rPr lang="en-US" dirty="0" smtClean="0"/>
              <a:t>failed, called piquet </a:t>
            </a:r>
            <a:r>
              <a:rPr lang="en-US" dirty="0" smtClean="0">
                <a:sym typeface="Wingdings" pitchFamily="2" charset="2"/>
              </a:rPr>
              <a:t> hardware setting off (not by much)  changed LSA values to be able to continue; need access to change hardware setting.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698625" algn="l"/>
              </a:tabLst>
            </a:pPr>
            <a:r>
              <a:rPr lang="en-US" dirty="0" smtClean="0"/>
              <a:t>Saturday 9.7.2011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8775" indent="-358775">
              <a:buFont typeface="+mj-lt"/>
              <a:buAutoNum type="arabicPeriod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Ramp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2 pilots (collapse separation bump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to zero in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Alice and check if interlocks are too tight)</a:t>
            </a:r>
          </a:p>
          <a:p>
            <a:pPr marL="358775" indent="-358775">
              <a:buFont typeface="+mj-lt"/>
              <a:buAutoNum type="arabicPeriod"/>
            </a:pPr>
            <a:r>
              <a:rPr lang="en-US" dirty="0" smtClean="0"/>
              <a:t>Verification tests: </a:t>
            </a:r>
          </a:p>
          <a:p>
            <a:pPr marL="742950" lvl="1" indent="-285750"/>
            <a:r>
              <a:rPr lang="en-US" dirty="0" smtClean="0"/>
              <a:t>TCDQ and TCSG relative </a:t>
            </a:r>
            <a:r>
              <a:rPr lang="en-US" dirty="0" smtClean="0"/>
              <a:t>position</a:t>
            </a:r>
          </a:p>
          <a:p>
            <a:pPr marL="742950" lvl="1" indent="-285750"/>
            <a:r>
              <a:rPr lang="en-US" dirty="0" smtClean="0"/>
              <a:t>Beam </a:t>
            </a:r>
            <a:r>
              <a:rPr lang="en-US" dirty="0" smtClean="0"/>
              <a:t>presence </a:t>
            </a:r>
            <a:r>
              <a:rPr lang="en-US" dirty="0" smtClean="0"/>
              <a:t>flag intensity limit</a:t>
            </a:r>
            <a:endParaRPr lang="en-US" dirty="0" smtClean="0"/>
          </a:p>
          <a:p>
            <a:pPr marL="742950" lvl="1" indent="-285750"/>
            <a:r>
              <a:rPr lang="en-US" dirty="0" smtClean="0"/>
              <a:t>Beam </a:t>
            </a:r>
            <a:r>
              <a:rPr lang="en-US" dirty="0" smtClean="0"/>
              <a:t>Dump (inject and dump mode</a:t>
            </a:r>
            <a:r>
              <a:rPr lang="en-US" dirty="0" smtClean="0"/>
              <a:t>)</a:t>
            </a:r>
          </a:p>
          <a:p>
            <a:pPr marL="742950" lvl="1" indent="-285750"/>
            <a:r>
              <a:rPr lang="en-US" dirty="0" smtClean="0"/>
              <a:t>Asynchronous dump 450 GeV B2 (pilot or 1-2 nominal bunches)</a:t>
            </a:r>
          </a:p>
          <a:p>
            <a:pPr marL="358775" indent="-358775">
              <a:buFont typeface="+mj-lt"/>
              <a:buAutoNum type="arabicPeriod"/>
            </a:pPr>
            <a:r>
              <a:rPr lang="en-US" dirty="0" smtClean="0"/>
              <a:t>Pilot </a:t>
            </a:r>
            <a:r>
              <a:rPr lang="en-US" dirty="0" smtClean="0"/>
              <a:t>+ 2 nominal bunches</a:t>
            </a:r>
          </a:p>
          <a:p>
            <a:pPr marL="742950" lvl="1" indent="-285750"/>
            <a:r>
              <a:rPr lang="en-US" dirty="0" smtClean="0"/>
              <a:t>1 </a:t>
            </a:r>
            <a:r>
              <a:rPr lang="en-US" dirty="0" smtClean="0"/>
              <a:t>hour in stable </a:t>
            </a:r>
            <a:r>
              <a:rPr lang="en-US" dirty="0" smtClean="0"/>
              <a:t>beams (ideally)</a:t>
            </a:r>
            <a:endParaRPr lang="en-US" dirty="0" smtClean="0"/>
          </a:p>
          <a:p>
            <a:pPr marL="742950" lvl="1" indent="-285750"/>
            <a:r>
              <a:rPr lang="en-US" dirty="0" smtClean="0"/>
              <a:t>Followed by loss </a:t>
            </a:r>
            <a:r>
              <a:rPr lang="en-US" dirty="0" smtClean="0"/>
              <a:t>maps at 3.5 </a:t>
            </a:r>
            <a:r>
              <a:rPr lang="en-US" dirty="0" smtClean="0"/>
              <a:t>TeV: H, V and longitudinal -500 Hz</a:t>
            </a:r>
          </a:p>
          <a:p>
            <a:pPr marL="742950" lvl="1" indent="-285750"/>
            <a:r>
              <a:rPr lang="en-US" dirty="0" smtClean="0"/>
              <a:t>loss maps at </a:t>
            </a:r>
            <a:r>
              <a:rPr lang="en-US" dirty="0" smtClean="0"/>
              <a:t>injection</a:t>
            </a:r>
            <a:endParaRPr lang="en-US" dirty="0" smtClean="0"/>
          </a:p>
          <a:p>
            <a:pPr marL="358775" indent="-358775">
              <a:buFont typeface="+mj-lt"/>
              <a:buAutoNum type="arabicPeriod"/>
            </a:pPr>
            <a:r>
              <a:rPr lang="en-US" dirty="0" smtClean="0"/>
              <a:t>48 bunches per beam; new fill pattern for “satellite collisions in ALICE</a:t>
            </a:r>
            <a:r>
              <a:rPr lang="en-US" dirty="0" smtClean="0"/>
              <a:t>” (MKI pulse length might need increasing); </a:t>
            </a:r>
            <a:r>
              <a:rPr lang="en-US" dirty="0" smtClean="0"/>
              <a:t>keep in stable beams for 3-4 hours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sp>
        <p:nvSpPr>
          <p:cNvPr id="4" name="Curved Right Arrow 3"/>
          <p:cNvSpPr/>
          <p:nvPr/>
        </p:nvSpPr>
        <p:spPr bwMode="auto">
          <a:xfrm flipV="1">
            <a:off x="683568" y="3645024"/>
            <a:ext cx="288032" cy="1008112"/>
          </a:xfrm>
          <a:prstGeom prst="curvedRightArrow">
            <a:avLst/>
          </a:prstGeom>
          <a:solidFill>
            <a:srgbClr val="00B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Helvetica" pitchFamily="34" charset="0"/>
            </a:endParaRPr>
          </a:p>
        </p:txBody>
      </p:sp>
      <p:sp>
        <p:nvSpPr>
          <p:cNvPr id="5" name="Curved Right Arrow 4"/>
          <p:cNvSpPr/>
          <p:nvPr/>
        </p:nvSpPr>
        <p:spPr bwMode="auto">
          <a:xfrm flipH="1">
            <a:off x="8532440" y="3068960"/>
            <a:ext cx="504056" cy="1800200"/>
          </a:xfrm>
          <a:prstGeom prst="curvedRightArrow">
            <a:avLst/>
          </a:prstGeom>
          <a:solidFill>
            <a:srgbClr val="00B050"/>
          </a:solidFill>
          <a:ln w="9525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solidFill>
                  <a:schemeClr val="tx1"/>
                </a:solidFill>
              </a:ln>
              <a:effectLst/>
              <a:latin typeface="Helvetic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36396" y="3805009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solidFill>
                  <a:srgbClr val="006600"/>
                </a:solidFill>
              </a:rPr>
              <a:t>OR</a:t>
            </a:r>
            <a:endParaRPr lang="en-US" sz="2000" b="1" dirty="0">
              <a:solidFill>
                <a:srgbClr val="00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941" y="4005064"/>
            <a:ext cx="648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6600"/>
                </a:solidFill>
              </a:rPr>
              <a:t>OR</a:t>
            </a:r>
            <a:endParaRPr lang="en-US" sz="2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12:22 MKI B1 tripped during soft-start (MKISS) </a:t>
            </a:r>
          </a:p>
          <a:p>
            <a:pPr lvl="1">
              <a:lnSpc>
                <a:spcPct val="150000"/>
              </a:lnSpc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Access to replace a switch, but </a:t>
            </a:r>
            <a:r>
              <a:rPr lang="en-US" dirty="0" smtClean="0">
                <a:sym typeface="Wingdings" pitchFamily="2" charset="2"/>
              </a:rPr>
              <a:t>in the end not needed for </a:t>
            </a:r>
            <a:r>
              <a:rPr lang="en-US" dirty="0" smtClean="0">
                <a:sym typeface="Wingdings" pitchFamily="2" charset="2"/>
              </a:rPr>
              <a:t>MKI. It was  reconditioned </a:t>
            </a:r>
            <a:r>
              <a:rPr lang="en-US" dirty="0" smtClean="0">
                <a:sym typeface="Wingdings" pitchFamily="2" charset="2"/>
              </a:rPr>
              <a:t>by several </a:t>
            </a:r>
            <a:r>
              <a:rPr lang="en-US" dirty="0" smtClean="0">
                <a:sym typeface="Wingdings" pitchFamily="2" charset="2"/>
              </a:rPr>
              <a:t>soft-starts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at 14:22 (M. Barnes: probably </a:t>
            </a:r>
            <a:r>
              <a:rPr lang="en-US" dirty="0" smtClean="0"/>
              <a:t>insufficient </a:t>
            </a:r>
            <a:r>
              <a:rPr lang="en-US" dirty="0" smtClean="0"/>
              <a:t>conditioning of a new </a:t>
            </a:r>
            <a:r>
              <a:rPr lang="en-US" dirty="0" smtClean="0"/>
              <a:t>switch</a:t>
            </a:r>
            <a:r>
              <a:rPr lang="en-US" dirty="0" smtClean="0"/>
              <a:t>)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>
                <a:sym typeface="Wingdings" pitchFamily="2" charset="2"/>
              </a:rPr>
              <a:t>A </a:t>
            </a:r>
            <a:r>
              <a:rPr lang="en-US" dirty="0" smtClean="0">
                <a:sym typeface="Wingdings" pitchFamily="2" charset="2"/>
              </a:rPr>
              <a:t>modified soft-start procedure would have been </a:t>
            </a:r>
            <a:r>
              <a:rPr lang="en-US" dirty="0" smtClean="0">
                <a:sym typeface="Wingdings" pitchFamily="2" charset="2"/>
              </a:rPr>
              <a:t>desirable (more gradual change), </a:t>
            </a:r>
            <a:r>
              <a:rPr lang="en-US" dirty="0" smtClean="0">
                <a:sym typeface="Wingdings" pitchFamily="2" charset="2"/>
              </a:rPr>
              <a:t>but not possible due to absence of experts (RBAC role holders)</a:t>
            </a:r>
            <a:endParaRPr lang="en-US" dirty="0" smtClean="0"/>
          </a:p>
          <a:p>
            <a:pPr lvl="1"/>
            <a:r>
              <a:rPr lang="en-US" dirty="0" smtClean="0">
                <a:sym typeface="Wingdings" pitchFamily="2" charset="2"/>
              </a:rPr>
              <a:t>Access used by </a:t>
            </a:r>
            <a:r>
              <a:rPr lang="en-US" dirty="0" smtClean="0">
                <a:sym typeface="Wingdings" pitchFamily="2" charset="2"/>
              </a:rPr>
              <a:t>Alice and </a:t>
            </a:r>
            <a:r>
              <a:rPr lang="en-US" dirty="0" smtClean="0">
                <a:sym typeface="Wingdings" pitchFamily="2" charset="2"/>
              </a:rPr>
              <a:t>CMS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16:10 </a:t>
            </a:r>
            <a:r>
              <a:rPr lang="en-US" dirty="0" smtClean="0"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ccess finished</a:t>
            </a:r>
          </a:p>
          <a:p>
            <a:r>
              <a:rPr lang="en-US" dirty="0" smtClean="0">
                <a:sym typeface="Wingdings" pitchFamily="2" charset="2"/>
              </a:rPr>
              <a:t>16:52 update of LBDS energy tracking tables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Saturday cont.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17:30 pilot injection</a:t>
            </a:r>
            <a:r>
              <a:rPr lang="en-US" dirty="0" smtClean="0">
                <a:sym typeface="Wingdings" pitchFamily="2" charset="2"/>
              </a:rPr>
              <a:t>: 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O</a:t>
            </a:r>
            <a:r>
              <a:rPr lang="en-US" dirty="0" smtClean="0">
                <a:sym typeface="Wingdings" pitchFamily="2" charset="2"/>
              </a:rPr>
              <a:t>ptimization </a:t>
            </a:r>
            <a:r>
              <a:rPr lang="en-US" dirty="0" smtClean="0">
                <a:sym typeface="Wingdings" pitchFamily="2" charset="2"/>
              </a:rPr>
              <a:t>at 450 </a:t>
            </a:r>
            <a:r>
              <a:rPr lang="en-US" dirty="0" smtClean="0">
                <a:sym typeface="Wingdings" pitchFamily="2" charset="2"/>
              </a:rPr>
              <a:t>GeV (orbit, tune, chromaticity, RF phasing)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Instrumentation: BPM </a:t>
            </a:r>
            <a:r>
              <a:rPr lang="en-US" dirty="0" smtClean="0">
                <a:sym typeface="Wingdings" pitchFamily="2" charset="2"/>
              </a:rPr>
              <a:t>calibration (</a:t>
            </a:r>
            <a:r>
              <a:rPr lang="en-US" dirty="0" smtClean="0">
                <a:sym typeface="Wingdings" pitchFamily="2" charset="2"/>
              </a:rPr>
              <a:t>phasing-in); Set-up </a:t>
            </a:r>
            <a:r>
              <a:rPr lang="en-US" dirty="0" smtClean="0">
                <a:sym typeface="Wingdings" pitchFamily="2" charset="2"/>
              </a:rPr>
              <a:t>of BSRT and abort gap (injection energy</a:t>
            </a:r>
            <a:r>
              <a:rPr lang="en-US" dirty="0" smtClean="0">
                <a:sym typeface="Wingdings" pitchFamily="2" charset="2"/>
              </a:rPr>
              <a:t>) F. Roncarolo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Temporary </a:t>
            </a:r>
            <a:r>
              <a:rPr lang="en-US" dirty="0" smtClean="0">
                <a:sym typeface="Wingdings" pitchFamily="2" charset="2"/>
              </a:rPr>
              <a:t>injection line steering (SPS orbit to be corrected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ym typeface="Wingdings" pitchFamily="2" charset="2"/>
              </a:rPr>
              <a:t>19:40 Trip of </a:t>
            </a:r>
            <a:r>
              <a:rPr lang="en-US" dirty="0" smtClean="0"/>
              <a:t>RQ10.L1B2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Dry ramp for testing before access  which verified that the new LBDS energy tracking tables are OK</a:t>
            </a:r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access afterwards: 22:21 water flow increased RQ10, reset OK</a:t>
            </a:r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Water flow generally too low for </a:t>
            </a:r>
            <a:r>
              <a:rPr lang="en-US" dirty="0" err="1" smtClean="0">
                <a:sym typeface="Wingdings" pitchFamily="2" charset="2"/>
              </a:rPr>
              <a:t>quadrupoles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r>
              <a:rPr lang="en-US" dirty="0" smtClean="0"/>
              <a:t>MKI thresholds for IQC updated (first iteration) Etienne Carlier</a:t>
            </a:r>
          </a:p>
          <a:p>
            <a:r>
              <a:rPr lang="en-US" dirty="0" smtClean="0"/>
              <a:t>21:36 RQ6.L8B1 </a:t>
            </a:r>
            <a:r>
              <a:rPr lang="en-US" dirty="0" smtClean="0"/>
              <a:t>and RQ6.L8B2 (same fault as the RQ10: “EXTERNAL DC CABLE WATER </a:t>
            </a:r>
            <a:r>
              <a:rPr lang="en-US" dirty="0" smtClean="0"/>
              <a:t>FLOW”) </a:t>
            </a:r>
            <a:r>
              <a:rPr lang="en-US" dirty="0" smtClean="0">
                <a:sym typeface="Wingdings" pitchFamily="2" charset="2"/>
              </a:rPr>
              <a:t> reset ok</a:t>
            </a:r>
            <a:endParaRPr lang="en-US" dirty="0" smtClean="0"/>
          </a:p>
          <a:p>
            <a:r>
              <a:rPr lang="en-US" dirty="0" smtClean="0"/>
              <a:t>22:42 UJ14 patrol lost: problem with access doors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1:00 machine </a:t>
            </a:r>
            <a:r>
              <a:rPr lang="en-US" dirty="0" smtClean="0">
                <a:sym typeface="Wingdings" pitchFamily="2" charset="2"/>
              </a:rPr>
              <a:t>closed</a:t>
            </a:r>
          </a:p>
          <a:p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1:37 pilot injection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  <a:sym typeface="Wingdings" pitchFamily="2" charset="2"/>
              </a:rPr>
              <a:t>Optimizatrion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 of orbit, tune chromaticity, RF phasing</a:t>
            </a:r>
          </a:p>
          <a:p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Ramp</a:t>
            </a:r>
            <a:endParaRPr lang="en-US" dirty="0" smtClean="0">
              <a:solidFill>
                <a:srgbClr val="0070C0"/>
              </a:solidFill>
              <a:sym typeface="Wingdings" pitchFamily="2" charset="2"/>
            </a:endParaRPr>
          </a:p>
          <a:p>
            <a:r>
              <a:rPr lang="en-US" dirty="0" smtClean="0"/>
              <a:t>2:24 Beams </a:t>
            </a:r>
            <a:r>
              <a:rPr lang="en-US" dirty="0" smtClean="0"/>
              <a:t>dumped at top energy, RQ4.R6B2 </a:t>
            </a:r>
            <a:r>
              <a:rPr lang="en-US" dirty="0" smtClean="0"/>
              <a:t>tripped: again the </a:t>
            </a:r>
            <a:r>
              <a:rPr lang="en-US" dirty="0" smtClean="0">
                <a:solidFill>
                  <a:srgbClr val="FF0000"/>
                </a:solidFill>
              </a:rPr>
              <a:t>“external DC cable water flow”</a:t>
            </a:r>
          </a:p>
          <a:p>
            <a:pPr marL="228600" lvl="1" indent="-228600">
              <a:buClrTx/>
            </a:pPr>
            <a:r>
              <a:rPr lang="en-US" dirty="0" smtClean="0"/>
              <a:t>Injection test for </a:t>
            </a:r>
            <a:r>
              <a:rPr lang="en-US" dirty="0" smtClean="0"/>
              <a:t>MKI - IQC </a:t>
            </a:r>
            <a:r>
              <a:rPr lang="en-US" dirty="0" smtClean="0"/>
              <a:t>limits (inject and dump 10 times)</a:t>
            </a:r>
          </a:p>
          <a:p>
            <a:pPr marL="228600" lvl="1" indent="-228600">
              <a:buClrTx/>
            </a:pPr>
            <a:r>
              <a:rPr lang="en-US" dirty="0" smtClean="0">
                <a:solidFill>
                  <a:srgbClr val="0070C0"/>
                </a:solidFill>
              </a:rPr>
              <a:t>Ramp – squeeze</a:t>
            </a:r>
          </a:p>
          <a:p>
            <a:pPr marL="228600" lvl="1" indent="-228600">
              <a:buClrTx/>
            </a:pPr>
            <a:r>
              <a:rPr lang="en-US" dirty="0" smtClean="0">
                <a:solidFill>
                  <a:srgbClr val="0070C0"/>
                </a:solidFill>
              </a:rPr>
              <a:t>Problem with IR steering to find collisions in Alice</a:t>
            </a:r>
          </a:p>
          <a:p>
            <a:pPr marL="912813" lvl="3">
              <a:buClrTx/>
            </a:pP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 in the end used </a:t>
            </a:r>
            <a:r>
              <a:rPr lang="en-US" dirty="0" err="1" smtClean="0"/>
              <a:t>LUCID_EVENTOP_False</a:t>
            </a:r>
            <a:r>
              <a:rPr lang="en-US" dirty="0" smtClean="0"/>
              <a:t> detector as it is the most sensitive for ATLAS</a:t>
            </a:r>
          </a:p>
          <a:p>
            <a:pPr marL="912813" lvl="3">
              <a:buClrTx/>
            </a:pPr>
            <a:r>
              <a:rPr lang="en-US" dirty="0" smtClean="0"/>
              <a:t>Used </a:t>
            </a:r>
            <a:r>
              <a:rPr lang="en-US" dirty="0" err="1" smtClean="0"/>
              <a:t>BSC_MBALL_false</a:t>
            </a:r>
            <a:r>
              <a:rPr lang="en-US" dirty="0" smtClean="0"/>
              <a:t> for CMS</a:t>
            </a:r>
          </a:p>
          <a:p>
            <a:pPr marL="912813" lvl="3">
              <a:buClrTx/>
            </a:pPr>
            <a:r>
              <a:rPr lang="en-US" dirty="0" smtClean="0">
                <a:solidFill>
                  <a:srgbClr val="0070C0"/>
                </a:solidFill>
              </a:rPr>
              <a:t>Alice and </a:t>
            </a:r>
            <a:r>
              <a:rPr lang="en-US" dirty="0" err="1" smtClean="0">
                <a:solidFill>
                  <a:srgbClr val="0070C0"/>
                </a:solidFill>
              </a:rPr>
              <a:t>LHCb</a:t>
            </a:r>
            <a:r>
              <a:rPr lang="en-US" dirty="0" smtClean="0">
                <a:solidFill>
                  <a:srgbClr val="0070C0"/>
                </a:solidFill>
              </a:rPr>
              <a:t> could not be optimized for collisions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ym typeface="Wingdings" pitchFamily="2" charset="2"/>
              </a:rPr>
              <a:t>Operator dump and reinjection for 450 GeV </a:t>
            </a:r>
            <a:r>
              <a:rPr lang="en-US" dirty="0" err="1" smtClean="0">
                <a:sym typeface="Wingdings" pitchFamily="2" charset="2"/>
              </a:rPr>
              <a:t>studdies</a:t>
            </a:r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>
              <a:solidFill>
                <a:srgbClr val="0070C0"/>
              </a:solidFill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 trim program and </a:t>
            </a:r>
            <a:r>
              <a:rPr lang="en-US" dirty="0" err="1" smtClean="0"/>
              <a:t>lumi</a:t>
            </a:r>
            <a:r>
              <a:rPr lang="en-US" dirty="0" smtClean="0"/>
              <a:t> scan application not working 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 already fixed this morning by Pablo </a:t>
            </a:r>
            <a:r>
              <a:rPr lang="en-US" dirty="0" err="1" smtClean="0">
                <a:solidFill>
                  <a:srgbClr val="00B050"/>
                </a:solidFill>
                <a:sym typeface="Wingdings" pitchFamily="2" charset="2"/>
              </a:rPr>
              <a:t>Pera</a:t>
            </a:r>
            <a:r>
              <a:rPr lang="en-US" dirty="0" smtClean="0">
                <a:solidFill>
                  <a:srgbClr val="00B050"/>
                </a:solidFill>
                <a:sym typeface="Wingdings" pitchFamily="2" charset="2"/>
              </a:rPr>
              <a:t> Mira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I</a:t>
            </a:r>
            <a:r>
              <a:rPr lang="en-US" dirty="0" smtClean="0"/>
              <a:t>njection oscillations and SPS orbit</a:t>
            </a:r>
          </a:p>
          <a:p>
            <a:r>
              <a:rPr lang="en-US" dirty="0" smtClean="0"/>
              <a:t>Water flow for </a:t>
            </a:r>
            <a:r>
              <a:rPr lang="en-US" dirty="0" err="1" smtClean="0"/>
              <a:t>quadrupoles</a:t>
            </a:r>
            <a:endParaRPr lang="en-US" dirty="0" smtClean="0"/>
          </a:p>
          <a:p>
            <a:r>
              <a:rPr lang="en-US" dirty="0" smtClean="0"/>
              <a:t>Loading of the ADT settings</a:t>
            </a:r>
          </a:p>
          <a:p>
            <a:r>
              <a:rPr lang="en-US" dirty="0" smtClean="0"/>
              <a:t>BPM crate: cfv-sr1-bpmb2la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checked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Chromaticity during injection and </a:t>
            </a:r>
            <a:r>
              <a:rPr lang="en-US" dirty="0" smtClean="0">
                <a:solidFill>
                  <a:srgbClr val="FF0000"/>
                </a:solidFill>
              </a:rPr>
              <a:t>first</a:t>
            </a:r>
            <a:r>
              <a:rPr lang="en-US" dirty="0" smtClean="0"/>
              <a:t> ramp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76324"/>
            <a:ext cx="8072313" cy="516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Tune and Chromaticity during </a:t>
            </a:r>
            <a:r>
              <a:rPr lang="en-US" dirty="0" smtClean="0">
                <a:solidFill>
                  <a:srgbClr val="FF0000"/>
                </a:solidFill>
              </a:rPr>
              <a:t>second</a:t>
            </a:r>
            <a:r>
              <a:rPr lang="en-US" dirty="0" smtClean="0"/>
              <a:t> ramp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764704"/>
            <a:ext cx="6834336" cy="5695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Second</a:t>
            </a:r>
            <a:r>
              <a:rPr lang="en-US" dirty="0" smtClean="0"/>
              <a:t> ramp: tune and orbit feedback trims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85813"/>
            <a:ext cx="6546304" cy="5455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orbit </a:t>
            </a:r>
            <a:r>
              <a:rPr lang="en-US" dirty="0" err="1" smtClean="0"/>
              <a:t>wrt</a:t>
            </a:r>
            <a:r>
              <a:rPr lang="en-US" dirty="0" smtClean="0"/>
              <a:t> reference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50990"/>
          <a:stretch>
            <a:fillRect/>
          </a:stretch>
        </p:blipFill>
        <p:spPr bwMode="auto">
          <a:xfrm>
            <a:off x="827584" y="3600975"/>
            <a:ext cx="7056784" cy="285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50000"/>
          <a:stretch>
            <a:fillRect/>
          </a:stretch>
        </p:blipFill>
        <p:spPr bwMode="auto">
          <a:xfrm>
            <a:off x="178032" y="790137"/>
            <a:ext cx="6842240" cy="2710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2233</TotalTime>
  <Words>600</Words>
  <Application>Microsoft Office PowerPoint</Application>
  <PresentationFormat>On-screen Show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Default Design</vt:lpstr>
      <vt:lpstr>1_Default Design</vt:lpstr>
      <vt:lpstr>2_Default Design</vt:lpstr>
      <vt:lpstr>Saturday 9.7.2011</vt:lpstr>
      <vt:lpstr>Saturday cont.</vt:lpstr>
      <vt:lpstr>Evening</vt:lpstr>
      <vt:lpstr>Night</vt:lpstr>
      <vt:lpstr>To be checked</vt:lpstr>
      <vt:lpstr>Chromaticity during injection and first ramp</vt:lpstr>
      <vt:lpstr>Tune and Chromaticity during second ramp</vt:lpstr>
      <vt:lpstr>Second ramp: tune and orbit feedback trims</vt:lpstr>
      <vt:lpstr>Collision orbit wrt reference</vt:lpstr>
      <vt:lpstr>Planning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rudi</dc:creator>
  <cp:lastModifiedBy>Eva Barbara Holzer</cp:lastModifiedBy>
  <cp:revision>701</cp:revision>
  <dcterms:created xsi:type="dcterms:W3CDTF">2009-10-10T10:26:03Z</dcterms:created>
  <dcterms:modified xsi:type="dcterms:W3CDTF">2011-07-10T06:52:48Z</dcterms:modified>
</cp:coreProperties>
</file>