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4"/>
    <p:sldMasterId id="2147483676" r:id="rId5"/>
  </p:sldMasterIdLst>
  <p:notesMasterIdLst>
    <p:notesMasterId r:id="rId54"/>
  </p:notesMasterIdLst>
  <p:handoutMasterIdLst>
    <p:handoutMasterId r:id="rId55"/>
  </p:handoutMasterIdLst>
  <p:sldIdLst>
    <p:sldId id="1297" r:id="rId6"/>
    <p:sldId id="1378" r:id="rId7"/>
    <p:sldId id="1379" r:id="rId8"/>
    <p:sldId id="1377" r:id="rId9"/>
    <p:sldId id="1316" r:id="rId10"/>
    <p:sldId id="1363" r:id="rId11"/>
    <p:sldId id="1369" r:id="rId12"/>
    <p:sldId id="1322" r:id="rId13"/>
    <p:sldId id="1329" r:id="rId14"/>
    <p:sldId id="1365" r:id="rId15"/>
    <p:sldId id="1324" r:id="rId16"/>
    <p:sldId id="1335" r:id="rId17"/>
    <p:sldId id="1337" r:id="rId18"/>
    <p:sldId id="1367" r:id="rId19"/>
    <p:sldId id="1368" r:id="rId20"/>
    <p:sldId id="1343" r:id="rId21"/>
    <p:sldId id="1344" r:id="rId22"/>
    <p:sldId id="1342" r:id="rId23"/>
    <p:sldId id="1350" r:id="rId24"/>
    <p:sldId id="1352" r:id="rId25"/>
    <p:sldId id="1355" r:id="rId26"/>
    <p:sldId id="1299" r:id="rId27"/>
    <p:sldId id="1294" r:id="rId28"/>
    <p:sldId id="1295" r:id="rId29"/>
    <p:sldId id="1358" r:id="rId30"/>
    <p:sldId id="1298" r:id="rId31"/>
    <p:sldId id="1371" r:id="rId32"/>
    <p:sldId id="1373" r:id="rId33"/>
    <p:sldId id="1305" r:id="rId34"/>
    <p:sldId id="1308" r:id="rId35"/>
    <p:sldId id="1307" r:id="rId36"/>
    <p:sldId id="1309" r:id="rId37"/>
    <p:sldId id="1310" r:id="rId38"/>
    <p:sldId id="1311" r:id="rId39"/>
    <p:sldId id="1312" r:id="rId40"/>
    <p:sldId id="1313" r:id="rId41"/>
    <p:sldId id="1374" r:id="rId42"/>
    <p:sldId id="1375" r:id="rId43"/>
    <p:sldId id="1387" r:id="rId44"/>
    <p:sldId id="1388" r:id="rId45"/>
    <p:sldId id="1376" r:id="rId46"/>
    <p:sldId id="1381" r:id="rId47"/>
    <p:sldId id="1380" r:id="rId48"/>
    <p:sldId id="1382" r:id="rId49"/>
    <p:sldId id="1383" r:id="rId50"/>
    <p:sldId id="1384" r:id="rId51"/>
    <p:sldId id="1385" r:id="rId52"/>
    <p:sldId id="1386" r:id="rId53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99"/>
    <a:srgbClr val="FF0000"/>
    <a:srgbClr val="0000FF"/>
    <a:srgbClr val="99FF99"/>
    <a:srgbClr val="D14FBE"/>
    <a:srgbClr val="B02E9D"/>
    <a:srgbClr val="0080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37" autoAdjust="0"/>
    <p:restoredTop sz="95267" autoAdjust="0"/>
  </p:normalViewPr>
  <p:slideViewPr>
    <p:cSldViewPr>
      <p:cViewPr varScale="1">
        <p:scale>
          <a:sx n="126" d="100"/>
          <a:sy n="126" d="100"/>
        </p:scale>
        <p:origin x="-312" y="-104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3ED000F1-9374-4A7D-83E1-3AC01442BAA4}" type="datetimeFigureOut">
              <a:rPr lang="en-US"/>
              <a:pPr>
                <a:defRPr/>
              </a:pPr>
              <a:t>7/4/11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spcBef>
                <a:spcPct val="50000"/>
              </a:spcBef>
              <a:defRPr sz="1200"/>
            </a:lvl1pPr>
          </a:lstStyle>
          <a:p>
            <a:pPr>
              <a:defRPr/>
            </a:pPr>
            <a:fld id="{79A4D3E6-5D6D-4446-9FA4-960C370BC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601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3737A5D-409C-485C-9951-5EF66F938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30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9D797B-7282-4711-B34C-CBB3FBD231B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gi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smtClean="0">
                <a:solidFill>
                  <a:srgbClr val="000000"/>
                </a:solidFill>
              </a:rPr>
              <a:t>MD#2 Summary Report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4043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78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899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4387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282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>
                    <a:tint val="75000"/>
                  </a:srgbClr>
                </a:solidFill>
                <a:latin typeface="Arial"/>
              </a:rPr>
              <a:t>04/07/2011</a:t>
            </a:r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i-FI" smtClean="0">
                <a:solidFill>
                  <a:srgbClr val="000000">
                    <a:tint val="75000"/>
                  </a:srgbClr>
                </a:solidFill>
                <a:latin typeface="Arial"/>
              </a:rPr>
              <a:t>MD#2 Summary Report</a:t>
            </a:r>
            <a:endParaRPr lang="en-US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>
                <a:solidFill>
                  <a:srgbClr val="000000">
                    <a:tint val="75000"/>
                  </a:srgbClr>
                </a:solidFill>
                <a:latin typeface="Arial"/>
              </a:rPr>
              <a:pPr>
                <a:defRPr/>
              </a:pPr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44581054"/>
      </p:ext>
    </p:extLst>
  </p:cSld>
  <p:clrMapOvr>
    <a:masterClrMapping/>
  </p:clrMapOvr>
  <p:transition xmlns:p14="http://schemas.microsoft.com/office/powerpoint/2010/main" spd="med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CD1D8-DE80-4E52-B759-2134858A23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998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C3724-FB69-4EEA-AC5D-941B0C69D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3592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53027A-207A-4768-A485-960A4FAB5D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106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70CEF-B7AC-4858-92CA-B465BB3B80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732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ECF9F-D67F-43B6-99F4-2A077E499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5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Date Placeholder 4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5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992F4-C5DD-4248-87C6-8DD0581B1E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6C089-A6E3-47EE-946F-9749F4C756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929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F0C57-C35A-4911-94B9-A2F32437C4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34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5F70C-6B68-45F6-BC56-54167676BA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404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C8A0-E5B8-4D84-995F-D6F8CC6679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43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5A6E2-075F-46C0-BFAD-900753A75C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1483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3962D-5F7E-4B70-8AD6-0E73DEFBD7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134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973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212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04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853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17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48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>
              <a:solidFill>
                <a:srgbClr val="00007D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4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26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 algn="ctr"/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>
                <a:solidFill>
                  <a:srgbClr val="00007D"/>
                </a:solidFill>
              </a:rPr>
              <a:pPr/>
              <a:t>‹#›</a:t>
            </a:fld>
            <a:endParaRPr lang="en-US">
              <a:solidFill>
                <a:srgbClr val="00007D"/>
              </a:solidFill>
            </a:endParaRPr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US">
              <a:solidFill>
                <a:srgbClr val="00007D"/>
              </a:solidFill>
            </a:endParaRPr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  <p:extLst>
      <p:ext uri="{BB962C8B-B14F-4D97-AF65-F5344CB8AC3E}">
        <p14:creationId xmlns:p14="http://schemas.microsoft.com/office/powerpoint/2010/main" val="2698715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04/07/2011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ABA53D45-348E-443B-99E1-72EA589F1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389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emf"/><Relationship Id="rId3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MD#2 Summary </a:t>
            </a:r>
            <a:r>
              <a:rPr lang="en-US" sz="2000" dirty="0" smtClean="0"/>
              <a:t>(R. </a:t>
            </a:r>
            <a:r>
              <a:rPr lang="en-US" sz="2000" dirty="0" err="1" smtClean="0"/>
              <a:t>Assmann</a:t>
            </a:r>
            <a:r>
              <a:rPr lang="en-US" sz="2000" dirty="0" smtClean="0"/>
              <a:t>, F. Zimmermann, G. </a:t>
            </a:r>
            <a:r>
              <a:rPr lang="en-US" sz="2000" dirty="0" err="1" smtClean="0"/>
              <a:t>Papotti</a:t>
            </a:r>
            <a:r>
              <a:rPr lang="en-US" sz="200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2010" y="764630"/>
            <a:ext cx="8964610" cy="5616780"/>
          </a:xfrm>
        </p:spPr>
        <p:txBody>
          <a:bodyPr/>
          <a:lstStyle/>
          <a:p>
            <a:r>
              <a:rPr lang="en-US" dirty="0" smtClean="0"/>
              <a:t>Very satisfied with second MD:</a:t>
            </a:r>
          </a:p>
          <a:p>
            <a:pPr lvl="1"/>
            <a:r>
              <a:rPr lang="en-US" u="sng" dirty="0" smtClean="0">
                <a:solidFill>
                  <a:srgbClr val="FF0000"/>
                </a:solidFill>
              </a:rPr>
              <a:t>Some ground-breaking results </a:t>
            </a:r>
            <a:r>
              <a:rPr lang="en-US" dirty="0" smtClean="0">
                <a:sym typeface="Wingdings" pitchFamily="2" charset="2"/>
              </a:rPr>
              <a:t> path to very high LHC luminosity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Good balance: MD’s pushing the boundary and detailed studies.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Almost all MD teams had the opportunity to obtain good results.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Good availability, though not as good as first MD.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We managed to hold reasonably to schedule, thanks to the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excellent preparation and discipline of many colleagues involved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r>
              <a:rPr lang="en-US" dirty="0" smtClean="0"/>
              <a:t>Some issues:</a:t>
            </a:r>
          </a:p>
          <a:p>
            <a:pPr lvl="1"/>
            <a:r>
              <a:rPr lang="en-US" dirty="0" smtClean="0"/>
              <a:t>TED issues, BETS problems, PC for LHC damper + minor issues…</a:t>
            </a:r>
          </a:p>
          <a:p>
            <a:pPr lvl="1"/>
            <a:r>
              <a:rPr lang="en-US" dirty="0" smtClean="0"/>
              <a:t>Had to accommodate two stops for access </a:t>
            </a:r>
            <a:r>
              <a:rPr lang="en-US" dirty="0" smtClean="0">
                <a:sym typeface="Wingdings" pitchFamily="2" charset="2"/>
              </a:rPr>
              <a:t> some minor rescheduling. Thanks to the colleagues who took the hit in time!</a:t>
            </a:r>
          </a:p>
          <a:p>
            <a:pPr lvl="1"/>
            <a:r>
              <a:rPr lang="en-US" dirty="0" smtClean="0"/>
              <a:t>Some MD’s lost 20-60% of time…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Thanks to the many colleagues who made the successful second MD possible!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Thanks to the injectors that provided the planned beam!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1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25ns – Heat 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0" y="764630"/>
            <a:ext cx="8785220" cy="5616780"/>
          </a:xfrm>
        </p:spPr>
        <p:txBody>
          <a:bodyPr/>
          <a:lstStyle/>
          <a:p>
            <a:r>
              <a:rPr lang="en-US" dirty="0" smtClean="0"/>
              <a:t>Beam </a:t>
            </a:r>
            <a:r>
              <a:rPr lang="en-US" dirty="0"/>
              <a:t>screen temperatures (S</a:t>
            </a:r>
            <a:r>
              <a:rPr lang="en-US" dirty="0" smtClean="0"/>
              <a:t>. </a:t>
            </a:r>
            <a:r>
              <a:rPr lang="en-US" dirty="0" err="1" smtClean="0"/>
              <a:t>Claudet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"</a:t>
            </a:r>
            <a:r>
              <a:rPr lang="en-US" dirty="0"/>
              <a:t>From </a:t>
            </a:r>
            <a:r>
              <a:rPr lang="en-US" dirty="0" smtClean="0"/>
              <a:t>operations </a:t>
            </a:r>
            <a:br>
              <a:rPr lang="en-US" dirty="0" smtClean="0"/>
            </a:br>
            <a:r>
              <a:rPr lang="en-US" dirty="0" smtClean="0"/>
              <a:t>point </a:t>
            </a:r>
            <a:r>
              <a:rPr lang="en-US" dirty="0"/>
              <a:t>of view nothing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dramatic </a:t>
            </a:r>
            <a:r>
              <a:rPr lang="en-US" dirty="0"/>
              <a:t>has been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observed</a:t>
            </a:r>
            <a:r>
              <a:rPr lang="en-US" dirty="0"/>
              <a:t>. </a:t>
            </a:r>
            <a:endParaRPr lang="en-US" dirty="0" smtClean="0"/>
          </a:p>
          <a:p>
            <a:pPr lvl="1"/>
            <a:r>
              <a:rPr lang="en-US" dirty="0" err="1" smtClean="0">
                <a:solidFill>
                  <a:srgbClr val="FF0000"/>
                </a:solidFill>
              </a:rPr>
              <a:t>T</a:t>
            </a:r>
            <a:r>
              <a:rPr lang="en-US" baseline="-25000" dirty="0" err="1" smtClean="0">
                <a:solidFill>
                  <a:srgbClr val="FF0000"/>
                </a:solidFill>
              </a:rPr>
              <a:t>max</a:t>
            </a:r>
            <a:r>
              <a:rPr lang="en-US" dirty="0" smtClean="0">
                <a:solidFill>
                  <a:srgbClr val="FF0000"/>
                </a:solidFill>
              </a:rPr>
              <a:t> arcs </a:t>
            </a:r>
            <a:r>
              <a:rPr lang="en-US" dirty="0">
                <a:solidFill>
                  <a:srgbClr val="FF0000"/>
                </a:solidFill>
              </a:rPr>
              <a:t>only at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about 20K</a:t>
            </a:r>
            <a:r>
              <a:rPr lang="en-US" dirty="0"/>
              <a:t>, so nothing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serious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triplets very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smooth </a:t>
            </a:r>
            <a:r>
              <a:rPr lang="en-US" dirty="0" err="1" smtClean="0"/>
              <a:t>tempe</a:t>
            </a:r>
            <a:r>
              <a:rPr lang="en-US" dirty="0" smtClean="0"/>
              <a:t>-</a:t>
            </a:r>
            <a:br>
              <a:rPr lang="en-US" dirty="0" smtClean="0"/>
            </a:br>
            <a:r>
              <a:rPr lang="en-US" dirty="0" err="1" smtClean="0"/>
              <a:t>rature</a:t>
            </a:r>
            <a:r>
              <a:rPr lang="en-US" dirty="0" smtClean="0"/>
              <a:t> </a:t>
            </a:r>
            <a:r>
              <a:rPr lang="en-US" dirty="0"/>
              <a:t>bump,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maxi </a:t>
            </a:r>
            <a:r>
              <a:rPr lang="en-US" dirty="0"/>
              <a:t>L1 probably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due </a:t>
            </a:r>
            <a:r>
              <a:rPr lang="en-US" dirty="0"/>
              <a:t>to ATLAS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field </a:t>
            </a:r>
            <a:r>
              <a:rPr lang="en-US" dirty="0"/>
              <a:t>down</a:t>
            </a:r>
            <a:r>
              <a:rPr lang="en-US" dirty="0" smtClean="0"/>
              <a:t>.”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/>
          <a:srcRect r="21610"/>
          <a:stretch/>
        </p:blipFill>
        <p:spPr>
          <a:xfrm>
            <a:off x="3419840" y="1198373"/>
            <a:ext cx="5724160" cy="5471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90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25 ns – </a:t>
            </a:r>
            <a:r>
              <a:rPr lang="en-US" dirty="0" err="1" smtClean="0"/>
              <a:t>Emittance</a:t>
            </a:r>
            <a:r>
              <a:rPr lang="en-US" dirty="0" smtClean="0"/>
              <a:t> Blowup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4781" t="52866" r="3207" b="6706"/>
          <a:stretch/>
        </p:blipFill>
        <p:spPr>
          <a:xfrm>
            <a:off x="85776" y="692620"/>
            <a:ext cx="9022854" cy="374452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24662" y="3460950"/>
            <a:ext cx="5459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Later batches with blow-up of trailing bunches!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03560" y="2348850"/>
            <a:ext cx="9400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Fine…</a:t>
            </a:r>
            <a:endParaRPr lang="en-US" dirty="0"/>
          </a:p>
        </p:txBody>
      </p:sp>
      <p:pic>
        <p:nvPicPr>
          <p:cNvPr id="10" name="Picture 9" descr="BBQ_B1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74965" y="4437140"/>
            <a:ext cx="4968690" cy="21800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390" y="4581160"/>
            <a:ext cx="38885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 not clear: damper switched on after 2-3 batches.</a:t>
            </a:r>
          </a:p>
          <a:p>
            <a:endParaRPr lang="en-US" dirty="0" smtClean="0"/>
          </a:p>
          <a:p>
            <a:r>
              <a:rPr lang="en-US" dirty="0" smtClean="0"/>
              <a:t>Follow-up for scrubbing need…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678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High Bunch Charge </a:t>
            </a:r>
            <a:r>
              <a:rPr lang="en-US" sz="1800" dirty="0" smtClean="0"/>
              <a:t>RF/BI/OP/Injector Teams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8656" r="-8656"/>
          <a:stretch>
            <a:fillRect/>
          </a:stretch>
        </p:blipFill>
        <p:spPr>
          <a:xfrm>
            <a:off x="-468705" y="765175"/>
            <a:ext cx="8785225" cy="56165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4057" y="3284980"/>
            <a:ext cx="20765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2.6e11 p / bunch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 bwMode="auto">
          <a:xfrm>
            <a:off x="2339687" y="1412720"/>
            <a:ext cx="1080150" cy="432060"/>
          </a:xfrm>
          <a:prstGeom prst="ellipse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588277" y="1412720"/>
            <a:ext cx="1080150" cy="432060"/>
          </a:xfrm>
          <a:prstGeom prst="ellipse">
            <a:avLst/>
          </a:prstGeom>
          <a:noFill/>
          <a:ln w="762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497" y="2884870"/>
            <a:ext cx="2219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2.45e11 p / bunch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7080" y="836640"/>
            <a:ext cx="12595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Excellent beam lifetimes</a:t>
            </a:r>
            <a:r>
              <a:rPr lang="en-US" dirty="0" smtClean="0"/>
              <a:t>: no losses at </a:t>
            </a:r>
            <a:r>
              <a:rPr lang="en-US" dirty="0" err="1" smtClean="0"/>
              <a:t>colli-mators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36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High Bunch Charge </a:t>
            </a:r>
            <a:r>
              <a:rPr lang="en-US" sz="1800" dirty="0" smtClean="0"/>
              <a:t>RF/BI/OP/Injector Teams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616780"/>
          </a:xfrm>
        </p:spPr>
        <p:txBody>
          <a:bodyPr/>
          <a:lstStyle/>
          <a:p>
            <a:r>
              <a:rPr lang="en-US" dirty="0" err="1" smtClean="0"/>
              <a:t>Emittance</a:t>
            </a:r>
            <a:r>
              <a:rPr lang="en-US" dirty="0" smtClean="0"/>
              <a:t> in the LHC for 2.6e11 p/bunch:</a:t>
            </a:r>
          </a:p>
          <a:p>
            <a:pPr lvl="1"/>
            <a:r>
              <a:rPr lang="en-US" dirty="0" smtClean="0"/>
              <a:t>B1H: 3.3, 3.5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</a:t>
            </a:r>
          </a:p>
          <a:p>
            <a:pPr lvl="1"/>
            <a:r>
              <a:rPr lang="en-US" dirty="0" smtClean="0"/>
              <a:t>B1V: 3.1, 3.2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 smtClean="0"/>
              <a:t>B2H</a:t>
            </a:r>
            <a:r>
              <a:rPr lang="en-US" dirty="0"/>
              <a:t>: </a:t>
            </a:r>
            <a:r>
              <a:rPr lang="en-US" dirty="0" smtClean="0"/>
              <a:t>3.7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  <a:p>
            <a:pPr lvl="1"/>
            <a:r>
              <a:rPr lang="en-US" dirty="0" smtClean="0"/>
              <a:t>B2V: 3.9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m</a:t>
            </a:r>
          </a:p>
          <a:p>
            <a:endParaRPr lang="en-US" dirty="0" smtClean="0"/>
          </a:p>
          <a:p>
            <a:r>
              <a:rPr lang="en-US" dirty="0"/>
              <a:t>Injection oscillations:</a:t>
            </a:r>
          </a:p>
          <a:p>
            <a:pPr lvl="1"/>
            <a:r>
              <a:rPr lang="en-US" dirty="0" smtClean="0"/>
              <a:t>Damper fine…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00" y="2204830"/>
            <a:ext cx="5040700" cy="419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36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ead-on beam-beam </a:t>
            </a:r>
            <a:r>
              <a:rPr lang="en-US" dirty="0"/>
              <a:t>limit </a:t>
            </a:r>
            <a:r>
              <a:rPr lang="en-US" sz="2000" dirty="0">
                <a:solidFill>
                  <a:srgbClr val="00007D"/>
                </a:solidFill>
              </a:rPr>
              <a:t>(Werner Herr et al)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692620"/>
            <a:ext cx="8785220" cy="57608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Twice nominal bunch intensity, half nominal </a:t>
            </a:r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! </a:t>
            </a:r>
            <a:r>
              <a:rPr lang="en-US" dirty="0"/>
              <a:t>Tune-shift and luminosity as expected </a:t>
            </a:r>
            <a:r>
              <a:rPr lang="en-US" dirty="0" smtClean="0"/>
              <a:t>(</a:t>
            </a:r>
            <a:r>
              <a:rPr lang="en-US" dirty="0"/>
              <a:t>~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3300"/>
                </a:solidFill>
              </a:rPr>
              <a:t>0.015/IP</a:t>
            </a:r>
            <a:r>
              <a:rPr lang="en-US" dirty="0"/>
              <a:t>)</a:t>
            </a:r>
            <a:r>
              <a:rPr lang="en-US" dirty="0" smtClean="0"/>
              <a:t>.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Fill 1:</a:t>
            </a:r>
          </a:p>
          <a:p>
            <a:pPr marL="914400" lvl="2" indent="0">
              <a:buNone/>
            </a:pPr>
            <a:r>
              <a:rPr lang="en-US" dirty="0" smtClean="0"/>
              <a:t>				B1		B2</a:t>
            </a:r>
          </a:p>
          <a:p>
            <a:pPr lvl="1"/>
            <a:r>
              <a:rPr lang="en-US" dirty="0" smtClean="0"/>
              <a:t>Intensity per bunch		2.3e11 p	</a:t>
            </a:r>
            <a:r>
              <a:rPr lang="en-US" dirty="0"/>
              <a:t>2.2e11 p </a:t>
            </a:r>
            <a:endParaRPr lang="en-US" dirty="0" smtClean="0"/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H: 			1.6 um		1.7 um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V: 			1.6 um		1.9 um</a:t>
            </a:r>
          </a:p>
          <a:p>
            <a:r>
              <a:rPr lang="en-US" dirty="0"/>
              <a:t>Fill </a:t>
            </a:r>
            <a:r>
              <a:rPr lang="en-US" dirty="0" smtClean="0"/>
              <a:t>2:</a:t>
            </a:r>
          </a:p>
          <a:p>
            <a:pPr marL="457200" lvl="1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					B1		B2</a:t>
            </a:r>
          </a:p>
          <a:p>
            <a:pPr lvl="1"/>
            <a:r>
              <a:rPr lang="en-US" dirty="0" smtClean="0"/>
              <a:t>Intensity </a:t>
            </a:r>
            <a:r>
              <a:rPr lang="en-US" dirty="0"/>
              <a:t>per bunch		</a:t>
            </a:r>
            <a:r>
              <a:rPr lang="en-US" dirty="0" smtClean="0"/>
              <a:t>2.2e11 p	2.3e11 p </a:t>
            </a:r>
            <a:endParaRPr lang="en-US" dirty="0"/>
          </a:p>
          <a:p>
            <a:pPr lvl="1"/>
            <a:r>
              <a:rPr lang="en-US" dirty="0" err="1"/>
              <a:t>Emittance</a:t>
            </a:r>
            <a:r>
              <a:rPr lang="en-US" dirty="0"/>
              <a:t> H: 			</a:t>
            </a:r>
            <a:r>
              <a:rPr lang="en-US" dirty="0" smtClean="0"/>
              <a:t>1.9 um		1.9 um</a:t>
            </a:r>
          </a:p>
          <a:p>
            <a:pPr lvl="1"/>
            <a:r>
              <a:rPr lang="en-US" dirty="0" err="1" smtClean="0"/>
              <a:t>Emittance</a:t>
            </a:r>
            <a:r>
              <a:rPr lang="en-US" dirty="0" smtClean="0"/>
              <a:t> V: 			1.7 um		2.1 um</a:t>
            </a:r>
          </a:p>
          <a:p>
            <a:r>
              <a:rPr lang="en-US" dirty="0" smtClean="0"/>
              <a:t>Highest bunch intensities as achieved the day before in LHC (2.7e11) still to be tested</a:t>
            </a:r>
          </a:p>
          <a:p>
            <a:pPr lvl="1"/>
            <a:r>
              <a:rPr lang="en-US" dirty="0" smtClean="0"/>
              <a:t>Will have somewhat higher </a:t>
            </a:r>
            <a:r>
              <a:rPr lang="en-US" dirty="0" err="1" smtClean="0"/>
              <a:t>emittance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01/07/2011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33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Luminosity and Lifetime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01/07/2011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/>
          <a:srcRect b="46901"/>
          <a:stretch/>
        </p:blipFill>
        <p:spPr>
          <a:xfrm>
            <a:off x="3383" y="3861060"/>
            <a:ext cx="9144000" cy="268930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 rot="19849926">
            <a:off x="2929872" y="4545235"/>
            <a:ext cx="245116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 collision, fill #2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9849926">
            <a:off x="7534875" y="4612419"/>
            <a:ext cx="137276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Tune scan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380" y="628254"/>
            <a:ext cx="5904820" cy="32328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 rot="19849926">
            <a:off x="3618946" y="616475"/>
            <a:ext cx="245116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Start collision, fill #2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9849926">
            <a:off x="4677666" y="1483238"/>
            <a:ext cx="2166504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Separation scans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 bwMode="auto">
          <a:xfrm>
            <a:off x="5292100" y="3212970"/>
            <a:ext cx="1008140" cy="201628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1187530" y="5589300"/>
            <a:ext cx="1082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Lifetime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835620" y="980660"/>
            <a:ext cx="14157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Luminosity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 rot="20046520">
            <a:off x="5788364" y="3601274"/>
            <a:ext cx="1800249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No effect on beam lifetime</a:t>
            </a:r>
            <a:endParaRPr lang="en-US" sz="1800" i="1" dirty="0"/>
          </a:p>
        </p:txBody>
      </p:sp>
      <p:sp>
        <p:nvSpPr>
          <p:cNvPr id="16" name="Rectangle 15"/>
          <p:cNvSpPr/>
          <p:nvPr/>
        </p:nvSpPr>
        <p:spPr>
          <a:xfrm>
            <a:off x="6084210" y="1916790"/>
            <a:ext cx="28987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Twice nominal bunch intensity, half nominal </a:t>
            </a:r>
            <a:r>
              <a:rPr lang="en-US" b="1" dirty="0" err="1" smtClean="0">
                <a:solidFill>
                  <a:srgbClr val="FF0000"/>
                </a:solidFill>
              </a:rPr>
              <a:t>emittance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94303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 </a:t>
            </a:r>
            <a:r>
              <a:rPr lang="en-US" sz="1800" dirty="0" smtClean="0"/>
              <a:t>F. </a:t>
            </a:r>
            <a:r>
              <a:rPr lang="en-US" sz="1800" dirty="0" err="1" smtClean="0"/>
              <a:t>Roncarollo</a:t>
            </a:r>
            <a:r>
              <a:rPr lang="en-US" sz="1800" dirty="0" smtClean="0"/>
              <a:t> et al, BI Team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/>
          <a:srcRect l="35668" t="17343" r="4767" b="10049"/>
          <a:stretch/>
        </p:blipFill>
        <p:spPr>
          <a:xfrm>
            <a:off x="14109" y="692621"/>
            <a:ext cx="2973671" cy="28863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/>
          <a:srcRect l="35786" t="17343" r="4884" b="10049"/>
          <a:stretch/>
        </p:blipFill>
        <p:spPr>
          <a:xfrm>
            <a:off x="2987780" y="692621"/>
            <a:ext cx="2955927" cy="28803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/>
          <a:srcRect l="35784" t="17343" r="5002" b="10197"/>
          <a:stretch/>
        </p:blipFill>
        <p:spPr>
          <a:xfrm>
            <a:off x="5945842" y="692620"/>
            <a:ext cx="2946758" cy="287131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/>
          <a:srcRect l="35785" t="17197" r="4650" b="9903"/>
          <a:stretch/>
        </p:blipFill>
        <p:spPr>
          <a:xfrm>
            <a:off x="25829" y="3573020"/>
            <a:ext cx="2961951" cy="28865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6" cstate="print"/>
          <a:srcRect l="35668" t="15432" r="5118" b="10196"/>
          <a:stretch/>
        </p:blipFill>
        <p:spPr>
          <a:xfrm>
            <a:off x="2987780" y="3595428"/>
            <a:ext cx="2880400" cy="28806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 cstate="print"/>
          <a:srcRect l="35668" t="17197" r="5235" b="10050"/>
          <a:stretch/>
        </p:blipFill>
        <p:spPr>
          <a:xfrm>
            <a:off x="5868180" y="3573021"/>
            <a:ext cx="2952410" cy="289421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35620" y="620610"/>
            <a:ext cx="572504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RF OFF: </a:t>
            </a:r>
            <a:r>
              <a:rPr lang="en-US" dirty="0" err="1" smtClean="0"/>
              <a:t>Debunching</a:t>
            </a:r>
            <a:r>
              <a:rPr lang="en-US" dirty="0" smtClean="0"/>
              <a:t> of beam – seen with FBCT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35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Instrumentation </a:t>
            </a:r>
            <a:r>
              <a:rPr lang="en-US" sz="1800" dirty="0" smtClean="0"/>
              <a:t>F. </a:t>
            </a:r>
            <a:r>
              <a:rPr lang="en-US" sz="1800" dirty="0" err="1" smtClean="0"/>
              <a:t>Roncarollo</a:t>
            </a:r>
            <a:r>
              <a:rPr lang="en-US" sz="1800" dirty="0" smtClean="0"/>
              <a:t> et al, BI Team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27100"/>
            <a:ext cx="9144000" cy="498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03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BI: Comparison Fast BCT and DC BCT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-14097" r="-14097"/>
          <a:stretch>
            <a:fillRect/>
          </a:stretch>
        </p:blipFill>
        <p:spPr>
          <a:xfrm>
            <a:off x="467430" y="83760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30" y="6021360"/>
            <a:ext cx="3178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Disagreement below 1%...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047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Injecting nominal </a:t>
            </a:r>
            <a:r>
              <a:rPr lang="en-US" dirty="0" err="1" smtClean="0"/>
              <a:t>emittances</a:t>
            </a:r>
            <a:r>
              <a:rPr lang="en-US" dirty="0" smtClean="0"/>
              <a:t> </a:t>
            </a:r>
            <a:r>
              <a:rPr lang="en-US" sz="2000" dirty="0" smtClean="0"/>
              <a:t>V. </a:t>
            </a:r>
            <a:r>
              <a:rPr lang="en-US" sz="2000" dirty="0" err="1" smtClean="0"/>
              <a:t>Kain</a:t>
            </a:r>
            <a:r>
              <a:rPr lang="en-US" sz="2000" dirty="0" smtClean="0"/>
              <a:t> et al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760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000" dirty="0" smtClean="0"/>
              <a:t>Longitudinal </a:t>
            </a:r>
            <a:r>
              <a:rPr lang="en-US" sz="2000" dirty="0" smtClean="0"/>
              <a:t>OK: </a:t>
            </a:r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no </a:t>
            </a:r>
            <a:r>
              <a:rPr lang="en-US" sz="1800" dirty="0" smtClean="0"/>
              <a:t>significant degradation of injection quality (12 or 36 bunch injections). </a:t>
            </a:r>
            <a:endParaRPr lang="en-US" sz="1800" dirty="0" smtClean="0"/>
          </a:p>
          <a:p>
            <a:pPr>
              <a:spcAft>
                <a:spcPts val="1200"/>
              </a:spcAft>
            </a:pPr>
            <a:r>
              <a:rPr lang="en-US" sz="2000" dirty="0" smtClean="0"/>
              <a:t>Transverse checks OK:</a:t>
            </a:r>
            <a:endParaRPr lang="en-US" sz="2000" dirty="0" smtClean="0"/>
          </a:p>
          <a:p>
            <a:pPr lvl="1">
              <a:spcAft>
                <a:spcPts val="1200"/>
              </a:spcAft>
            </a:pPr>
            <a:r>
              <a:rPr lang="en-US" sz="1800" b="1" dirty="0" smtClean="0">
                <a:solidFill>
                  <a:srgbClr val="FF0000"/>
                </a:solidFill>
              </a:rPr>
              <a:t>Inj</a:t>
            </a:r>
            <a:r>
              <a:rPr lang="en-US" sz="1800" b="1" dirty="0" smtClean="0">
                <a:solidFill>
                  <a:srgbClr val="FF0000"/>
                </a:solidFill>
              </a:rPr>
              <a:t>. </a:t>
            </a:r>
            <a:r>
              <a:rPr lang="en-US" sz="1800" b="1" dirty="0" err="1" smtClean="0">
                <a:solidFill>
                  <a:srgbClr val="FF0000"/>
                </a:solidFill>
              </a:rPr>
              <a:t>emittances</a:t>
            </a:r>
            <a:r>
              <a:rPr lang="en-US" sz="1800" b="1" dirty="0" smtClean="0">
                <a:solidFill>
                  <a:srgbClr val="FF0000"/>
                </a:solidFill>
              </a:rPr>
              <a:t> of ~ 3.5 um with comparable losses to 2.5 um on TCDIs and nom. scraping (int. loss in SPS due to scraping 10 %)</a:t>
            </a:r>
            <a:r>
              <a:rPr lang="en-US" sz="1800" b="1" dirty="0" smtClean="0">
                <a:solidFill>
                  <a:srgbClr val="FF0000"/>
                </a:solidFill>
              </a:rPr>
              <a:t>.</a:t>
            </a:r>
            <a:endParaRPr lang="en-US" sz="1800" dirty="0" smtClean="0"/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Injected </a:t>
            </a:r>
            <a:r>
              <a:rPr lang="en-US" sz="1800" dirty="0" err="1" smtClean="0"/>
              <a:t>emittances</a:t>
            </a:r>
            <a:r>
              <a:rPr lang="en-US" sz="1800" dirty="0" smtClean="0"/>
              <a:t> up to 7.5 um and varying scraping with expected unacceptable losses for physics filling. </a:t>
            </a:r>
            <a:endParaRPr lang="en-US" sz="1800" dirty="0" smtClean="0"/>
          </a:p>
          <a:p>
            <a:pPr lvl="1">
              <a:spcAft>
                <a:spcPts val="1200"/>
              </a:spcAft>
            </a:pPr>
            <a:r>
              <a:rPr lang="en-US" sz="1800" dirty="0" smtClean="0"/>
              <a:t>The </a:t>
            </a:r>
            <a:r>
              <a:rPr lang="en-US" sz="1800" dirty="0" smtClean="0"/>
              <a:t>TCDIs were kept at nominal settings throughout the test.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>
              <a:spcAft>
                <a:spcPts val="1200"/>
              </a:spcAf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01/07/2011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83460" y="4490020"/>
            <a:ext cx="777708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2"/>
                </a:solidFill>
                <a:latin typeface="Arial" charset="0"/>
              </a:defRPr>
            </a:lvl9pPr>
          </a:lstStyle>
          <a:p>
            <a:r>
              <a:rPr lang="en-US" sz="2800" dirty="0" smtClean="0"/>
              <a:t>MKI &amp; UFO’s </a:t>
            </a:r>
            <a:r>
              <a:rPr lang="en-US" sz="1800" dirty="0" smtClean="0"/>
              <a:t> J. </a:t>
            </a:r>
            <a:r>
              <a:rPr lang="en-US" sz="1800" dirty="0" err="1" smtClean="0"/>
              <a:t>Uythoven</a:t>
            </a:r>
            <a:r>
              <a:rPr lang="en-US" sz="1800" dirty="0" smtClean="0"/>
              <a:t> et al</a:t>
            </a:r>
            <a:endParaRPr lang="en-US" sz="1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1790" y="5157240"/>
            <a:ext cx="8785220" cy="57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Data taken for selective pulsing of injection kickers.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Some initial correlation with UFO’s that later disappeared.</a:t>
            </a:r>
          </a:p>
          <a:p>
            <a:r>
              <a:rPr lang="en-US" sz="2000" dirty="0" smtClean="0"/>
              <a:t>To be followed…</a:t>
            </a:r>
            <a:endParaRPr lang="en-US" sz="2000" dirty="0" smtClean="0"/>
          </a:p>
        </p:txBody>
      </p:sp>
      <p:cxnSp>
        <p:nvCxnSpPr>
          <p:cNvPr id="10" name="Straight Connector 9"/>
          <p:cNvCxnSpPr/>
          <p:nvPr/>
        </p:nvCxnSpPr>
        <p:spPr bwMode="auto">
          <a:xfrm>
            <a:off x="755470" y="5085230"/>
            <a:ext cx="820914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9713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 Time Statistics </a:t>
            </a:r>
            <a:r>
              <a:rPr lang="en-US" sz="1600" i="1" dirty="0" smtClean="0"/>
              <a:t>(not counting loss of beam, ramps, squeeze, …)</a:t>
            </a:r>
            <a:endParaRPr lang="en-US" i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892704"/>
              </p:ext>
            </p:extLst>
          </p:nvPr>
        </p:nvGraphicFramePr>
        <p:xfrm>
          <a:off x="446970" y="620610"/>
          <a:ext cx="8229600" cy="597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680"/>
                <a:gridCol w="1152160"/>
                <a:gridCol w="1008140"/>
                <a:gridCol w="117262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MD </a:t>
                      </a:r>
                    </a:p>
                    <a:p>
                      <a:r>
                        <a:rPr lang="en-US" sz="1400" dirty="0" smtClean="0"/>
                        <a:t>(in order of execution)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</a:t>
                      </a:r>
                    </a:p>
                    <a:p>
                      <a:pPr algn="ctr"/>
                      <a:r>
                        <a:rPr lang="en-US" sz="1400" dirty="0" smtClean="0"/>
                        <a:t>scheduled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</a:t>
                      </a:r>
                      <a:r>
                        <a:rPr lang="en-US" sz="1400" dirty="0" smtClean="0"/>
                        <a:t>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Balance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ATS 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02h46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+ 0h46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Injection 25 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05h40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- 0h20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setup high bunch int.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06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05h07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- 0h53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instr. </a:t>
                      </a:r>
                      <a:r>
                        <a:rPr lang="en-US" sz="1400" i="1" dirty="0" smtClean="0"/>
                        <a:t>(stopped late), </a:t>
                      </a:r>
                      <a:r>
                        <a:rPr lang="en-US" sz="1800" i="0" dirty="0" smtClean="0"/>
                        <a:t>followed by </a:t>
                      </a:r>
                      <a:r>
                        <a:rPr lang="en-US" sz="1800" b="1" i="0" dirty="0" smtClean="0">
                          <a:solidFill>
                            <a:srgbClr val="FF0000"/>
                          </a:solidFill>
                        </a:rPr>
                        <a:t>access</a:t>
                      </a:r>
                      <a:endParaRPr lang="en-US" sz="18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09h00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+ 1h00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Head-on beam-beam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03h17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- 4h43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Inj.</a:t>
                      </a:r>
                      <a:r>
                        <a:rPr lang="en-US" baseline="0" dirty="0" smtClean="0"/>
                        <a:t> nom. </a:t>
                      </a:r>
                      <a:r>
                        <a:rPr lang="en-US" baseline="0" dirty="0" err="1" smtClean="0"/>
                        <a:t>emittances</a:t>
                      </a:r>
                      <a:r>
                        <a:rPr lang="en-US" baseline="0" dirty="0" smtClean="0"/>
                        <a:t>, UFO’s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09h50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+ 0h50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RF longitudinal stability, followed by </a:t>
                      </a:r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access</a:t>
                      </a:r>
                      <a:endParaRPr lang="en-US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 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10h21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- 2h39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Long-range beam-beam</a:t>
                      </a:r>
                      <a:r>
                        <a:rPr lang="en-US" baseline="0" dirty="0" smtClean="0"/>
                        <a:t> limit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05h17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- 2h43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Non-linear dynamics </a:t>
                      </a:r>
                      <a:r>
                        <a:rPr lang="en-US" sz="1400" i="1" dirty="0" smtClean="0"/>
                        <a:t>(started early, stopped </a:t>
                      </a:r>
                      <a:r>
                        <a:rPr lang="en-US" sz="1400" i="1" dirty="0" smtClean="0"/>
                        <a:t>late, 1b only)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10h31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+ 2h31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Collimation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04h28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-3h32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ATS II </a:t>
                      </a:r>
                      <a:r>
                        <a:rPr lang="en-US" sz="1400" i="1" dirty="0" smtClean="0"/>
                        <a:t>(started early, stopped late)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10h51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+ 2h51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distribution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04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01h45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-2h15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Quench margin at injection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08h15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+0h15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R2E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08 </a:t>
                      </a:r>
                      <a:r>
                        <a:rPr lang="en-US" dirty="0" smtClean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05h38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-2h22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762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MD Results </a:t>
            </a:r>
            <a:r>
              <a:rPr lang="en-US" sz="2000" dirty="0" smtClean="0"/>
              <a:t>(Philippe, Elena et al)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688790"/>
          </a:xfrm>
        </p:spPr>
        <p:txBody>
          <a:bodyPr/>
          <a:lstStyle/>
          <a:p>
            <a:r>
              <a:rPr lang="en-US" dirty="0" smtClean="0"/>
              <a:t>Goal: compare thresholds for single and multi-bunch stability.</a:t>
            </a:r>
          </a:p>
          <a:p>
            <a:r>
              <a:rPr lang="en-US" dirty="0" smtClean="0"/>
              <a:t>Only time to do single </a:t>
            </a:r>
            <a:r>
              <a:rPr lang="en-US" dirty="0" smtClean="0"/>
              <a:t>bunch studies:</a:t>
            </a:r>
          </a:p>
          <a:p>
            <a:pPr lvl="1"/>
            <a:r>
              <a:rPr lang="en-US" dirty="0" smtClean="0"/>
              <a:t>Single bunches injected to LHC with nominal (0.5 </a:t>
            </a:r>
            <a:r>
              <a:rPr lang="en-US" dirty="0" err="1" smtClean="0"/>
              <a:t>eVs</a:t>
            </a:r>
            <a:r>
              <a:rPr lang="en-US" dirty="0" smtClean="0"/>
              <a:t>) and smaller longitudinal </a:t>
            </a:r>
            <a:r>
              <a:rPr lang="en-US" dirty="0" err="1" smtClean="0"/>
              <a:t>emittances</a:t>
            </a:r>
            <a:r>
              <a:rPr lang="en-US" dirty="0" smtClean="0"/>
              <a:t> extracted from the SPS (down to 0.35 </a:t>
            </a:r>
            <a:r>
              <a:rPr lang="en-US" dirty="0" err="1" smtClean="0"/>
              <a:t>eVs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Intensities were about 1.2-1.4e11 ppb, SPS transverse scraping was disabled for the second part of the MD.</a:t>
            </a:r>
          </a:p>
          <a:p>
            <a:pPr lvl="1"/>
            <a:r>
              <a:rPr lang="en-US" u="sng" dirty="0" smtClean="0"/>
              <a:t>Injection </a:t>
            </a:r>
            <a:r>
              <a:rPr lang="en-US" u="sng" dirty="0" smtClean="0"/>
              <a:t>phase errors were damped for nominal </a:t>
            </a:r>
            <a:r>
              <a:rPr lang="en-US" u="sng" dirty="0" err="1" smtClean="0"/>
              <a:t>emittances</a:t>
            </a:r>
            <a:r>
              <a:rPr lang="en-US" u="sng" dirty="0" smtClean="0"/>
              <a:t>, but remained </a:t>
            </a:r>
            <a:r>
              <a:rPr lang="en-US" u="sng" dirty="0" err="1" smtClean="0"/>
              <a:t>undamped</a:t>
            </a:r>
            <a:r>
              <a:rPr lang="en-US" u="sng" dirty="0" smtClean="0"/>
              <a:t> for smaller </a:t>
            </a:r>
            <a:r>
              <a:rPr lang="en-US" u="sng" dirty="0" err="1" smtClean="0"/>
              <a:t>emittances</a:t>
            </a:r>
            <a:r>
              <a:rPr lang="en-US" u="sng" dirty="0" smtClean="0"/>
              <a:t> </a:t>
            </a:r>
            <a:r>
              <a:rPr lang="en-US" dirty="0" smtClean="0"/>
              <a:t>(even slightly growing)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The capture voltage changed to 8 MV and 3.5 MV (operational: 6 MV), for different fills (3.5 MV is matched to SPS extraction voltage). 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u="sng" dirty="0"/>
              <a:t>bunches injected in the 3.5 MV were observed to have a longer damping time of the dipole oscillations</a:t>
            </a:r>
            <a:r>
              <a:rPr lang="en-US" dirty="0"/>
              <a:t>.</a:t>
            </a:r>
          </a:p>
          <a:p>
            <a:pPr lvl="1"/>
            <a:r>
              <a:rPr lang="en-US" dirty="0" smtClean="0"/>
              <a:t>One </a:t>
            </a:r>
            <a:r>
              <a:rPr lang="en-US" dirty="0"/>
              <a:t>ramp was performed with 8 bunches per ring: </a:t>
            </a:r>
            <a:r>
              <a:rPr lang="en-US" u="sng" dirty="0"/>
              <a:t>observed different energy onset of instabilities for bunches with slightly different long. </a:t>
            </a:r>
            <a:r>
              <a:rPr lang="en-US" u="sng" dirty="0" err="1"/>
              <a:t>emittances</a:t>
            </a:r>
            <a:r>
              <a:rPr lang="en-US" u="sng" dirty="0"/>
              <a:t>. </a:t>
            </a:r>
            <a:r>
              <a:rPr lang="en-US" dirty="0"/>
              <a:t>Data acquired and will be </a:t>
            </a:r>
            <a:r>
              <a:rPr lang="en-US" dirty="0" err="1"/>
              <a:t>analysed</a:t>
            </a:r>
            <a:r>
              <a:rPr lang="en-US" dirty="0"/>
              <a:t> in detail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01/07/2011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58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Long-range beam-beam </a:t>
            </a:r>
            <a:r>
              <a:rPr lang="en-US" sz="2000" i="1" dirty="0" smtClean="0"/>
              <a:t>(</a:t>
            </a:r>
            <a:r>
              <a:rPr lang="en-GB" sz="2000" i="1" dirty="0" smtClean="0"/>
              <a:t>W. Herr, BB team, </a:t>
            </a:r>
            <a:r>
              <a:rPr lang="en-GB" sz="2000" i="1" dirty="0" err="1" smtClean="0"/>
              <a:t>coll</a:t>
            </a:r>
            <a:r>
              <a:rPr lang="en-GB" sz="2000" i="1" dirty="0" smtClean="0"/>
              <a:t> team</a:t>
            </a:r>
            <a:r>
              <a:rPr lang="en-US" sz="2000" i="1" dirty="0" smtClean="0"/>
              <a:t>)</a:t>
            </a:r>
            <a:endParaRPr lang="en-US" sz="36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836640"/>
            <a:ext cx="8785220" cy="5616780"/>
          </a:xfrm>
        </p:spPr>
        <p:txBody>
          <a:bodyPr/>
          <a:lstStyle/>
          <a:p>
            <a:r>
              <a:rPr lang="en-GB" dirty="0" smtClean="0"/>
              <a:t>One ramp with </a:t>
            </a:r>
            <a:r>
              <a:rPr lang="en-GB" dirty="0" smtClean="0">
                <a:solidFill>
                  <a:srgbClr val="FF0000"/>
                </a:solidFill>
              </a:rPr>
              <a:t>12+36 bunches per beam to 3.5 </a:t>
            </a:r>
            <a:r>
              <a:rPr lang="en-GB" dirty="0" err="1" smtClean="0">
                <a:solidFill>
                  <a:srgbClr val="FF0000"/>
                </a:solidFill>
              </a:rPr>
              <a:t>TeV</a:t>
            </a:r>
            <a:r>
              <a:rPr lang="en-GB" dirty="0" smtClean="0">
                <a:solidFill>
                  <a:srgbClr val="FF0000"/>
                </a:solidFill>
              </a:rPr>
              <a:t>, beta*1.5m in IP 1/5</a:t>
            </a:r>
            <a:r>
              <a:rPr lang="en-GB" dirty="0" smtClean="0"/>
              <a:t>. </a:t>
            </a:r>
          </a:p>
          <a:p>
            <a:r>
              <a:rPr lang="en-GB" dirty="0" smtClean="0"/>
              <a:t>Reduced crossing angle </a:t>
            </a:r>
            <a:r>
              <a:rPr lang="en-GB" dirty="0" smtClean="0"/>
              <a:t>in steps </a:t>
            </a:r>
            <a:r>
              <a:rPr lang="en-GB" dirty="0" smtClean="0">
                <a:solidFill>
                  <a:srgbClr val="FF0000"/>
                </a:solidFill>
              </a:rPr>
              <a:t>from 120 </a:t>
            </a:r>
            <a:r>
              <a:rPr lang="en-GB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 smtClean="0">
                <a:solidFill>
                  <a:srgbClr val="FF0000"/>
                </a:solidFill>
              </a:rPr>
              <a:t>rad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to </a:t>
            </a:r>
            <a:r>
              <a:rPr lang="en-GB" dirty="0" smtClean="0">
                <a:solidFill>
                  <a:srgbClr val="FF0000"/>
                </a:solidFill>
              </a:rPr>
              <a:t>36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GB" dirty="0" err="1">
                <a:solidFill>
                  <a:srgbClr val="FF0000"/>
                </a:solidFill>
              </a:rPr>
              <a:t>rad</a:t>
            </a:r>
            <a:r>
              <a:rPr lang="en-GB" dirty="0">
                <a:solidFill>
                  <a:srgbClr val="FF0000"/>
                </a:solidFill>
              </a:rPr>
              <a:t>  </a:t>
            </a:r>
            <a:r>
              <a:rPr lang="en-GB" dirty="0" smtClean="0"/>
              <a:t>and </a:t>
            </a:r>
            <a:r>
              <a:rPr lang="en-GB" dirty="0" smtClean="0"/>
              <a:t>recorded losses.</a:t>
            </a:r>
          </a:p>
          <a:p>
            <a:r>
              <a:rPr lang="en-GB" dirty="0" smtClean="0"/>
              <a:t>Tertiary collimators following the changed orbit.</a:t>
            </a:r>
          </a:p>
          <a:p>
            <a:r>
              <a:rPr lang="en-GB" dirty="0" smtClean="0"/>
              <a:t>First </a:t>
            </a:r>
            <a:r>
              <a:rPr lang="en-GB" dirty="0" smtClean="0">
                <a:solidFill>
                  <a:srgbClr val="FF0000"/>
                </a:solidFill>
              </a:rPr>
              <a:t>losses observed at separation of 4-5 sigma</a:t>
            </a:r>
            <a:r>
              <a:rPr lang="en-GB" dirty="0" smtClean="0"/>
              <a:t>, reduced lifetime. </a:t>
            </a:r>
            <a:r>
              <a:rPr lang="en-GB" dirty="0" smtClean="0"/>
              <a:t> </a:t>
            </a:r>
            <a:endParaRPr lang="en-GB" dirty="0" smtClean="0"/>
          </a:p>
          <a:p>
            <a:r>
              <a:rPr lang="en-GB" dirty="0" smtClean="0"/>
              <a:t>Strong correlation of losses with number of long range interactions (</a:t>
            </a:r>
            <a:r>
              <a:rPr lang="en-GB" dirty="0" smtClean="0">
                <a:solidFill>
                  <a:srgbClr val="FF0000"/>
                </a:solidFill>
              </a:rPr>
              <a:t>PACMAN effects</a:t>
            </a:r>
            <a:r>
              <a:rPr lang="en-GB" dirty="0" smtClean="0"/>
              <a:t>). </a:t>
            </a:r>
          </a:p>
          <a:p>
            <a:r>
              <a:rPr lang="en-GB" dirty="0" smtClean="0"/>
              <a:t>Detailed analysis will be done.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dirty="0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01/07/2011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dirty="0" smtClean="0"/>
              <a:t>Reduction crossing angle IR1 (V) and IR5 (H)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4097" name="Picture 1" descr="https://ab-dep-op-elogbook.web.cern.ch/ab-dep-op-elogbook/elogbook/attach.php?attachId=1175571&amp;type=png&amp;fname=20110702011149.png"/>
          <p:cNvPicPr>
            <a:picLocks noChangeAspect="1" noChangeArrowheads="1"/>
          </p:cNvPicPr>
          <p:nvPr/>
        </p:nvPicPr>
        <p:blipFill>
          <a:blip r:embed="rId2" cstate="print"/>
          <a:srcRect t="15888" b="52490"/>
          <a:stretch>
            <a:fillRect/>
          </a:stretch>
        </p:blipFill>
        <p:spPr bwMode="auto">
          <a:xfrm>
            <a:off x="0" y="2276840"/>
            <a:ext cx="9144000" cy="187226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 rot="16200000">
            <a:off x="1956708" y="1683632"/>
            <a:ext cx="2238113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Reduce IR1 angle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5463331" y="2353589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887251" y="2353589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311171" y="2353589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5629218" y="1611622"/>
            <a:ext cx="2238113" cy="400110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Reduce IR5 angle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5895391" y="2353589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3847162" y="2353589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50%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6200000">
            <a:off x="8095752" y="2304051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30%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16200000">
            <a:off x="7231632" y="2304050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40%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7767651" y="2304051"/>
            <a:ext cx="69762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35%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79390" y="4283390"/>
            <a:ext cx="815479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Crossing angles in IR1 and IR5 </a:t>
            </a:r>
            <a:r>
              <a:rPr lang="en-US" u="sng" dirty="0" smtClean="0"/>
              <a:t>reduced in steps of 5 – 10 %.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TCT’s following changed orbit.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FF0000"/>
                </a:solidFill>
              </a:rPr>
              <a:t>100% = 120 </a:t>
            </a:r>
            <a:r>
              <a:rPr lang="en-US" b="1" dirty="0" err="1" smtClean="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b="1" dirty="0" err="1" smtClean="0">
                <a:solidFill>
                  <a:srgbClr val="FF0000"/>
                </a:solidFill>
              </a:rPr>
              <a:t>rad</a:t>
            </a:r>
            <a:r>
              <a:rPr lang="en-US" b="1" dirty="0" smtClean="0">
                <a:solidFill>
                  <a:srgbClr val="FF0000"/>
                </a:solidFill>
              </a:rPr>
              <a:t> = 12 </a:t>
            </a:r>
            <a:r>
              <a:rPr lang="en-US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beam-beam separation for </a:t>
            </a:r>
            <a:r>
              <a:rPr lang="en-US" dirty="0" smtClean="0">
                <a:latin typeface="Symbol" pitchFamily="18" charset="2"/>
              </a:rPr>
              <a:t>e</a:t>
            </a:r>
            <a:r>
              <a:rPr lang="en-US" dirty="0" smtClean="0"/>
              <a:t>~2.5</a:t>
            </a:r>
            <a:r>
              <a:rPr lang="en-US" dirty="0" smtClean="0">
                <a:latin typeface="Symbol" pitchFamily="18" charset="2"/>
              </a:rPr>
              <a:t>m</a:t>
            </a:r>
            <a:r>
              <a:rPr lang="en-US" dirty="0" smtClean="0"/>
              <a:t>m!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50% fine (no reduction in lifetime), </a:t>
            </a:r>
            <a:r>
              <a:rPr lang="en-US" u="sng" dirty="0" smtClean="0"/>
              <a:t>40% (5 </a:t>
            </a:r>
            <a:r>
              <a:rPr lang="en-US" u="sng" dirty="0" smtClean="0">
                <a:latin typeface="Symbol" pitchFamily="18" charset="2"/>
              </a:rPr>
              <a:t>s</a:t>
            </a:r>
            <a:r>
              <a:rPr lang="en-US" u="sng" dirty="0" smtClean="0"/>
              <a:t> b-b) still OK</a:t>
            </a:r>
            <a:r>
              <a:rPr lang="en-US" dirty="0" smtClean="0"/>
              <a:t>, 30% too low!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611450" y="3068950"/>
            <a:ext cx="828115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1799032" y="2708900"/>
            <a:ext cx="6832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h</a:t>
            </a:r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611450" y="3501010"/>
            <a:ext cx="828115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1907630" y="3429000"/>
            <a:ext cx="5405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h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107380" y="829117"/>
            <a:ext cx="2592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12+36 b per beam</a:t>
            </a:r>
          </a:p>
          <a:p>
            <a:r>
              <a:rPr lang="en-US" dirty="0" smtClean="0"/>
              <a:t>3.5 </a:t>
            </a:r>
            <a:r>
              <a:rPr lang="en-US" dirty="0" err="1" smtClean="0"/>
              <a:t>TeV</a:t>
            </a:r>
            <a:endParaRPr lang="en-US" dirty="0" smtClean="0"/>
          </a:p>
          <a:p>
            <a:r>
              <a:rPr lang="en-US" dirty="0" smtClean="0"/>
              <a:t>beta*1.5m in IR1/5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umi-I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2234"/>
            <a:ext cx="9144000" cy="4273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IR1 Luminosity During IR5 Adjustments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9677" y="234885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47682" y="3018941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Luminosity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70" y="5229250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067" y="328498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42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0" y="292493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48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2061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IR1 cross. angle at 48 </a:t>
            </a:r>
            <a:r>
              <a:rPr lang="en-US" u="sng" dirty="0" err="1" smtClean="0">
                <a:latin typeface="Symbol" pitchFamily="18" charset="2"/>
              </a:rPr>
              <a:t>m</a:t>
            </a:r>
            <a:r>
              <a:rPr lang="en-US" u="sng" dirty="0" err="1" smtClean="0"/>
              <a:t>rad</a:t>
            </a:r>
            <a:r>
              <a:rPr lang="en-US" u="sng" dirty="0" smtClean="0"/>
              <a:t> (~5</a:t>
            </a:r>
            <a:r>
              <a:rPr lang="en-US" u="sng" dirty="0" smtClean="0">
                <a:latin typeface="Symbol" pitchFamily="18" charset="2"/>
              </a:rPr>
              <a:t>s</a:t>
            </a:r>
            <a:r>
              <a:rPr lang="en-US" u="sng" dirty="0" smtClean="0"/>
              <a:t> sep) constant</a:t>
            </a:r>
            <a:r>
              <a:rPr lang="en-US" dirty="0" smtClean="0"/>
              <a:t>. IR5 cross. angle being reduced.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30227" y="386106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36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30" y="177277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72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059790" y="3501010"/>
            <a:ext cx="2880400" cy="7201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652150" y="4149100"/>
            <a:ext cx="2880400" cy="57608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95670" y="2636890"/>
            <a:ext cx="1584220" cy="36005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27480" y="5517290"/>
            <a:ext cx="6744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Equal crossing angle amplitude in IR1/5 best for diffusion!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Compensation of LR beam-beam effects in IR1 and IR5…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lumi-IR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2234"/>
            <a:ext cx="9144000" cy="4273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IR1 Luminosity During IR5 Adjustments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69677" y="234885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60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747682" y="3018941"/>
            <a:ext cx="1824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Luminosity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76070" y="5229250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Time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78067" y="328498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42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83960" y="292493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48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620610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IR1 cross. angle at 48 </a:t>
            </a:r>
            <a:r>
              <a:rPr lang="en-US" u="sng" dirty="0" err="1" smtClean="0">
                <a:latin typeface="Symbol" pitchFamily="18" charset="2"/>
              </a:rPr>
              <a:t>m</a:t>
            </a:r>
            <a:r>
              <a:rPr lang="en-US" u="sng" dirty="0" err="1" smtClean="0"/>
              <a:t>rad</a:t>
            </a:r>
            <a:r>
              <a:rPr lang="en-US" u="sng" dirty="0" smtClean="0"/>
              <a:t> (~5</a:t>
            </a:r>
            <a:r>
              <a:rPr lang="en-US" u="sng" dirty="0" smtClean="0">
                <a:latin typeface="Symbol" pitchFamily="18" charset="2"/>
              </a:rPr>
              <a:t>s</a:t>
            </a:r>
            <a:r>
              <a:rPr lang="en-US" u="sng" dirty="0" smtClean="0"/>
              <a:t> sep) constant</a:t>
            </a:r>
            <a:r>
              <a:rPr lang="en-US" dirty="0" smtClean="0"/>
              <a:t>. IR5 cross. angle being reduced.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30227" y="386106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36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27730" y="1772770"/>
            <a:ext cx="105830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72 </a:t>
            </a:r>
            <a:r>
              <a:rPr lang="en-US" dirty="0" err="1" smtClean="0">
                <a:latin typeface="Symbol" pitchFamily="18" charset="2"/>
              </a:rPr>
              <a:t>m</a:t>
            </a:r>
            <a:r>
              <a:rPr lang="en-US" dirty="0" err="1" smtClean="0"/>
              <a:t>rad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 bwMode="auto">
          <a:xfrm>
            <a:off x="3059790" y="3501010"/>
            <a:ext cx="2880400" cy="7201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5652150" y="4149100"/>
            <a:ext cx="2880400" cy="57608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>
            <a:off x="2195670" y="2636890"/>
            <a:ext cx="1584220" cy="360050"/>
          </a:xfrm>
          <a:prstGeom prst="line">
            <a:avLst/>
          </a:prstGeom>
          <a:solidFill>
            <a:schemeClr val="accent1"/>
          </a:solidFill>
          <a:ln w="38100" cap="sq" cmpd="sng" algn="ctr">
            <a:solidFill>
              <a:schemeClr val="bg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827480" y="5517290"/>
            <a:ext cx="6744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Equal crossing angle amplitude in IR1/5 best for diffusion!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Compensation of LR beam-beam effects in IR1 and IR5…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412887">
            <a:off x="839955" y="4282214"/>
            <a:ext cx="7596420" cy="138499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Maybe even smaller beam-beam separation is acceptable with equal amplitudes of IR1 and IR5 crossing angles!?</a:t>
            </a:r>
            <a:endParaRPr lang="en-US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459787" cy="523875"/>
          </a:xfrm>
        </p:spPr>
        <p:txBody>
          <a:bodyPr/>
          <a:lstStyle/>
          <a:p>
            <a:r>
              <a:rPr lang="en-US" dirty="0" smtClean="0"/>
              <a:t>Losses at </a:t>
            </a:r>
            <a:r>
              <a:rPr lang="en-US" dirty="0"/>
              <a:t>C</a:t>
            </a:r>
            <a:r>
              <a:rPr lang="en-US" dirty="0" smtClean="0"/>
              <a:t>ollimator: </a:t>
            </a:r>
            <a:r>
              <a:rPr lang="en-US" sz="2000" dirty="0" smtClean="0"/>
              <a:t>Dynamic Aperture and Core Diffusion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01/07/2011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073" name="Picture 1" descr="https://ab-dep-op-elogbook.web.cern.ch/ab-dep-op-elogbook/elogbook/attach.php?attachId=1175485&amp;type=png&amp;fname=20110702002436.png"/>
          <p:cNvPicPr>
            <a:picLocks noChangeAspect="1" noChangeArrowheads="1"/>
          </p:cNvPicPr>
          <p:nvPr/>
        </p:nvPicPr>
        <p:blipFill>
          <a:blip r:embed="rId2" cstate="print"/>
          <a:srcRect l="40191" t="12637" r="6276" b="53911"/>
          <a:stretch>
            <a:fillRect/>
          </a:stretch>
        </p:blipFill>
        <p:spPr bwMode="auto">
          <a:xfrm>
            <a:off x="395420" y="1628750"/>
            <a:ext cx="8641200" cy="432060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 rot="5400000">
            <a:off x="3527855" y="3825055"/>
            <a:ext cx="3384470" cy="0"/>
          </a:xfrm>
          <a:prstGeom prst="line">
            <a:avLst/>
          </a:prstGeom>
          <a:solidFill>
            <a:schemeClr val="accent1"/>
          </a:solidFill>
          <a:ln w="28575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2655364" y="443714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42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rad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6255864" y="4417990"/>
            <a:ext cx="1412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36 </a:t>
            </a:r>
            <a:r>
              <a:rPr lang="en-US" sz="2800" dirty="0" err="1" smtClean="0">
                <a:latin typeface="Symbol" pitchFamily="18" charset="2"/>
              </a:rPr>
              <a:t>m</a:t>
            </a:r>
            <a:r>
              <a:rPr lang="en-US" sz="2800" dirty="0" err="1" smtClean="0"/>
              <a:t>rad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6911690" y="3140960"/>
            <a:ext cx="1908900" cy="923330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2 </a:t>
            </a:r>
            <a:r>
              <a:rPr lang="en-US" sz="1800" b="1" dirty="0" smtClean="0">
                <a:sym typeface="Wingdings" pitchFamily="2" charset="2"/>
              </a:rPr>
              <a:t> </a:t>
            </a:r>
            <a:r>
              <a:rPr lang="en-US" sz="1800" b="1" dirty="0" smtClean="0"/>
              <a:t>Increased </a:t>
            </a:r>
            <a:r>
              <a:rPr lang="en-US" sz="1800" b="1" dirty="0" smtClean="0">
                <a:solidFill>
                  <a:srgbClr val="FF0000"/>
                </a:solidFill>
              </a:rPr>
              <a:t>diffusion rate for beam core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5820" y="2348850"/>
            <a:ext cx="1872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change of crossing angle</a:t>
            </a:r>
            <a:endParaRPr lang="en-US" i="1" dirty="0"/>
          </a:p>
        </p:txBody>
      </p:sp>
      <p:sp>
        <p:nvSpPr>
          <p:cNvPr id="15" name="Freeform 14"/>
          <p:cNvSpPr/>
          <p:nvPr/>
        </p:nvSpPr>
        <p:spPr bwMode="auto">
          <a:xfrm>
            <a:off x="5220090" y="2100681"/>
            <a:ext cx="3741821" cy="3272589"/>
          </a:xfrm>
          <a:custGeom>
            <a:avLst/>
            <a:gdLst>
              <a:gd name="connsiteX0" fmla="*/ 0 w 3741821"/>
              <a:gd name="connsiteY0" fmla="*/ 3272589 h 3272589"/>
              <a:gd name="connsiteX1" fmla="*/ 1215189 w 3741821"/>
              <a:gd name="connsiteY1" fmla="*/ 1046747 h 3272589"/>
              <a:gd name="connsiteX2" fmla="*/ 3741821 w 3741821"/>
              <a:gd name="connsiteY2" fmla="*/ 0 h 3272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41821" h="3272589">
                <a:moveTo>
                  <a:pt x="0" y="3272589"/>
                </a:moveTo>
                <a:cubicBezTo>
                  <a:pt x="295776" y="2432384"/>
                  <a:pt x="591552" y="1592179"/>
                  <a:pt x="1215189" y="1046747"/>
                </a:cubicBezTo>
                <a:cubicBezTo>
                  <a:pt x="1838826" y="501316"/>
                  <a:pt x="2790323" y="250658"/>
                  <a:pt x="3741821" y="0"/>
                </a:cubicBezTo>
              </a:path>
            </a:pathLst>
          </a:custGeom>
          <a:noFill/>
          <a:ln w="28575" cap="sq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80140" y="256488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796170" y="386106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7380" y="704834"/>
            <a:ext cx="4752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Two processes seen after change of crossing angle </a:t>
            </a:r>
            <a:r>
              <a:rPr lang="en-US" dirty="0" smtClean="0">
                <a:sym typeface="Wingdings" pitchFamily="2" charset="2"/>
              </a:rPr>
              <a:t> beautiful acc. physics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870921" y="3463031"/>
            <a:ext cx="4397358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Measured Loss at Prim. Collimator</a:t>
            </a: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32060" y="1536710"/>
            <a:ext cx="860456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370" y="5877340"/>
            <a:ext cx="8964610" cy="43206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18265" y="5909290"/>
            <a:ext cx="777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Time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72010" y="1556740"/>
            <a:ext cx="8964610" cy="4752660"/>
          </a:xfrm>
          <a:prstGeom prst="rect">
            <a:avLst/>
          </a:prstGeom>
          <a:noFill/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84720" y="1124680"/>
            <a:ext cx="3707880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1 </a:t>
            </a:r>
            <a:r>
              <a:rPr lang="en-US" sz="1800" b="1" dirty="0" smtClean="0">
                <a:sym typeface="Wingdings" pitchFamily="2" charset="2"/>
              </a:rPr>
              <a:t></a:t>
            </a:r>
            <a:r>
              <a:rPr lang="en-US" sz="1800" b="1" dirty="0" smtClean="0"/>
              <a:t> Reduced </a:t>
            </a:r>
            <a:r>
              <a:rPr lang="en-US" sz="1800" b="1" dirty="0" smtClean="0">
                <a:solidFill>
                  <a:srgbClr val="FF0000"/>
                </a:solidFill>
              </a:rPr>
              <a:t>dynamic aperture</a:t>
            </a:r>
            <a:r>
              <a:rPr lang="en-US" sz="1800" b="1" dirty="0" smtClean="0"/>
              <a:t>: </a:t>
            </a:r>
            <a:r>
              <a:rPr lang="en-US" sz="1800" b="1" dirty="0" smtClean="0">
                <a:sym typeface="Wingdings" pitchFamily="2" charset="2"/>
              </a:rPr>
              <a:t>sweep out beam tails</a:t>
            </a:r>
            <a:endParaRPr lang="en-US" sz="1800" b="1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WP Close to Half Integer (B1 shown)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28673" name="Picture 1" descr="https://ab-dep-op-elogbook.web.cern.ch/ab-dep-op-elogbook/elogbook/attach.php?attachId=1175617&amp;type=png&amp;fname=201107020245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09" y="764630"/>
            <a:ext cx="5788161" cy="4464620"/>
          </a:xfrm>
          <a:prstGeom prst="rect">
            <a:avLst/>
          </a:prstGeom>
          <a:noFill/>
        </p:spPr>
      </p:pic>
      <p:pic>
        <p:nvPicPr>
          <p:cNvPr id="28674" name="Picture 2" descr="https://ab-dep-op-elogbook.web.cern.ch/ab-dep-op-elogbook/elogbook/attach.php?attachId=1175614&amp;type=png&amp;fname=20110702024504.png"/>
          <p:cNvPicPr>
            <a:picLocks noChangeAspect="1" noChangeArrowheads="1"/>
          </p:cNvPicPr>
          <p:nvPr/>
        </p:nvPicPr>
        <p:blipFill>
          <a:blip r:embed="rId3" cstate="print"/>
          <a:srcRect t="23355" r="56087" b="41973"/>
          <a:stretch>
            <a:fillRect/>
          </a:stretch>
        </p:blipFill>
        <p:spPr bwMode="auto">
          <a:xfrm>
            <a:off x="251400" y="4653170"/>
            <a:ext cx="2864898" cy="2008180"/>
          </a:xfrm>
          <a:prstGeom prst="rect">
            <a:avLst/>
          </a:prstGeom>
          <a:noFill/>
        </p:spPr>
      </p:pic>
      <p:pic>
        <p:nvPicPr>
          <p:cNvPr id="12" name="Picture 2" descr="https://ab-dep-op-elogbook.web.cern.ch/ab-dep-op-elogbook/elogbook/attach.php?attachId=1175614&amp;type=png&amp;fname=20110702024504.png"/>
          <p:cNvPicPr>
            <a:picLocks noChangeAspect="1" noChangeArrowheads="1"/>
          </p:cNvPicPr>
          <p:nvPr/>
        </p:nvPicPr>
        <p:blipFill>
          <a:blip r:embed="rId3" cstate="print"/>
          <a:srcRect l="43825" t="12264" b="3171"/>
          <a:stretch>
            <a:fillRect/>
          </a:stretch>
        </p:blipFill>
        <p:spPr bwMode="auto">
          <a:xfrm>
            <a:off x="179390" y="764630"/>
            <a:ext cx="2909577" cy="3888540"/>
          </a:xfrm>
          <a:prstGeom prst="rect">
            <a:avLst/>
          </a:prstGeom>
          <a:noFill/>
        </p:spPr>
      </p:pic>
      <p:sp>
        <p:nvSpPr>
          <p:cNvPr id="13" name="Oval 12"/>
          <p:cNvSpPr/>
          <p:nvPr/>
        </p:nvSpPr>
        <p:spPr bwMode="auto">
          <a:xfrm>
            <a:off x="8388530" y="1340710"/>
            <a:ext cx="504070" cy="50407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TIMESERIES_CHART_IMAGE_BCTFR_MCO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62236"/>
            <a:ext cx="9144000" cy="4157564"/>
          </a:xfrm>
        </p:spPr>
      </p:pic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267680" y="0"/>
            <a:ext cx="6419120" cy="620610"/>
          </a:xfrm>
        </p:spPr>
        <p:txBody>
          <a:bodyPr/>
          <a:lstStyle/>
          <a:p>
            <a:r>
              <a:rPr lang="en-US" sz="3200" dirty="0" smtClean="0"/>
              <a:t>Non-Linear MD: DA measurement</a:t>
            </a:r>
          </a:p>
        </p:txBody>
      </p:sp>
      <p:sp>
        <p:nvSpPr>
          <p:cNvPr id="307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04/07/2011</a:t>
            </a:r>
          </a:p>
        </p:txBody>
      </p:sp>
      <p:sp>
        <p:nvSpPr>
          <p:cNvPr id="3077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8:30 meeting</a:t>
            </a:r>
          </a:p>
        </p:txBody>
      </p:sp>
      <p:sp>
        <p:nvSpPr>
          <p:cNvPr id="30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21ECFFC-FAEB-4091-93AF-4AC1919DD7AC}" type="slidenum">
              <a:rPr lang="en-US" smtClean="0">
                <a:solidFill>
                  <a:srgbClr val="000000"/>
                </a:solidFill>
              </a:rPr>
              <a:pPr/>
              <a:t>27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3810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MCO strength: nominal case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29200" y="3962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MCO strength: scan</a:t>
            </a:r>
            <a:endParaRPr lang="en-US" sz="1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2438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Standard beam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57400" y="1524000"/>
            <a:ext cx="3505200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aperture kicker is used to blow up the </a:t>
            </a:r>
            <a:r>
              <a:rPr lang="en-US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emittance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losses are due to non-linear effects 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38800" y="1563469"/>
            <a:ext cx="29718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Different loss rates as a function of MCO strength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48000" y="5934670"/>
            <a:ext cx="6096000" cy="923330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more </a:t>
            </a:r>
            <a:r>
              <a:rPr 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1</a:t>
            </a:r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as from 10 am due to BTEs problem at the SPS: MCD scan dropped (problem solved after end of MD). Additional time will be requested.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5" name="Straight Arrow Connector 24"/>
          <p:cNvCxnSpPr>
            <a:stCxn id="23" idx="0"/>
          </p:cNvCxnSpPr>
          <p:nvPr/>
        </p:nvCxnSpPr>
        <p:spPr>
          <a:xfrm rot="5400000" flipH="1" flipV="1">
            <a:off x="6900565" y="4681835"/>
            <a:ext cx="448270" cy="2057400"/>
          </a:xfrm>
          <a:prstGeom prst="straightConnector1">
            <a:avLst/>
          </a:prstGeom>
          <a:ln w="44450">
            <a:solidFill>
              <a:srgbClr val="00B050"/>
            </a:solidFill>
            <a:headEnd type="none" w="med" len="lg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81400" y="685800"/>
            <a:ext cx="5562600" cy="646331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estimate could be obtained by off-line analysis of intensity decay: analysis in progress.</a:t>
            </a:r>
            <a:endParaRPr lang="en-US" sz="1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380" y="116540"/>
            <a:ext cx="2023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Giovannozzi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F. Schmidt</a:t>
            </a:r>
          </a:p>
          <a:p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356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627730" y="146650"/>
            <a:ext cx="6192860" cy="762000"/>
          </a:xfrm>
        </p:spPr>
        <p:txBody>
          <a:bodyPr/>
          <a:lstStyle/>
          <a:p>
            <a:pPr algn="l"/>
            <a:r>
              <a:rPr lang="en-US" sz="3200" dirty="0" smtClean="0"/>
              <a:t>Non-linear MD: Chromaticity before and after Correction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04/07/2011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6CE89E-CF93-4937-9EBA-82B55D29B921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8" name="Content Placeholder 7" descr="2011070210294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3965" t="15153" r="9786" b="5717"/>
          <a:stretch>
            <a:fillRect/>
          </a:stretch>
        </p:blipFill>
        <p:spPr>
          <a:xfrm>
            <a:off x="0" y="1063796"/>
            <a:ext cx="4754880" cy="2568722"/>
          </a:xfrm>
        </p:spPr>
      </p:pic>
      <p:pic>
        <p:nvPicPr>
          <p:cNvPr id="9" name="Picture 8" descr="20110702103512.png"/>
          <p:cNvPicPr>
            <a:picLocks noChangeAspect="1"/>
          </p:cNvPicPr>
          <p:nvPr/>
        </p:nvPicPr>
        <p:blipFill>
          <a:blip r:embed="rId3" cstate="print"/>
          <a:srcRect l="1553" t="8078" r="2795" b="2838"/>
          <a:stretch>
            <a:fillRect/>
          </a:stretch>
        </p:blipFill>
        <p:spPr>
          <a:xfrm>
            <a:off x="4800600" y="1063796"/>
            <a:ext cx="4023360" cy="2664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3000" y="1063796"/>
            <a:ext cx="6858000" cy="338554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2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Horizontal (left) and vertical (right) non-linear </a:t>
            </a:r>
            <a:r>
              <a:rPr lang="en-US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chromaticities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0" descr="20110702112800.png"/>
          <p:cNvPicPr>
            <a:picLocks noChangeAspect="1"/>
          </p:cNvPicPr>
          <p:nvPr/>
        </p:nvPicPr>
        <p:blipFill>
          <a:blip r:embed="rId4" cstate="print"/>
          <a:srcRect l="2266" t="16698" r="9348" b="2846"/>
          <a:stretch>
            <a:fillRect/>
          </a:stretch>
        </p:blipFill>
        <p:spPr>
          <a:xfrm>
            <a:off x="0" y="3654596"/>
            <a:ext cx="4754880" cy="3230884"/>
          </a:xfrm>
          <a:prstGeom prst="rect">
            <a:avLst/>
          </a:prstGeom>
        </p:spPr>
      </p:pic>
      <p:pic>
        <p:nvPicPr>
          <p:cNvPr id="12" name="Picture 11" descr="20110702113031.png"/>
          <p:cNvPicPr>
            <a:picLocks noChangeAspect="1"/>
          </p:cNvPicPr>
          <p:nvPr/>
        </p:nvPicPr>
        <p:blipFill>
          <a:blip r:embed="rId5" cstate="print"/>
          <a:srcRect l="1759" t="16013" r="9799" b="1634"/>
          <a:stretch>
            <a:fillRect/>
          </a:stretch>
        </p:blipFill>
        <p:spPr>
          <a:xfrm>
            <a:off x="4846320" y="3730796"/>
            <a:ext cx="4297680" cy="307674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28800" y="5483396"/>
            <a:ext cx="2895600" cy="107721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2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Horizontal (left) and vertical (right) non-linear </a:t>
            </a:r>
            <a:r>
              <a:rPr lang="en-US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chromaticities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after correction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174" y="37007"/>
            <a:ext cx="2023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Giovannozzi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F. Schmidt</a:t>
            </a:r>
          </a:p>
          <a:p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480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Collimation MD </a:t>
            </a:r>
            <a:r>
              <a:rPr lang="en-US" sz="2000" i="1" dirty="0" smtClean="0"/>
              <a:t>G. Valentino et al</a:t>
            </a:r>
            <a:endParaRPr lang="en-US" sz="2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61678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 smtClean="0"/>
              <a:t>New alignment of collimators in IR3 for b1 and b2.</a:t>
            </a:r>
          </a:p>
          <a:p>
            <a:pPr lvl="1">
              <a:spcAft>
                <a:spcPts val="600"/>
              </a:spcAft>
            </a:pPr>
            <a:r>
              <a:rPr lang="en-US" u="sng" dirty="0" smtClean="0"/>
              <a:t>Centers of collimators </a:t>
            </a:r>
            <a:r>
              <a:rPr lang="en-US" u="sng" dirty="0" smtClean="0">
                <a:solidFill>
                  <a:srgbClr val="FF0000"/>
                </a:solidFill>
              </a:rPr>
              <a:t>within 100 </a:t>
            </a:r>
            <a:r>
              <a:rPr lang="en-US" u="sng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u="sng" dirty="0" smtClean="0">
                <a:solidFill>
                  <a:srgbClr val="FF0000"/>
                </a:solidFill>
              </a:rPr>
              <a:t>m from previous values</a:t>
            </a:r>
            <a:r>
              <a:rPr lang="en-US" u="sng" dirty="0" smtClean="0"/>
              <a:t>, but for TCSG.5L3.B1 (230 </a:t>
            </a:r>
            <a:r>
              <a:rPr lang="en-US" u="sng" dirty="0" smtClean="0">
                <a:latin typeface="Symbol" charset="2"/>
                <a:cs typeface="Symbol" charset="2"/>
              </a:rPr>
              <a:t>m</a:t>
            </a:r>
            <a:r>
              <a:rPr lang="en-US" u="sng" dirty="0" smtClean="0"/>
              <a:t>m difference) </a:t>
            </a:r>
            <a:r>
              <a:rPr lang="en-US" dirty="0" smtClean="0">
                <a:sym typeface="Wingdings" pitchFamily="2" charset="2"/>
              </a:rPr>
              <a:t> Excellent news!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In parallel, tested new automatic collimation setup.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Setup </a:t>
            </a:r>
            <a:r>
              <a:rPr lang="en-US" dirty="0"/>
              <a:t>combined H betatron cleaning in IR3 for B2: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IR3 collimators moved to </a:t>
            </a:r>
            <a:r>
              <a:rPr lang="en-US" dirty="0">
                <a:solidFill>
                  <a:srgbClr val="FF0000"/>
                </a:solidFill>
              </a:rPr>
              <a:t>5.7 (TCP),6.7 (TCSG),10 sigma (TCLA).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IR7 H and skew opened. IR7 V collimators left at relaxed settings.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Test </a:t>
            </a:r>
            <a:r>
              <a:rPr lang="en-US" dirty="0"/>
              <a:t>of system with B2 horizontal loss map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Note </a:t>
            </a:r>
            <a:r>
              <a:rPr lang="en-US" dirty="0"/>
              <a:t>that also TCTV in IR1 and IR8 were above dump thresholds (cleaning inefficiency ~ 1to 2%).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Cleaning inefficiency downstream IR3 (cold regions) 5e-4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To be compared with simulations.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 and Scheduling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837600"/>
            <a:ext cx="8785220" cy="5687830"/>
          </a:xfrm>
        </p:spPr>
        <p:txBody>
          <a:bodyPr/>
          <a:lstStyle/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/>
              <a:t>Available MD hours:	</a:t>
            </a:r>
            <a:r>
              <a:rPr lang="en-US" sz="2000" b="1" dirty="0" smtClean="0">
                <a:solidFill>
                  <a:srgbClr val="FF0000"/>
                </a:solidFill>
              </a:rPr>
              <a:t>120</a:t>
            </a:r>
            <a:r>
              <a:rPr lang="en-US" sz="2000" b="1" dirty="0" smtClean="0">
                <a:solidFill>
                  <a:srgbClr val="FF0000"/>
                </a:solidFill>
              </a:rPr>
              <a:t>.0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</a:p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/>
              <a:t>Scheduled for MD:	</a:t>
            </a:r>
            <a:r>
              <a:rPr lang="en-US" sz="2000" b="1" dirty="0" smtClean="0">
                <a:solidFill>
                  <a:srgbClr val="FF0000"/>
                </a:solidFill>
              </a:rPr>
              <a:t>104.0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	(</a:t>
            </a:r>
            <a:r>
              <a:rPr lang="en-US" sz="2000" dirty="0" smtClean="0"/>
              <a:t>87% </a:t>
            </a:r>
            <a:r>
              <a:rPr lang="en-US" sz="2000" dirty="0" smtClean="0"/>
              <a:t>of total time)</a:t>
            </a:r>
          </a:p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/>
              <a:t>Availability for MD:	</a:t>
            </a:r>
            <a:r>
              <a:rPr lang="en-US" sz="2000" b="1" dirty="0" smtClean="0">
                <a:solidFill>
                  <a:srgbClr val="FF0000"/>
                </a:solidFill>
              </a:rPr>
              <a:t>92</a:t>
            </a:r>
            <a:r>
              <a:rPr lang="en-US" sz="2000" b="1" dirty="0" smtClean="0">
                <a:solidFill>
                  <a:srgbClr val="FF0000"/>
                </a:solidFill>
              </a:rPr>
              <a:t>.7 </a:t>
            </a:r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r>
              <a:rPr lang="en-US" sz="2000" dirty="0" smtClean="0"/>
              <a:t>	</a:t>
            </a:r>
            <a:r>
              <a:rPr lang="en-US" sz="2000" dirty="0" smtClean="0"/>
              <a:t>(</a:t>
            </a:r>
            <a:r>
              <a:rPr lang="en-US" sz="2000" dirty="0" smtClean="0"/>
              <a:t>89</a:t>
            </a:r>
            <a:r>
              <a:rPr lang="en-US" sz="2000" dirty="0" smtClean="0"/>
              <a:t>% </a:t>
            </a:r>
            <a:r>
              <a:rPr lang="en-US" sz="2000" dirty="0" smtClean="0"/>
              <a:t>of scheduled time)</a:t>
            </a:r>
            <a:br>
              <a:rPr lang="en-US" sz="2000" dirty="0" smtClean="0"/>
            </a:br>
            <a:r>
              <a:rPr lang="en-US" sz="2000" dirty="0" smtClean="0"/>
              <a:t>		(</a:t>
            </a:r>
            <a:r>
              <a:rPr lang="en-US" sz="2000" dirty="0" smtClean="0"/>
              <a:t>77% </a:t>
            </a:r>
            <a:r>
              <a:rPr lang="en-US" sz="2000" dirty="0" smtClean="0"/>
              <a:t>of total </a:t>
            </a:r>
            <a:r>
              <a:rPr lang="en-US" sz="2000" dirty="0" smtClean="0"/>
              <a:t>time)</a:t>
            </a:r>
            <a:endParaRPr lang="en-US" sz="2000" dirty="0"/>
          </a:p>
          <a:p>
            <a:pPr marL="0" indent="0">
              <a:buNone/>
              <a:tabLst>
                <a:tab pos="3368675" algn="l"/>
                <a:tab pos="5089525" algn="l"/>
              </a:tabLst>
            </a:pPr>
            <a:r>
              <a:rPr lang="en-US" sz="1000" dirty="0" smtClean="0"/>
              <a:t> </a:t>
            </a:r>
            <a:endParaRPr lang="en-US" sz="900" dirty="0" smtClean="0"/>
          </a:p>
          <a:p>
            <a:pPr marL="0" indent="0">
              <a:buNone/>
              <a:tabLst>
                <a:tab pos="1077913" algn="l"/>
                <a:tab pos="3368675" algn="l"/>
                <a:tab pos="5089525" algn="l"/>
              </a:tabLst>
            </a:pPr>
            <a:r>
              <a:rPr lang="en-US" sz="2000" dirty="0"/>
              <a:t> </a:t>
            </a:r>
            <a:r>
              <a:rPr lang="en-US" sz="2000" dirty="0" smtClean="0"/>
              <a:t>   </a:t>
            </a:r>
            <a:r>
              <a:rPr lang="en-US" sz="2000" dirty="0" smtClean="0">
                <a:sym typeface="Wingdings"/>
              </a:rPr>
              <a:t> 	</a:t>
            </a:r>
            <a:r>
              <a:rPr lang="en-US" sz="2000" dirty="0" smtClean="0"/>
              <a:t>Scheduling worked: Explicit scheduling of recovery time </a:t>
            </a:r>
            <a:br>
              <a:rPr lang="en-US" sz="2000" dirty="0" smtClean="0"/>
            </a:br>
            <a:r>
              <a:rPr lang="en-US" sz="2000" dirty="0" smtClean="0"/>
              <a:t> 	which was indeed always needed.</a:t>
            </a:r>
            <a:endParaRPr lang="en-US" sz="2000" dirty="0" smtClean="0"/>
          </a:p>
          <a:p>
            <a:pPr marL="0" indent="0">
              <a:buNone/>
              <a:tabLst>
                <a:tab pos="3368675" algn="l"/>
                <a:tab pos="5089525" algn="l"/>
              </a:tabLst>
            </a:pPr>
            <a:r>
              <a:rPr lang="en-US" sz="1200" dirty="0"/>
              <a:t> </a:t>
            </a:r>
            <a:endParaRPr lang="en-US" sz="1200" dirty="0" smtClean="0"/>
          </a:p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/>
              <a:t>Biggest loss:	4h43   (60% of scheduled </a:t>
            </a:r>
            <a:r>
              <a:rPr lang="en-US" sz="2000" dirty="0" smtClean="0"/>
              <a:t>time of MD)</a:t>
            </a:r>
            <a:endParaRPr lang="en-US" sz="2000" dirty="0" smtClean="0"/>
          </a:p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/>
              <a:t>Biggest </a:t>
            </a:r>
            <a:r>
              <a:rPr lang="en-US" sz="2000" dirty="0" smtClean="0"/>
              <a:t>addition:</a:t>
            </a:r>
            <a:r>
              <a:rPr lang="en-US" sz="2000" dirty="0" smtClean="0"/>
              <a:t>	3h37   (34% of </a:t>
            </a:r>
            <a:r>
              <a:rPr lang="en-US" sz="2000" dirty="0" smtClean="0"/>
              <a:t>scheduled time of MD)</a:t>
            </a:r>
            <a:endParaRPr lang="en-US" sz="2000" dirty="0"/>
          </a:p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/>
              <a:t>As somebody put it:   “The good, the bad and the ugly”…</a:t>
            </a:r>
            <a:endParaRPr lang="en-US" sz="2000" dirty="0" smtClean="0"/>
          </a:p>
          <a:p>
            <a:pPr marL="0" indent="0">
              <a:buNone/>
              <a:tabLst>
                <a:tab pos="3368675" algn="l"/>
                <a:tab pos="5089525" algn="l"/>
              </a:tabLst>
            </a:pPr>
            <a:r>
              <a:rPr lang="en-US" sz="1600" dirty="0" smtClean="0"/>
              <a:t> </a:t>
            </a:r>
          </a:p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/>
              <a:t>Overall, excellent availability. We could get data for all MD’s, even though for some in very limited time! </a:t>
            </a:r>
          </a:p>
          <a:p>
            <a:pPr>
              <a:tabLst>
                <a:tab pos="3368675" algn="l"/>
                <a:tab pos="5089525" algn="l"/>
              </a:tabLst>
            </a:pPr>
            <a:r>
              <a:rPr lang="en-US" sz="2000" dirty="0" smtClean="0">
                <a:solidFill>
                  <a:srgbClr val="FF0000"/>
                </a:solidFill>
              </a:rPr>
              <a:t>Thanks to the HW groups: </a:t>
            </a:r>
            <a:r>
              <a:rPr lang="en-US" sz="2000" dirty="0" err="1" smtClean="0"/>
              <a:t>Cryo</a:t>
            </a:r>
            <a:r>
              <a:rPr lang="en-US" sz="2000" dirty="0" smtClean="0"/>
              <a:t>, vacuum, PC, magnets, QPS, collimators, BI, kickers, infrastructure, …</a:t>
            </a:r>
            <a:endParaRPr lang="en-US" sz="2000" dirty="0" smtClean="0"/>
          </a:p>
          <a:p>
            <a:pPr>
              <a:tabLst>
                <a:tab pos="3368675" algn="l"/>
                <a:tab pos="5089525" algn="l"/>
              </a:tabLst>
            </a:pP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1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Collimator Settings B2: H Cleaning in IR3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2049" name="AutoShape 1" descr="https://ab-dep-op-elogbook.web.cern.ch/ab-dep-op-elogbook/elogbook/attach.php?attachId=1175836&amp;type=png&amp;fname=2011070220383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0" name="AutoShape 2" descr="https://ab-dep-op-elogbook.web.cern.ch/ab-dep-op-elogbook/elogbook/attach.php?attachId=1175836&amp;type=png&amp;fname=2011070220383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1" name="AutoShape 3" descr="https://ab-dep-op-elogbook.web.cern.ch/ab-dep-op-elogbook/elogbook/attach.php?attachId=1175836&amp;type=png&amp;fname=20110702203831.pn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https://ab-dep-op-elogbook.web.cern.ch/ab-dep-op-elogbook/elogbook/attach.php?attachId=1175836&amp;type=png&amp;fname=2011070220383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692620"/>
            <a:ext cx="7849090" cy="58868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Map Combined H </a:t>
            </a:r>
            <a:r>
              <a:rPr lang="en-US" dirty="0" err="1" smtClean="0"/>
              <a:t>Betatron</a:t>
            </a:r>
            <a:r>
              <a:rPr lang="en-US" dirty="0" smtClean="0"/>
              <a:t> Cleaning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41985" name="Picture 1" descr="https://ab-dep-op-elogbook.web.cern.ch/ab-dep-op-elogbook/elogbook/attach.php?attachId=1175857&amp;type=png&amp;fname=20110702210122.png"/>
          <p:cNvPicPr>
            <a:picLocks noChangeAspect="1" noChangeArrowheads="1"/>
          </p:cNvPicPr>
          <p:nvPr/>
        </p:nvPicPr>
        <p:blipFill>
          <a:blip r:embed="rId2" cstate="print"/>
          <a:srcRect t="32943" b="7759"/>
          <a:stretch>
            <a:fillRect/>
          </a:stretch>
        </p:blipFill>
        <p:spPr bwMode="auto">
          <a:xfrm>
            <a:off x="35370" y="980660"/>
            <a:ext cx="9002721" cy="4176580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>
            <a:off x="611450" y="3284980"/>
            <a:ext cx="820914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3707880" y="2852920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99.9 %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 MD </a:t>
            </a:r>
            <a:r>
              <a:rPr lang="en-US" sz="2400" dirty="0" smtClean="0"/>
              <a:t>(S. </a:t>
            </a:r>
            <a:r>
              <a:rPr lang="en-US" sz="2400" dirty="0" err="1" smtClean="0"/>
              <a:t>Fartoukh</a:t>
            </a:r>
            <a:r>
              <a:rPr lang="en-US" sz="2400" dirty="0" smtClean="0"/>
              <a:t> et al)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620610"/>
            <a:ext cx="8964610" cy="5976830"/>
          </a:xfrm>
        </p:spPr>
        <p:txBody>
          <a:bodyPr/>
          <a:lstStyle/>
          <a:p>
            <a:r>
              <a:rPr lang="en-US" dirty="0" smtClean="0"/>
              <a:t>Two unsuccessful ramps (for various reasons), third fine.</a:t>
            </a:r>
          </a:p>
          <a:p>
            <a:r>
              <a:rPr lang="en-US" dirty="0" smtClean="0"/>
              <a:t>Second ATS MD </a:t>
            </a:r>
            <a:r>
              <a:rPr lang="en-US" u="sng" dirty="0" smtClean="0"/>
              <a:t>successfully demonstrated the principle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beta*: </a:t>
            </a:r>
            <a:r>
              <a:rPr lang="en-US" dirty="0" smtClean="0">
                <a:solidFill>
                  <a:srgbClr val="FF0000"/>
                </a:solidFill>
              </a:rPr>
              <a:t>30 cm was reached at IP1 </a:t>
            </a:r>
            <a:r>
              <a:rPr lang="en-US" dirty="0" smtClean="0"/>
              <a:t>while </a:t>
            </a:r>
          </a:p>
          <a:p>
            <a:pPr lvl="1"/>
            <a:r>
              <a:rPr lang="en-US" dirty="0" smtClean="0"/>
              <a:t>beta* </a:t>
            </a:r>
            <a:r>
              <a:rPr lang="en-US" dirty="0" smtClean="0">
                <a:solidFill>
                  <a:srgbClr val="FF0000"/>
                </a:solidFill>
              </a:rPr>
              <a:t>IP5 remained to "pre-squeeze beta* of 1.2 m </a:t>
            </a:r>
            <a:r>
              <a:rPr lang="en-US" dirty="0" smtClean="0"/>
              <a:t>(already below existing collision beta* of 1.5 m).</a:t>
            </a:r>
          </a:p>
          <a:p>
            <a:pPr lvl="1"/>
            <a:r>
              <a:rPr lang="en-US" dirty="0" smtClean="0"/>
              <a:t>Chromatic aberrations were well under control during the squeeze (non-linear </a:t>
            </a:r>
            <a:r>
              <a:rPr lang="en-US" dirty="0" err="1" smtClean="0"/>
              <a:t>chroma</a:t>
            </a:r>
            <a:r>
              <a:rPr lang="en-US" dirty="0" smtClean="0"/>
              <a:t>, off-momentum beta-beating).</a:t>
            </a:r>
          </a:p>
          <a:p>
            <a:pPr lvl="1"/>
            <a:r>
              <a:rPr lang="en-US" dirty="0" smtClean="0"/>
              <a:t>The on-momentum beta-beating was recorded at beta*=4.4 m, 1.2 m, 54 cm and 30 cm. </a:t>
            </a:r>
          </a:p>
          <a:p>
            <a:pPr lvl="1"/>
            <a:r>
              <a:rPr lang="en-US" dirty="0" smtClean="0"/>
              <a:t>At 30 cm: </a:t>
            </a:r>
            <a:r>
              <a:rPr lang="en-US" dirty="0" smtClean="0">
                <a:solidFill>
                  <a:srgbClr val="FF0000"/>
                </a:solidFill>
              </a:rPr>
              <a:t>peak beta-beating error 15% - 40%, </a:t>
            </a:r>
            <a:r>
              <a:rPr lang="en-US" dirty="0" smtClean="0"/>
              <a:t>depending on plane and beam, with correction from empirical trims on Q2.R1, Q2.L5 and Q2.R5 (about 10-13 units), as derived for the nominal squeezed optics. </a:t>
            </a:r>
          </a:p>
          <a:p>
            <a:pPr lvl="1"/>
            <a:r>
              <a:rPr lang="en-US" dirty="0" smtClean="0"/>
              <a:t>This beta-beating error has to be compared to the </a:t>
            </a:r>
            <a:r>
              <a:rPr lang="en-US" dirty="0" smtClean="0">
                <a:solidFill>
                  <a:srgbClr val="FF0000"/>
                </a:solidFill>
              </a:rPr>
              <a:t>400% design beta-beat </a:t>
            </a:r>
            <a:r>
              <a:rPr lang="en-US" u="sng" dirty="0" smtClean="0"/>
              <a:t>induced on purpose in sectors 81 and 12 to squeeze beta* by a factor of 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 </a:t>
            </a:r>
            <a:r>
              <a:rPr lang="en-US" dirty="0" err="1" smtClean="0"/>
              <a:t>w.r.t</a:t>
            </a:r>
            <a:r>
              <a:rPr lang="en-US" dirty="0" smtClean="0"/>
              <a:t>. the pre-squeezed beta* of 1.2 m.</a:t>
            </a:r>
          </a:p>
          <a:p>
            <a:r>
              <a:rPr lang="en-US" dirty="0" smtClean="0"/>
              <a:t>Note: Pilot intensity </a:t>
            </a:r>
            <a:r>
              <a:rPr lang="en-US" dirty="0" smtClean="0">
                <a:sym typeface="Wingdings" pitchFamily="2" charset="2"/>
              </a:rPr>
              <a:t> Setup presently not usable for high intensity (collimation &amp; MP issues).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ATS: 30 cm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in IP1: Measured </a:t>
            </a:r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025" name="Picture 1" descr="https://ab-dep-op-elogbook.web.cern.ch/ab-dep-op-elogbook/elogbook/attach.php?attachId=1176034&amp;type=jpg&amp;fname=30cm_betastarx_I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50" y="696130"/>
            <a:ext cx="7734300" cy="58293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5292100" y="5157240"/>
            <a:ext cx="201628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0" y="4221110"/>
            <a:ext cx="194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First time ever proof of principle for this optics solution</a:t>
            </a:r>
            <a:endParaRPr 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ATS: 30 cm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* in IP1: Measured 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baseline="-25000" dirty="0" smtClean="0"/>
              <a:t>y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6865" name="Picture 1" descr="https://ab-dep-op-elogbook.web.cern.ch/ab-dep-op-elogbook/elogbook/attach.php?attachId=1176035&amp;type=jpg&amp;fname=30cm_betastary_I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250" y="696130"/>
            <a:ext cx="7734300" cy="5829300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 bwMode="auto">
          <a:xfrm>
            <a:off x="5292100" y="5157240"/>
            <a:ext cx="2016280" cy="1296180"/>
          </a:xfrm>
          <a:prstGeom prst="ellipse">
            <a:avLst/>
          </a:prstGeom>
          <a:noFill/>
          <a:ln w="5715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3960" y="4221110"/>
            <a:ext cx="19442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First time ever proof of principle for this optics solution</a:t>
            </a:r>
            <a:endParaRPr 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ATS: Meas. Beta Beat Err </a:t>
            </a:r>
            <a:r>
              <a:rPr lang="en-US" sz="2800" dirty="0" smtClean="0"/>
              <a:t>(here B2; B1 better)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7890" name="Picture 2" descr="https://ab-dep-op-elogbook.web.cern.ch/ab-dep-op-elogbook/elogbook/attach.php?attachId=1176081&amp;type=png&amp;fname=201107031129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470" y="692620"/>
            <a:ext cx="7764775" cy="57894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ATS: </a:t>
            </a:r>
            <a:r>
              <a:rPr lang="en-US" dirty="0" err="1" smtClean="0"/>
              <a:t>Meas</a:t>
            </a:r>
            <a:r>
              <a:rPr lang="en-US" dirty="0" smtClean="0"/>
              <a:t> Coupling Error </a:t>
            </a:r>
            <a:r>
              <a:rPr lang="en-US" sz="2800" dirty="0" smtClean="0"/>
              <a:t>(here B2; B1 better)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8913" name="Picture 1" descr="https://ab-dep-op-elogbook.web.cern.ch/ab-dep-op-elogbook/elogbook/attach.php?attachId=1176082&amp;type=png&amp;fname=20110703113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460" y="692620"/>
            <a:ext cx="7803182" cy="576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Transverse Beam Distribution </a:t>
            </a:r>
            <a:r>
              <a:rPr lang="en-US" sz="2000" i="1" dirty="0" smtClean="0"/>
              <a:t>F. </a:t>
            </a:r>
            <a:r>
              <a:rPr lang="en-US" sz="2000" i="1" dirty="0" err="1" smtClean="0"/>
              <a:t>Burkart</a:t>
            </a:r>
            <a:r>
              <a:rPr lang="en-US" sz="2000" i="1" dirty="0" smtClean="0"/>
              <a:t> et al</a:t>
            </a:r>
            <a:endParaRPr lang="en-US" sz="20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-12256" b="-12256"/>
          <a:stretch>
            <a:fillRect/>
          </a:stretch>
        </p:blipFill>
        <p:spPr>
          <a:xfrm>
            <a:off x="755468" y="1139812"/>
            <a:ext cx="7993112" cy="524159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4542" y="5780402"/>
            <a:ext cx="103976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2.0 mm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39940" y="5780402"/>
            <a:ext cx="103976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1.5 mm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68112" y="5780402"/>
            <a:ext cx="103976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1.0 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530" y="5780402"/>
            <a:ext cx="1039768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0.5 mm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1691600" y="1715892"/>
            <a:ext cx="0" cy="403256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3172835" y="1715892"/>
            <a:ext cx="0" cy="403256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4664660" y="1715892"/>
            <a:ext cx="0" cy="403256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6156220" y="1715892"/>
            <a:ext cx="0" cy="403256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1115520" y="4863684"/>
            <a:ext cx="626487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1115520" y="3948202"/>
            <a:ext cx="626487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>
            <a:off x="1115520" y="3022396"/>
            <a:ext cx="626487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1115520" y="2116980"/>
            <a:ext cx="6264870" cy="0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/>
          <p:cNvSpPr txBox="1"/>
          <p:nvPr/>
        </p:nvSpPr>
        <p:spPr>
          <a:xfrm>
            <a:off x="467430" y="4628242"/>
            <a:ext cx="61259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1e9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67430" y="3732172"/>
            <a:ext cx="61259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7430" y="2827992"/>
            <a:ext cx="61259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67430" y="1931922"/>
            <a:ext cx="612593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e9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9178" y="1355842"/>
            <a:ext cx="1738452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Beam loss [p]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236370" y="5676442"/>
            <a:ext cx="1596060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Jaw position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486030" y="692620"/>
            <a:ext cx="755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450 </a:t>
            </a:r>
            <a:r>
              <a:rPr lang="en-US" dirty="0" err="1" smtClean="0"/>
              <a:t>GeV</a:t>
            </a:r>
            <a:r>
              <a:rPr lang="en-US" dirty="0" smtClean="0"/>
              <a:t>: H, V, skew scraping to determine 2D bunch distribution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 bwMode="auto">
          <a:xfrm>
            <a:off x="7236370" y="1715892"/>
            <a:ext cx="659155" cy="3240450"/>
          </a:xfrm>
          <a:prstGeom prst="rect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charset="0"/>
              </a:rPr>
              <a:t>Jaw</a:t>
            </a:r>
          </a:p>
        </p:txBody>
      </p:sp>
      <p:sp>
        <p:nvSpPr>
          <p:cNvPr id="30" name="Left Arrow 29"/>
          <p:cNvSpPr/>
          <p:nvPr/>
        </p:nvSpPr>
        <p:spPr bwMode="auto">
          <a:xfrm>
            <a:off x="6516270" y="3156092"/>
            <a:ext cx="720100" cy="43206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662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Scraping: Sound at Microphone </a:t>
            </a:r>
            <a:r>
              <a:rPr lang="en-US" sz="2000" i="1" dirty="0" smtClean="0"/>
              <a:t>D. </a:t>
            </a:r>
            <a:r>
              <a:rPr lang="en-US" sz="2000" i="1" dirty="0" err="1" smtClean="0"/>
              <a:t>Deboy</a:t>
            </a:r>
            <a:r>
              <a:rPr lang="en-US" sz="2000" i="1" dirty="0" smtClean="0"/>
              <a:t> et al</a:t>
            </a:r>
            <a:endParaRPr lang="en-US" sz="2000" i="1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l="8639" r="8639"/>
          <a:stretch>
            <a:fillRect/>
          </a:stretch>
        </p:blipFill>
        <p:spPr>
          <a:xfrm>
            <a:off x="107380" y="1413680"/>
            <a:ext cx="8229600" cy="511175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738760" y="1290023"/>
            <a:ext cx="936130" cy="504070"/>
          </a:xfrm>
          <a:prstGeom prst="ellipse">
            <a:avLst/>
          </a:prstGeom>
          <a:noFill/>
          <a:ln w="38100" cap="sq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bg2"/>
              </a:solidFill>
              <a:effectLst/>
              <a:latin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300" y="620610"/>
            <a:ext cx="2349772" cy="4221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23909" y="692620"/>
            <a:ext cx="4732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Hearing the LHC revolution frequency…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7037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Quench Margin at Injection </a:t>
            </a:r>
            <a:r>
              <a:rPr lang="en-US" sz="2000" dirty="0" smtClean="0"/>
              <a:t>C. </a:t>
            </a:r>
            <a:r>
              <a:rPr lang="en-US" sz="2000" dirty="0" err="1" smtClean="0"/>
              <a:t>Bracco</a:t>
            </a:r>
            <a:r>
              <a:rPr lang="en-US" sz="2000" dirty="0" smtClean="0"/>
              <a:t> et al</a:t>
            </a:r>
            <a:endParaRPr lang="en-US" sz="20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6855" r="22652" b="12069"/>
          <a:stretch/>
        </p:blipFill>
        <p:spPr>
          <a:xfrm>
            <a:off x="13850" y="2061225"/>
            <a:ext cx="9174961" cy="10077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400" y="836640"/>
            <a:ext cx="4719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quench, even with 2e10 p per bunch</a:t>
            </a:r>
          </a:p>
          <a:p>
            <a:r>
              <a:rPr lang="en-US" dirty="0" smtClean="0"/>
              <a:t>10 times above BLM threshold</a:t>
            </a:r>
          </a:p>
          <a:p>
            <a:r>
              <a:rPr lang="en-US" dirty="0" smtClean="0"/>
              <a:t>To be analyzed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18247" b="26934"/>
          <a:stretch/>
        </p:blipFill>
        <p:spPr>
          <a:xfrm>
            <a:off x="251400" y="3284980"/>
            <a:ext cx="7364446" cy="309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60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Achievements MD#2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90" y="764630"/>
            <a:ext cx="8785220" cy="5688790"/>
          </a:xfrm>
        </p:spPr>
        <p:txBody>
          <a:bodyPr/>
          <a:lstStyle/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2200" dirty="0" smtClean="0"/>
              <a:t>First injection of </a:t>
            </a:r>
            <a:r>
              <a:rPr lang="en-US" sz="2200" dirty="0" smtClean="0">
                <a:solidFill>
                  <a:srgbClr val="FF0000"/>
                </a:solidFill>
              </a:rPr>
              <a:t>25 ns bunch trains </a:t>
            </a:r>
            <a:r>
              <a:rPr lang="en-US" sz="2200" dirty="0" smtClean="0"/>
              <a:t>with up to 216 bunches.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2200" dirty="0" smtClean="0"/>
              <a:t>Collision of bunches with </a:t>
            </a:r>
            <a:r>
              <a:rPr lang="en-US" sz="2200" dirty="0" smtClean="0">
                <a:solidFill>
                  <a:srgbClr val="FF0000"/>
                </a:solidFill>
              </a:rPr>
              <a:t>twice nominal intensity and half </a:t>
            </a:r>
            <a:r>
              <a:rPr lang="en-US" sz="2200" dirty="0" err="1" smtClean="0">
                <a:solidFill>
                  <a:srgbClr val="FF0000"/>
                </a:solidFill>
              </a:rPr>
              <a:t>emittance</a:t>
            </a:r>
            <a:r>
              <a:rPr lang="en-US" sz="2200" dirty="0" smtClean="0"/>
              <a:t>, demonstrating 8 times nominal bunch luminosity.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2200" dirty="0" smtClean="0"/>
              <a:t>Injection and storage of </a:t>
            </a:r>
            <a:r>
              <a:rPr lang="en-US" sz="2200" dirty="0" smtClean="0">
                <a:solidFill>
                  <a:srgbClr val="FF0000"/>
                </a:solidFill>
              </a:rPr>
              <a:t>even higher bunch intensities </a:t>
            </a:r>
            <a:r>
              <a:rPr lang="en-US" sz="2200" dirty="0" smtClean="0"/>
              <a:t>with nominal </a:t>
            </a:r>
            <a:r>
              <a:rPr lang="en-US" sz="2200" dirty="0" err="1" smtClean="0"/>
              <a:t>emittance</a:t>
            </a:r>
            <a:r>
              <a:rPr lang="en-US" sz="2200" dirty="0" smtClean="0"/>
              <a:t>.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2200" dirty="0" smtClean="0"/>
              <a:t>Collision of 50 ns bunch trains with 4-5 sigma separation, demonstrating </a:t>
            </a:r>
            <a:r>
              <a:rPr lang="en-US" sz="2200" dirty="0" smtClean="0">
                <a:solidFill>
                  <a:srgbClr val="FF0000"/>
                </a:solidFill>
              </a:rPr>
              <a:t>margin in long-range beam-beam effects</a:t>
            </a:r>
            <a:r>
              <a:rPr lang="en-US" sz="2200" dirty="0" smtClean="0"/>
              <a:t>.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2200" dirty="0" smtClean="0"/>
              <a:t>First squeeze to below 1.5 m, demonstrating </a:t>
            </a:r>
            <a:r>
              <a:rPr lang="en-US" sz="22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b</a:t>
            </a:r>
            <a:r>
              <a:rPr lang="en-US" sz="2200" dirty="0" smtClean="0">
                <a:solidFill>
                  <a:srgbClr val="FF0000"/>
                </a:solidFill>
              </a:rPr>
              <a:t>* = 0.3 m </a:t>
            </a:r>
            <a:r>
              <a:rPr lang="en-US" sz="2200" dirty="0" smtClean="0"/>
              <a:t>with pilot beam, flat machine, no collisions and ATS optics.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r>
              <a:rPr lang="en-US" sz="2200" dirty="0" smtClean="0"/>
              <a:t>Many, many </a:t>
            </a:r>
            <a:r>
              <a:rPr lang="en-US" sz="2200" dirty="0" smtClean="0">
                <a:solidFill>
                  <a:srgbClr val="FF0000"/>
                </a:solidFill>
              </a:rPr>
              <a:t>detailed studies </a:t>
            </a:r>
            <a:r>
              <a:rPr lang="en-US" sz="2200" dirty="0" smtClean="0"/>
              <a:t>that allow to achieve the above and will make it usable (</a:t>
            </a:r>
            <a:r>
              <a:rPr lang="en-US" sz="2200" dirty="0" smtClean="0">
                <a:solidFill>
                  <a:srgbClr val="FF0000"/>
                </a:solidFill>
              </a:rPr>
              <a:t>RF, injection, collimation, quench margins, R2E, optics, …</a:t>
            </a:r>
            <a:r>
              <a:rPr lang="en-US" sz="2200" dirty="0" smtClean="0"/>
              <a:t>). The </a:t>
            </a:r>
            <a:r>
              <a:rPr lang="en-US" sz="2200" dirty="0" smtClean="0">
                <a:solidFill>
                  <a:srgbClr val="00007D"/>
                </a:solidFill>
              </a:rPr>
              <a:t>devil is in the details</a:t>
            </a:r>
            <a:r>
              <a:rPr lang="en-US" sz="2200" dirty="0" smtClean="0"/>
              <a:t>! </a:t>
            </a:r>
          </a:p>
          <a:p>
            <a:pPr>
              <a:spcBef>
                <a:spcPts val="1080"/>
              </a:spcBef>
              <a:spcAft>
                <a:spcPts val="1200"/>
              </a:spcAft>
            </a:pP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1218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R2E  </a:t>
            </a:r>
            <a:r>
              <a:rPr lang="en-US" sz="2000" dirty="0" smtClean="0"/>
              <a:t>M. </a:t>
            </a:r>
            <a:r>
              <a:rPr lang="en-US" sz="2000" dirty="0" err="1" smtClean="0"/>
              <a:t>Brugger</a:t>
            </a:r>
            <a:r>
              <a:rPr lang="en-US" sz="2000" dirty="0" smtClean="0"/>
              <a:t> et al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0940" y="836640"/>
            <a:ext cx="8661660" cy="5111750"/>
          </a:xfrm>
        </p:spPr>
        <p:txBody>
          <a:bodyPr/>
          <a:lstStyle/>
          <a:p>
            <a:r>
              <a:rPr lang="en-US" dirty="0" smtClean="0"/>
              <a:t>Data collected for better predictions of radiation to electronics effects.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3508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00" y="836640"/>
            <a:ext cx="8713210" cy="5111750"/>
          </a:xfrm>
        </p:spPr>
        <p:txBody>
          <a:bodyPr/>
          <a:lstStyle/>
          <a:p>
            <a:r>
              <a:rPr lang="en-US" dirty="0" smtClean="0"/>
              <a:t>Writing up the MD </a:t>
            </a:r>
            <a:r>
              <a:rPr lang="en-US" dirty="0" smtClean="0"/>
              <a:t>notes: please remember 1 week deadline!</a:t>
            </a:r>
            <a:endParaRPr lang="en-US" dirty="0" smtClean="0"/>
          </a:p>
          <a:p>
            <a:r>
              <a:rPr lang="en-US" dirty="0" smtClean="0"/>
              <a:t>Mini-Chamonix</a:t>
            </a:r>
          </a:p>
          <a:p>
            <a:r>
              <a:rPr lang="en-US" dirty="0" smtClean="0"/>
              <a:t>Preparing the 3</a:t>
            </a:r>
            <a:r>
              <a:rPr lang="en-US" baseline="30000" dirty="0" smtClean="0"/>
              <a:t>rd</a:t>
            </a:r>
            <a:r>
              <a:rPr lang="en-US" dirty="0" smtClean="0"/>
              <a:t> MD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28168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Slides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1636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6662" y="116632"/>
            <a:ext cx="645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Filling Scheme with distance between each trains</a:t>
            </a:r>
            <a:endParaRPr 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51520" y="1628800"/>
            <a:ext cx="30243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bunches = 228</a:t>
            </a:r>
          </a:p>
          <a:p>
            <a:endParaRPr lang="en-US" dirty="0" smtClean="0"/>
          </a:p>
          <a:p>
            <a:r>
              <a:rPr lang="en-US" dirty="0" smtClean="0"/>
              <a:t>Bunch spacing = 25 ns</a:t>
            </a:r>
          </a:p>
          <a:p>
            <a:endParaRPr lang="en-US" dirty="0" smtClean="0"/>
          </a:p>
          <a:p>
            <a:r>
              <a:rPr lang="en-US" dirty="0" smtClean="0"/>
              <a:t>Bunch intensity about 1E11 p/b </a:t>
            </a:r>
            <a:endParaRPr lang="en-US" dirty="0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3" cstate="print"/>
          <a:srcRect l="6795" t="13621" r="4395" b="7370"/>
          <a:stretch>
            <a:fillRect/>
          </a:stretch>
        </p:blipFill>
        <p:spPr bwMode="auto">
          <a:xfrm>
            <a:off x="3707904" y="836712"/>
            <a:ext cx="5040560" cy="358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Oval 41"/>
          <p:cNvSpPr/>
          <p:nvPr/>
        </p:nvSpPr>
        <p:spPr>
          <a:xfrm>
            <a:off x="3635896" y="4221088"/>
            <a:ext cx="1440160" cy="36004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36"/>
          <p:cNvGrpSpPr/>
          <p:nvPr/>
        </p:nvGrpSpPr>
        <p:grpSpPr>
          <a:xfrm>
            <a:off x="144080" y="5795972"/>
            <a:ext cx="648072" cy="729372"/>
            <a:chOff x="611560" y="2492896"/>
            <a:chExt cx="648072" cy="729372"/>
          </a:xfrm>
        </p:grpSpPr>
        <p:sp>
          <p:nvSpPr>
            <p:cNvPr id="3" name="Rectangle 2"/>
            <p:cNvSpPr/>
            <p:nvPr/>
          </p:nvSpPr>
          <p:spPr>
            <a:xfrm>
              <a:off x="611560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65330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12b</a:t>
              </a:r>
              <a:endParaRPr lang="en-US" dirty="0"/>
            </a:p>
          </p:txBody>
        </p:sp>
      </p:grpSp>
      <p:grpSp>
        <p:nvGrpSpPr>
          <p:cNvPr id="9" name="Group 7"/>
          <p:cNvGrpSpPr/>
          <p:nvPr/>
        </p:nvGrpSpPr>
        <p:grpSpPr>
          <a:xfrm>
            <a:off x="1056181" y="5795972"/>
            <a:ext cx="648072" cy="729372"/>
            <a:chOff x="1547664" y="2492896"/>
            <a:chExt cx="648072" cy="729372"/>
          </a:xfrm>
        </p:grpSpPr>
        <p:sp>
          <p:nvSpPr>
            <p:cNvPr id="4" name="Rectangle 3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5536" y="534563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10.85 us</a:t>
            </a:r>
            <a:endParaRPr lang="en-US" dirty="0"/>
          </a:p>
        </p:txBody>
      </p:sp>
      <p:grpSp>
        <p:nvGrpSpPr>
          <p:cNvPr id="13" name="Group 8"/>
          <p:cNvGrpSpPr/>
          <p:nvPr/>
        </p:nvGrpSpPr>
        <p:grpSpPr>
          <a:xfrm>
            <a:off x="1968282" y="5795972"/>
            <a:ext cx="648072" cy="729372"/>
            <a:chOff x="1547664" y="2492896"/>
            <a:chExt cx="648072" cy="729372"/>
          </a:xfrm>
        </p:grpSpPr>
        <p:sp>
          <p:nvSpPr>
            <p:cNvPr id="10" name="Rectangle 9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425032" y="543593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2.28 us</a:t>
            </a:r>
            <a:endParaRPr lang="en-US" dirty="0"/>
          </a:p>
        </p:txBody>
      </p:sp>
      <p:grpSp>
        <p:nvGrpSpPr>
          <p:cNvPr id="16" name="Group 12"/>
          <p:cNvGrpSpPr/>
          <p:nvPr/>
        </p:nvGrpSpPr>
        <p:grpSpPr>
          <a:xfrm>
            <a:off x="2880383" y="5795972"/>
            <a:ext cx="648072" cy="729372"/>
            <a:chOff x="1547664" y="2492896"/>
            <a:chExt cx="648072" cy="729372"/>
          </a:xfrm>
        </p:grpSpPr>
        <p:sp>
          <p:nvSpPr>
            <p:cNvPr id="14" name="Rectangle 13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3792484" y="5795972"/>
            <a:ext cx="648072" cy="729372"/>
            <a:chOff x="1547664" y="2492896"/>
            <a:chExt cx="648072" cy="729372"/>
          </a:xfrm>
        </p:grpSpPr>
        <p:sp>
          <p:nvSpPr>
            <p:cNvPr id="17" name="Rectangle 16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4704585" y="5795972"/>
            <a:ext cx="648072" cy="729372"/>
            <a:chOff x="1547664" y="2492896"/>
            <a:chExt cx="648072" cy="729372"/>
          </a:xfrm>
        </p:grpSpPr>
        <p:sp>
          <p:nvSpPr>
            <p:cNvPr id="21" name="Rectangle 20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616686" y="5795972"/>
            <a:ext cx="648072" cy="729372"/>
            <a:chOff x="1547664" y="2492896"/>
            <a:chExt cx="648072" cy="729372"/>
          </a:xfrm>
        </p:grpSpPr>
        <p:sp>
          <p:nvSpPr>
            <p:cNvPr id="24" name="Rectangle 23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162460" y="534563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5.13 us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074936" y="543593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5.13 us</a:t>
            </a:r>
            <a:endParaRPr lang="en-US" dirty="0"/>
          </a:p>
        </p:txBody>
      </p:sp>
      <p:grpSp>
        <p:nvGrpSpPr>
          <p:cNvPr id="26" name="Group 28"/>
          <p:cNvGrpSpPr/>
          <p:nvPr/>
        </p:nvGrpSpPr>
        <p:grpSpPr>
          <a:xfrm>
            <a:off x="6528787" y="5795972"/>
            <a:ext cx="648072" cy="729372"/>
            <a:chOff x="1547664" y="2492896"/>
            <a:chExt cx="648072" cy="729372"/>
          </a:xfrm>
        </p:grpSpPr>
        <p:sp>
          <p:nvSpPr>
            <p:cNvPr id="30" name="Rectangle 29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987412" y="534563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5.13 us</a:t>
            </a:r>
            <a:endParaRPr lang="en-US" dirty="0"/>
          </a:p>
        </p:txBody>
      </p:sp>
      <p:grpSp>
        <p:nvGrpSpPr>
          <p:cNvPr id="29" name="Group 32"/>
          <p:cNvGrpSpPr/>
          <p:nvPr/>
        </p:nvGrpSpPr>
        <p:grpSpPr>
          <a:xfrm>
            <a:off x="8352992" y="5795972"/>
            <a:ext cx="648072" cy="729372"/>
            <a:chOff x="1547664" y="2492896"/>
            <a:chExt cx="648072" cy="729372"/>
          </a:xfrm>
        </p:grpSpPr>
        <p:sp>
          <p:nvSpPr>
            <p:cNvPr id="34" name="Rectangle 33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7812360" y="5345636"/>
            <a:ext cx="974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27.93 us</a:t>
            </a:r>
            <a:endParaRPr lang="en-US" dirty="0"/>
          </a:p>
        </p:txBody>
      </p:sp>
      <p:grpSp>
        <p:nvGrpSpPr>
          <p:cNvPr id="33" name="Group 42"/>
          <p:cNvGrpSpPr/>
          <p:nvPr/>
        </p:nvGrpSpPr>
        <p:grpSpPr>
          <a:xfrm>
            <a:off x="7440888" y="5796268"/>
            <a:ext cx="648072" cy="729372"/>
            <a:chOff x="1547664" y="2492896"/>
            <a:chExt cx="648072" cy="729372"/>
          </a:xfrm>
        </p:grpSpPr>
        <p:sp>
          <p:nvSpPr>
            <p:cNvPr id="44" name="Rectangle 43"/>
            <p:cNvSpPr/>
            <p:nvPr/>
          </p:nvSpPr>
          <p:spPr>
            <a:xfrm>
              <a:off x="1547664" y="2492896"/>
              <a:ext cx="648072" cy="2880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601434" y="2852936"/>
              <a:ext cx="5405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24b</a:t>
              </a:r>
              <a:endParaRPr lang="en-US" dirty="0"/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899888" y="543593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5.13 us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337508" y="5345636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2.28 us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3249984" y="5435932"/>
            <a:ext cx="857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2.28 us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303228" y="908650"/>
            <a:ext cx="2612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G. </a:t>
            </a:r>
            <a:r>
              <a:rPr lang="en-US" sz="1800" i="1" dirty="0" err="1" smtClean="0"/>
              <a:t>Lanza</a:t>
            </a:r>
            <a:r>
              <a:rPr lang="en-US" sz="1800" i="1" dirty="0" smtClean="0"/>
              <a:t>, G. </a:t>
            </a:r>
            <a:r>
              <a:rPr lang="en-US" sz="1800" i="1" dirty="0" err="1" smtClean="0"/>
              <a:t>Bregliozzi</a:t>
            </a:r>
            <a:endParaRPr lang="en-US" sz="1800" i="1" dirty="0"/>
          </a:p>
        </p:txBody>
      </p:sp>
      <p:sp>
        <p:nvSpPr>
          <p:cNvPr id="50" name="TextBox 49"/>
          <p:cNvSpPr txBox="1"/>
          <p:nvPr/>
        </p:nvSpPr>
        <p:spPr>
          <a:xfrm>
            <a:off x="315705" y="4725180"/>
            <a:ext cx="32481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All e-cloud solenoids off!</a:t>
            </a:r>
            <a:endParaRPr lang="en-US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768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Setup High Bunch Charge </a:t>
            </a:r>
            <a:r>
              <a:rPr lang="en-US" sz="1800" dirty="0" smtClean="0"/>
              <a:t>RF/BI/OP/Injector Teams</a:t>
            </a:r>
            <a:endParaRPr lang="en-US" sz="1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31782" b="23552"/>
          <a:stretch/>
        </p:blipFill>
        <p:spPr>
          <a:xfrm>
            <a:off x="179388" y="2257861"/>
            <a:ext cx="8785225" cy="322551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390" y="764630"/>
            <a:ext cx="5163042" cy="12772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b="1" dirty="0" smtClean="0"/>
              <a:t>Very high beam lifetime:</a:t>
            </a:r>
          </a:p>
          <a:p>
            <a:pPr>
              <a:lnSpc>
                <a:spcPct val="130000"/>
              </a:lnSpc>
            </a:pPr>
            <a:r>
              <a:rPr lang="en-US" dirty="0" smtClean="0"/>
              <a:t>FBCT in saturation </a:t>
            </a:r>
            <a:r>
              <a:rPr lang="en-US" dirty="0" smtClean="0">
                <a:sym typeface="Wingdings"/>
              </a:rPr>
              <a:t> no reasonable values</a:t>
            </a:r>
          </a:p>
          <a:p>
            <a:pPr>
              <a:lnSpc>
                <a:spcPct val="130000"/>
              </a:lnSpc>
            </a:pPr>
            <a:r>
              <a:rPr lang="en-US" dirty="0" smtClean="0">
                <a:sym typeface="Wingdings"/>
              </a:rPr>
              <a:t>However, no losses at collimators…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013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BI: No </a:t>
            </a:r>
            <a:r>
              <a:rPr lang="en-US" dirty="0" err="1" smtClean="0"/>
              <a:t>Emittance</a:t>
            </a:r>
            <a:r>
              <a:rPr lang="en-US" dirty="0" smtClean="0"/>
              <a:t> Growth for Large Chroma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3225" b="3700"/>
          <a:stretch/>
        </p:blipFill>
        <p:spPr>
          <a:xfrm>
            <a:off x="107379" y="764630"/>
            <a:ext cx="8907963" cy="4320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2554" y="5085230"/>
            <a:ext cx="1534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R. </a:t>
            </a:r>
            <a:r>
              <a:rPr lang="en-US" sz="1600" i="1" dirty="0" err="1" smtClean="0"/>
              <a:t>Steinhagen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532035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43760" y="76200"/>
            <a:ext cx="5843040" cy="762000"/>
          </a:xfrm>
        </p:spPr>
        <p:txBody>
          <a:bodyPr/>
          <a:lstStyle/>
          <a:p>
            <a:pPr algn="l"/>
            <a:r>
              <a:rPr lang="en-US" sz="3200" dirty="0" smtClean="0"/>
              <a:t>Non-linear MD: Detuning with amplitude including </a:t>
            </a:r>
            <a:r>
              <a:rPr lang="en-US" sz="3200" dirty="0" err="1" smtClean="0"/>
              <a:t>crossterm</a:t>
            </a:r>
            <a:endParaRPr lang="en-US" sz="3200" dirty="0" smtClean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04/07/2011</a:t>
            </a: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8:30 meeting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E6CE89E-CF93-4937-9EBA-82B55D29B921}" type="slidenum">
              <a:rPr lang="en-US" smtClean="0">
                <a:solidFill>
                  <a:srgbClr val="000000"/>
                </a:solidFill>
              </a:rPr>
              <a:pPr/>
              <a:t>46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5257800"/>
            <a:ext cx="2895600" cy="1077218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 2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Horizontal (left) and vertical (right) non-linear </a:t>
            </a:r>
            <a:r>
              <a:rPr lang="en-US" sz="16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chromaticities</a:t>
            </a:r>
            <a:r>
              <a:rPr lang="en-US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after correction</a:t>
            </a:r>
            <a:endParaRPr lang="en-US" sz="16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" name="Picture 13" descr="20110702134622.png"/>
          <p:cNvPicPr>
            <a:picLocks noChangeAspect="1"/>
          </p:cNvPicPr>
          <p:nvPr/>
        </p:nvPicPr>
        <p:blipFill>
          <a:blip r:embed="rId2" cstate="print"/>
          <a:srcRect l="819" t="3110" r="1871"/>
          <a:stretch>
            <a:fillRect/>
          </a:stretch>
        </p:blipFill>
        <p:spPr>
          <a:xfrm>
            <a:off x="838200" y="990600"/>
            <a:ext cx="7162800" cy="5334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152400" y="3276600"/>
            <a:ext cx="3358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>
                <a:solidFill>
                  <a:srgbClr val="000000"/>
                </a:solidFill>
              </a:rPr>
              <a:t>Q</a:t>
            </a:r>
            <a:r>
              <a:rPr lang="fr-FR" sz="1800" baseline="-25000" dirty="0" err="1" smtClean="0">
                <a:solidFill>
                  <a:srgbClr val="000000"/>
                </a:solidFill>
              </a:rPr>
              <a:t>x</a:t>
            </a:r>
            <a:r>
              <a:rPr lang="fr-FR" sz="1800" dirty="0" smtClean="0">
                <a:solidFill>
                  <a:srgbClr val="000000"/>
                </a:solidFill>
              </a:rPr>
              <a:t>(e</a:t>
            </a:r>
            <a:r>
              <a:rPr lang="fr-FR" sz="1800" baseline="-25000" dirty="0" smtClean="0">
                <a:solidFill>
                  <a:srgbClr val="000000"/>
                </a:solidFill>
              </a:rPr>
              <a:t>x</a:t>
            </a:r>
            <a:r>
              <a:rPr lang="fr-FR" sz="1800" dirty="0" smtClean="0">
                <a:solidFill>
                  <a:srgbClr val="000000"/>
                </a:solidFill>
              </a:rPr>
              <a:t>, </a:t>
            </a:r>
            <a:r>
              <a:rPr lang="fr-FR" sz="1800" dirty="0" err="1" smtClean="0">
                <a:solidFill>
                  <a:srgbClr val="000000"/>
                </a:solidFill>
              </a:rPr>
              <a:t>e</a:t>
            </a:r>
            <a:r>
              <a:rPr lang="fr-FR" sz="1800" baseline="-25000" dirty="0" err="1" smtClean="0">
                <a:solidFill>
                  <a:srgbClr val="000000"/>
                </a:solidFill>
              </a:rPr>
              <a:t>y</a:t>
            </a:r>
            <a:r>
              <a:rPr lang="fr-FR" sz="1800" dirty="0" smtClean="0">
                <a:solidFill>
                  <a:srgbClr val="000000"/>
                </a:solidFill>
              </a:rPr>
              <a:t>) = </a:t>
            </a:r>
            <a:r>
              <a:rPr lang="fr-FR" sz="1800" dirty="0" err="1" smtClean="0">
                <a:solidFill>
                  <a:srgbClr val="000000"/>
                </a:solidFill>
              </a:rPr>
              <a:t>Q</a:t>
            </a:r>
            <a:r>
              <a:rPr lang="fr-FR" sz="1800" baseline="-25000" dirty="0" err="1" smtClean="0">
                <a:solidFill>
                  <a:srgbClr val="000000"/>
                </a:solidFill>
              </a:rPr>
              <a:t>x</a:t>
            </a:r>
            <a:r>
              <a:rPr lang="fr-FR" sz="1800" dirty="0" smtClean="0">
                <a:solidFill>
                  <a:srgbClr val="000000"/>
                </a:solidFill>
              </a:rPr>
              <a:t> + a * e</a:t>
            </a:r>
            <a:r>
              <a:rPr lang="fr-FR" sz="1800" baseline="-25000" dirty="0" smtClean="0">
                <a:solidFill>
                  <a:srgbClr val="000000"/>
                </a:solidFill>
              </a:rPr>
              <a:t>x</a:t>
            </a:r>
            <a:r>
              <a:rPr lang="fr-FR" sz="1800" dirty="0" smtClean="0">
                <a:solidFill>
                  <a:srgbClr val="000000"/>
                </a:solidFill>
              </a:rPr>
              <a:t> + b * </a:t>
            </a:r>
            <a:r>
              <a:rPr lang="fr-FR" sz="1800" dirty="0" err="1" smtClean="0">
                <a:solidFill>
                  <a:srgbClr val="000000"/>
                </a:solidFill>
              </a:rPr>
              <a:t>e</a:t>
            </a:r>
            <a:r>
              <a:rPr lang="fr-FR" sz="1800" baseline="-25000" dirty="0" err="1" smtClean="0">
                <a:solidFill>
                  <a:srgbClr val="000000"/>
                </a:solidFill>
              </a:rPr>
              <a:t>y</a:t>
            </a:r>
            <a:endParaRPr lang="fr-FR" sz="1800" baseline="-250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380" y="116540"/>
            <a:ext cx="20234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M. </a:t>
            </a:r>
            <a:r>
              <a:rPr lang="en-US" dirty="0" err="1" smtClean="0"/>
              <a:t>Giovannozzi</a:t>
            </a:r>
            <a:r>
              <a:rPr lang="en-US" dirty="0" smtClean="0"/>
              <a:t>, </a:t>
            </a:r>
          </a:p>
          <a:p>
            <a:r>
              <a:rPr lang="en-US" dirty="0" smtClean="0"/>
              <a:t>F. Schmidt</a:t>
            </a:r>
          </a:p>
          <a:p>
            <a:r>
              <a:rPr lang="en-US" dirty="0" smtClean="0"/>
              <a:t> et 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23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ATS: Measured Dispersion Error </a:t>
            </a:r>
            <a:r>
              <a:rPr lang="en-US" sz="2800" dirty="0" smtClean="0"/>
              <a:t>(here B2)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9937" name="Picture 1" descr="https://ab-dep-op-elogbook.web.cern.ch/ab-dep-op-elogbook/elogbook/attach.php?attachId=1176086&amp;type=png&amp;fname=201107031132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2" y="725800"/>
            <a:ext cx="8449658" cy="57276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69028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ATS: Off-Momentum Beta Beat Error (B2 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40961" name="Picture 1" descr="https://ab-dep-op-elogbook.web.cern.ch/ab-dep-op-elogbook/elogbook/attach.php?attachId=1176089&amp;type=png&amp;fname=201107031135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6590" y="706750"/>
            <a:ext cx="8371990" cy="56746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3750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Achievements MD</a:t>
            </a:r>
            <a:r>
              <a:rPr lang="en-US" dirty="0" smtClean="0"/>
              <a:t>#</a:t>
            </a:r>
            <a:r>
              <a:rPr lang="en-US" dirty="0" smtClean="0"/>
              <a:t>2 in numbers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764630"/>
            <a:ext cx="8964610" cy="5760800"/>
          </a:xfrm>
        </p:spPr>
        <p:txBody>
          <a:bodyPr/>
          <a:lstStyle/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 smtClean="0"/>
              <a:t>High bunch intensity in LHC:	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p</a:t>
            </a:r>
            <a:r>
              <a:rPr lang="en-US" sz="2000" dirty="0" smtClean="0"/>
              <a:t> 	= 	2.7×10</a:t>
            </a:r>
            <a:r>
              <a:rPr lang="en-US" sz="2000" baseline="30000" dirty="0" smtClean="0"/>
              <a:t>11</a:t>
            </a:r>
            <a:r>
              <a:rPr lang="en-US" sz="2000" dirty="0" smtClean="0"/>
              <a:t> p/bunch</a:t>
            </a:r>
            <a:br>
              <a:rPr lang="en-US" sz="2000" dirty="0" smtClean="0"/>
            </a:br>
            <a:r>
              <a:rPr lang="en-US" sz="1600" i="1" dirty="0">
                <a:solidFill>
                  <a:srgbClr val="00007D"/>
                </a:solidFill>
              </a:rPr>
              <a:t>excellent beam lifetime</a:t>
            </a:r>
            <a:r>
              <a:rPr lang="en-US" sz="2000" dirty="0" smtClean="0"/>
              <a:t>	</a:t>
            </a:r>
            <a:r>
              <a:rPr lang="en-US" sz="2000" dirty="0" err="1" smtClean="0">
                <a:latin typeface="Symbol" charset="2"/>
                <a:cs typeface="Symbol" charset="2"/>
              </a:rPr>
              <a:t>ge</a:t>
            </a:r>
            <a:r>
              <a:rPr lang="en-US" sz="2000" dirty="0" smtClean="0"/>
              <a:t>	≈ 	3.3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</a:t>
            </a:r>
            <a:r>
              <a:rPr lang="en-US" sz="1600" i="1" dirty="0" smtClean="0"/>
              <a:t/>
            </a:r>
            <a:br>
              <a:rPr lang="en-US" sz="1600" i="1" dirty="0" smtClean="0"/>
            </a:br>
            <a:r>
              <a:rPr lang="en-US" sz="1000" i="1" dirty="0" smtClean="0"/>
              <a:t>  </a:t>
            </a:r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 smtClean="0"/>
              <a:t>Colliding beam @ 450 </a:t>
            </a:r>
            <a:r>
              <a:rPr lang="en-US" sz="2000" dirty="0" err="1" smtClean="0"/>
              <a:t>GeV</a:t>
            </a:r>
            <a:r>
              <a:rPr lang="en-US" sz="2000" dirty="0" smtClean="0"/>
              <a:t>:</a:t>
            </a:r>
            <a:r>
              <a:rPr lang="en-US" sz="2000" dirty="0"/>
              <a:t>	</a:t>
            </a:r>
            <a:r>
              <a:rPr lang="en-US" sz="2000" b="1" dirty="0" err="1" smtClean="0">
                <a:solidFill>
                  <a:srgbClr val="FF0000"/>
                </a:solidFill>
              </a:rPr>
              <a:t>N</a:t>
            </a:r>
            <a:r>
              <a:rPr lang="en-US" sz="2000" b="1" baseline="-25000" dirty="0" err="1" smtClean="0">
                <a:solidFill>
                  <a:srgbClr val="FF0000"/>
                </a:solidFill>
              </a:rPr>
              <a:t>p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	= 	</a:t>
            </a:r>
            <a:r>
              <a:rPr lang="en-US" sz="2000" b="1" dirty="0" smtClean="0">
                <a:solidFill>
                  <a:srgbClr val="FF0000"/>
                </a:solidFill>
              </a:rPr>
              <a:t>2.3×10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11</a:t>
            </a:r>
            <a:r>
              <a:rPr lang="en-US" sz="2000" b="1" dirty="0" smtClean="0">
                <a:solidFill>
                  <a:srgbClr val="FF0000"/>
                </a:solidFill>
              </a:rPr>
              <a:t> p/bunch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1600" i="1" dirty="0">
                <a:solidFill>
                  <a:srgbClr val="00007D"/>
                </a:solidFill>
              </a:rPr>
              <a:t>twice nominal intensity, half nominal </a:t>
            </a:r>
            <a:r>
              <a:rPr lang="en-US" sz="2000" dirty="0"/>
              <a:t>	</a:t>
            </a:r>
            <a:r>
              <a:rPr lang="en-US" sz="2000" b="1" dirty="0" err="1">
                <a:solidFill>
                  <a:srgbClr val="FF0000"/>
                </a:solidFill>
                <a:latin typeface="Symbol" charset="2"/>
                <a:cs typeface="Symbol" charset="2"/>
              </a:rPr>
              <a:t>ge</a:t>
            </a:r>
            <a:r>
              <a:rPr lang="en-US" sz="2000" b="1" dirty="0">
                <a:solidFill>
                  <a:srgbClr val="FF0000"/>
                </a:solidFill>
              </a:rPr>
              <a:t>	≈ 	</a:t>
            </a:r>
            <a:r>
              <a:rPr lang="en-US" sz="2000" b="1" dirty="0" smtClean="0">
                <a:solidFill>
                  <a:srgbClr val="FF0000"/>
                </a:solidFill>
              </a:rPr>
              <a:t>1.7 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br>
              <a:rPr lang="en-US" sz="2000" b="1" dirty="0" smtClean="0">
                <a:solidFill>
                  <a:srgbClr val="FF0000"/>
                </a:solidFill>
              </a:rPr>
            </a:br>
            <a:r>
              <a:rPr lang="en-US" sz="1600" i="1" dirty="0" err="1" smtClean="0"/>
              <a:t>emittance</a:t>
            </a:r>
            <a:r>
              <a:rPr lang="en-US" sz="1600" i="1" dirty="0" smtClean="0"/>
              <a:t>, head-on &amp; parallel separation OK</a:t>
            </a:r>
            <a:br>
              <a:rPr lang="en-US" sz="1600" i="1" dirty="0" smtClean="0"/>
            </a:br>
            <a:r>
              <a:rPr lang="en-US" sz="1000" i="1" dirty="0" smtClean="0"/>
              <a:t> </a:t>
            </a:r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 smtClean="0"/>
              <a:t>Long-range beam-beam for 50ns:	</a:t>
            </a:r>
            <a:r>
              <a:rPr lang="en-US" sz="20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a</a:t>
            </a:r>
            <a:r>
              <a:rPr lang="en-US" sz="2000" b="1" baseline="-25000" dirty="0" smtClean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/2	=	48 </a:t>
            </a:r>
            <a:r>
              <a:rPr lang="en-US" sz="20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m</a:t>
            </a:r>
            <a:r>
              <a:rPr lang="en-US" sz="2000" b="1" dirty="0" err="1" smtClean="0">
                <a:solidFill>
                  <a:srgbClr val="FF0000"/>
                </a:solidFill>
              </a:rPr>
              <a:t>rad</a:t>
            </a:r>
            <a:r>
              <a:rPr lang="en-US" sz="2000" b="1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/>
              <a:t>for </a:t>
            </a:r>
            <a:r>
              <a:rPr lang="en-US" sz="2000" dirty="0" smtClean="0">
                <a:latin typeface="Symbol" charset="2"/>
                <a:cs typeface="Symbol" charset="2"/>
              </a:rPr>
              <a:t>t</a:t>
            </a:r>
            <a:r>
              <a:rPr lang="en-US" sz="2000" dirty="0" smtClean="0"/>
              <a:t> ≈ 15 h</a:t>
            </a:r>
            <a:br>
              <a:rPr lang="en-US" sz="2000" dirty="0" smtClean="0"/>
            </a:br>
            <a:r>
              <a:rPr lang="en-US" sz="1600" i="1" dirty="0" smtClean="0"/>
              <a:t>crossing angle can be more than halved</a:t>
            </a:r>
            <a:br>
              <a:rPr lang="en-US" sz="1600" i="1" dirty="0" smtClean="0"/>
            </a:br>
            <a:r>
              <a:rPr lang="en-US" sz="1000" i="1" dirty="0" smtClean="0"/>
              <a:t>  </a:t>
            </a:r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 smtClean="0"/>
              <a:t>Short bunch spacing </a:t>
            </a:r>
            <a:r>
              <a:rPr lang="en-US" sz="2000" dirty="0" smtClean="0">
                <a:sym typeface="Wingdings"/>
              </a:rPr>
              <a:t> </a:t>
            </a:r>
            <a:r>
              <a:rPr lang="en-US" sz="2000" dirty="0" smtClean="0"/>
              <a:t>25ns:	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bunch</a:t>
            </a:r>
            <a:r>
              <a:rPr lang="en-US" sz="2000" dirty="0" smtClean="0"/>
              <a:t> 	= 	216</a:t>
            </a:r>
            <a:br>
              <a:rPr lang="en-US" sz="2000" dirty="0" smtClean="0"/>
            </a:br>
            <a:r>
              <a:rPr lang="en-US" sz="1600" i="1" dirty="0" smtClean="0">
                <a:solidFill>
                  <a:srgbClr val="00007D"/>
                </a:solidFill>
              </a:rPr>
              <a:t>24b trains, </a:t>
            </a:r>
            <a:r>
              <a:rPr lang="en-US" sz="1600" i="1" dirty="0"/>
              <a:t>vacuum ~OK, heat load ~</a:t>
            </a:r>
            <a:r>
              <a:rPr lang="en-US" sz="1600" i="1" dirty="0" smtClean="0"/>
              <a:t>OK,</a:t>
            </a:r>
            <a:r>
              <a:rPr lang="en-US" sz="1600" i="1" dirty="0" smtClean="0">
                <a:solidFill>
                  <a:srgbClr val="00007D"/>
                </a:solidFill>
              </a:rPr>
              <a:t>	</a:t>
            </a:r>
            <a:r>
              <a:rPr lang="en-US" sz="2000" dirty="0" err="1">
                <a:solidFill>
                  <a:srgbClr val="00007D"/>
                </a:solidFill>
              </a:rPr>
              <a:t>N</a:t>
            </a:r>
            <a:r>
              <a:rPr lang="en-US" sz="2000" baseline="-25000" dirty="0" err="1">
                <a:solidFill>
                  <a:srgbClr val="00007D"/>
                </a:solidFill>
              </a:rPr>
              <a:t>p</a:t>
            </a:r>
            <a:r>
              <a:rPr lang="en-US" sz="2000" dirty="0">
                <a:solidFill>
                  <a:srgbClr val="00007D"/>
                </a:solidFill>
              </a:rPr>
              <a:t> 	= 	</a:t>
            </a:r>
            <a:r>
              <a:rPr lang="en-US" sz="2000" dirty="0" smtClean="0">
                <a:solidFill>
                  <a:srgbClr val="00007D"/>
                </a:solidFill>
              </a:rPr>
              <a:t>1.2×</a:t>
            </a:r>
            <a:r>
              <a:rPr lang="en-US" sz="2000" dirty="0">
                <a:solidFill>
                  <a:srgbClr val="00007D"/>
                </a:solidFill>
              </a:rPr>
              <a:t>10</a:t>
            </a:r>
            <a:r>
              <a:rPr lang="en-US" sz="2000" baseline="30000" dirty="0">
                <a:solidFill>
                  <a:srgbClr val="00007D"/>
                </a:solidFill>
              </a:rPr>
              <a:t>11</a:t>
            </a:r>
            <a:r>
              <a:rPr lang="en-US" sz="2000" dirty="0">
                <a:solidFill>
                  <a:srgbClr val="00007D"/>
                </a:solidFill>
              </a:rPr>
              <a:t> p/bunch</a:t>
            </a:r>
            <a:r>
              <a:rPr lang="en-US" sz="1600" i="1" dirty="0" smtClean="0">
                <a:solidFill>
                  <a:srgbClr val="00007D"/>
                </a:solidFill>
              </a:rPr>
              <a:t/>
            </a:r>
            <a:br>
              <a:rPr lang="en-US" sz="1600" i="1" dirty="0" smtClean="0">
                <a:solidFill>
                  <a:srgbClr val="00007D"/>
                </a:solidFill>
              </a:rPr>
            </a:br>
            <a:r>
              <a:rPr lang="en-US" sz="1600" i="1" dirty="0" smtClean="0"/>
              <a:t>instabilities</a:t>
            </a:r>
            <a:r>
              <a:rPr lang="en-US" sz="1600" i="1" dirty="0"/>
              <a:t>, better than 50ns at same stage</a:t>
            </a:r>
            <a:r>
              <a:rPr lang="en-US" sz="1600" i="1" dirty="0" smtClean="0"/>
              <a:t>	</a:t>
            </a:r>
            <a:r>
              <a:rPr lang="en-US" sz="2000" dirty="0" err="1">
                <a:solidFill>
                  <a:srgbClr val="00007D"/>
                </a:solidFill>
                <a:latin typeface="Symbol" charset="2"/>
                <a:cs typeface="Symbol" charset="2"/>
              </a:rPr>
              <a:t>ge</a:t>
            </a:r>
            <a:r>
              <a:rPr lang="en-US" sz="2000" dirty="0">
                <a:solidFill>
                  <a:srgbClr val="00007D"/>
                </a:solidFill>
              </a:rPr>
              <a:t>	≈ 	</a:t>
            </a:r>
            <a:r>
              <a:rPr lang="en-US" sz="2000" dirty="0" smtClean="0">
                <a:solidFill>
                  <a:srgbClr val="00007D"/>
                </a:solidFill>
              </a:rPr>
              <a:t>2.7 </a:t>
            </a:r>
            <a:r>
              <a:rPr lang="en-US" sz="2000" dirty="0" smtClean="0">
                <a:solidFill>
                  <a:srgbClr val="00007D"/>
                </a:solidFill>
                <a:latin typeface="Symbol" charset="2"/>
                <a:cs typeface="Symbol" charset="2"/>
              </a:rPr>
              <a:t>m</a:t>
            </a:r>
            <a:r>
              <a:rPr lang="en-US" sz="2000" dirty="0" smtClean="0">
                <a:solidFill>
                  <a:srgbClr val="00007D"/>
                </a:solidFill>
              </a:rPr>
              <a:t>m    first batches</a:t>
            </a:r>
            <a:r>
              <a:rPr lang="en-US" sz="2000" dirty="0">
                <a:solidFill>
                  <a:srgbClr val="00007D"/>
                </a:solidFill>
              </a:rPr>
              <a:t/>
            </a:r>
            <a:br>
              <a:rPr lang="en-US" sz="2000" dirty="0">
                <a:solidFill>
                  <a:srgbClr val="00007D"/>
                </a:solidFill>
              </a:rPr>
            </a:br>
            <a:r>
              <a:rPr lang="en-US" sz="1000" dirty="0" smtClean="0">
                <a:solidFill>
                  <a:srgbClr val="00007D"/>
                </a:solidFill>
              </a:rPr>
              <a:t> </a:t>
            </a:r>
            <a:endParaRPr lang="en-US" sz="1000" i="1" dirty="0" smtClean="0"/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 smtClean="0"/>
              <a:t>Injection:		</a:t>
            </a:r>
            <a:r>
              <a:rPr lang="en-US" sz="2000" dirty="0" err="1">
                <a:latin typeface="Symbol" charset="2"/>
                <a:cs typeface="Symbol" charset="2"/>
              </a:rPr>
              <a:t>ge</a:t>
            </a:r>
            <a:r>
              <a:rPr lang="en-US" sz="2000" dirty="0"/>
              <a:t>	≈ 	</a:t>
            </a:r>
            <a:r>
              <a:rPr lang="en-US" sz="2000" dirty="0" smtClean="0"/>
              <a:t>3.5 </a:t>
            </a:r>
            <a:r>
              <a:rPr lang="en-US" sz="2000" dirty="0" smtClean="0">
                <a:latin typeface="Symbol" charset="2"/>
                <a:cs typeface="Symbol" charset="2"/>
              </a:rPr>
              <a:t>m</a:t>
            </a:r>
            <a:r>
              <a:rPr lang="en-US" sz="2000" dirty="0" smtClean="0"/>
              <a:t>m  OK for injection</a:t>
            </a:r>
            <a:br>
              <a:rPr lang="en-US" sz="2000" dirty="0" smtClean="0"/>
            </a:br>
            <a:r>
              <a:rPr lang="en-US" sz="1000" dirty="0" smtClean="0"/>
              <a:t>  </a:t>
            </a:r>
            <a:endParaRPr lang="en-US" sz="2000" dirty="0" smtClean="0"/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 smtClean="0"/>
              <a:t>Tune working point:	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x</a:t>
            </a:r>
            <a:r>
              <a:rPr lang="en-US" sz="2000" dirty="0" smtClean="0"/>
              <a:t>/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y</a:t>
            </a:r>
            <a:r>
              <a:rPr lang="en-US" sz="2000" dirty="0" smtClean="0"/>
              <a:t>	=	0.47/0.47</a:t>
            </a:r>
            <a:br>
              <a:rPr lang="en-US" sz="2000" dirty="0" smtClean="0"/>
            </a:br>
            <a:r>
              <a:rPr lang="en-US" sz="1600" i="1" dirty="0" smtClean="0"/>
              <a:t>more space in tune diagram for BB footprint</a:t>
            </a:r>
            <a:br>
              <a:rPr lang="en-US" sz="1600" i="1" dirty="0" smtClean="0"/>
            </a:br>
            <a:r>
              <a:rPr lang="en-US" sz="1000" i="1" dirty="0" smtClean="0"/>
              <a:t> </a:t>
            </a:r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/>
              <a:t>ATS optics:	</a:t>
            </a:r>
            <a:r>
              <a:rPr lang="en-US" sz="2000" dirty="0">
                <a:latin typeface="Symbol" charset="2"/>
                <a:cs typeface="Symbol" charset="2"/>
              </a:rPr>
              <a:t>b</a:t>
            </a:r>
            <a:r>
              <a:rPr lang="en-US" sz="2000" dirty="0"/>
              <a:t>*	=	0.3 </a:t>
            </a:r>
            <a:r>
              <a:rPr lang="en-US" sz="2000" dirty="0" smtClean="0"/>
              <a:t>m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 smtClean="0"/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MD</a:t>
            </a:r>
            <a:r>
              <a:rPr lang="en-US" dirty="0" smtClean="0"/>
              <a:t>#2: What </a:t>
            </a:r>
            <a:r>
              <a:rPr lang="en-US" dirty="0" smtClean="0"/>
              <a:t>could it </a:t>
            </a:r>
            <a:r>
              <a:rPr lang="en-US" dirty="0" smtClean="0"/>
              <a:t>mean?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80" y="692620"/>
            <a:ext cx="8964610" cy="5760800"/>
          </a:xfrm>
        </p:spPr>
        <p:txBody>
          <a:bodyPr/>
          <a:lstStyle/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u="sng" dirty="0" smtClean="0"/>
              <a:t>50 ns operation with double bunch intensity, half </a:t>
            </a:r>
            <a:r>
              <a:rPr lang="en-US" sz="2000" u="sng" dirty="0" err="1" smtClean="0"/>
              <a:t>emittance</a:t>
            </a:r>
            <a:r>
              <a:rPr lang="en-US" sz="2000" dirty="0" smtClean="0"/>
              <a:t>: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/>
              <a:t>OK for head-on beam-beam, OK for long-range beam-beam.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Can we get 50 ns bunch trains with these parameters (</a:t>
            </a:r>
            <a:r>
              <a:rPr lang="en-US" sz="1800" dirty="0" smtClean="0">
                <a:sym typeface="Wingdings"/>
              </a:rPr>
              <a:t> </a:t>
            </a:r>
            <a:r>
              <a:rPr lang="en-US" sz="1800" dirty="0" smtClean="0"/>
              <a:t>single bunch MD). OK for machine protection? OK for pile up?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Luminosity reach is factor ~ 5–7 beyond present at 3.5 </a:t>
            </a:r>
            <a:r>
              <a:rPr lang="en-US" sz="1800" dirty="0" err="1" smtClean="0"/>
              <a:t>TeV</a:t>
            </a:r>
            <a:r>
              <a:rPr lang="en-US" sz="1800" dirty="0" smtClean="0"/>
              <a:t>.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Luminosity reach is factor 4 beyond nominal at 7 </a:t>
            </a:r>
            <a:r>
              <a:rPr lang="en-US" sz="1800" dirty="0" err="1" smtClean="0"/>
              <a:t>TeV</a:t>
            </a:r>
            <a:r>
              <a:rPr lang="en-US" sz="1800" dirty="0" smtClean="0"/>
              <a:t>.</a:t>
            </a:r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u="sng" dirty="0" smtClean="0"/>
              <a:t>25 ns operation with 10% higher bunch charge, 25% lower </a:t>
            </a:r>
            <a:r>
              <a:rPr lang="en-US" sz="2000" u="sng" dirty="0" err="1" smtClean="0"/>
              <a:t>emittance</a:t>
            </a:r>
            <a:r>
              <a:rPr lang="en-US" sz="2000" dirty="0" smtClean="0"/>
              <a:t>: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Can gain factor 2 in number of bunches. Some scrubbing required?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Can gain factor ~1.4 in brightness beyond nominal.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Luminosity reach is factor ~2 beyond present at 3.5 </a:t>
            </a:r>
            <a:r>
              <a:rPr lang="en-US" sz="1800" dirty="0" err="1" smtClean="0"/>
              <a:t>TeV</a:t>
            </a:r>
            <a:r>
              <a:rPr lang="en-US" sz="1800" dirty="0" smtClean="0"/>
              <a:t>.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Luminosity reach is factor ~1.4 </a:t>
            </a:r>
            <a:r>
              <a:rPr lang="en-US" sz="1800" dirty="0"/>
              <a:t>beyond nominal at 7 </a:t>
            </a:r>
            <a:r>
              <a:rPr lang="en-US" sz="1800" dirty="0" err="1"/>
              <a:t>TeV</a:t>
            </a:r>
            <a:r>
              <a:rPr lang="en-US" sz="1800" dirty="0" smtClean="0"/>
              <a:t>.</a:t>
            </a:r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u="sng" dirty="0" smtClean="0"/>
              <a:t>Low </a:t>
            </a:r>
            <a:r>
              <a:rPr lang="en-US" sz="2000" u="sng" dirty="0" smtClean="0">
                <a:latin typeface="Symbol" charset="2"/>
                <a:cs typeface="Symbol" charset="2"/>
              </a:rPr>
              <a:t>b</a:t>
            </a:r>
            <a:r>
              <a:rPr lang="en-US" sz="2000" u="sng" dirty="0" smtClean="0"/>
              <a:t>* operation</a:t>
            </a:r>
            <a:r>
              <a:rPr lang="en-US" sz="2000" dirty="0" smtClean="0"/>
              <a:t>: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Can gain factor ~1.5 (previous MD). Details being worked out.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Could gain more by reducing crossing angle (then limits bunch charge?).</a:t>
            </a:r>
          </a:p>
          <a:p>
            <a:pPr lvl="1">
              <a:tabLst>
                <a:tab pos="4757738" algn="l"/>
                <a:tab pos="5564188" algn="l"/>
                <a:tab pos="6097588" algn="l"/>
              </a:tabLst>
            </a:pPr>
            <a:r>
              <a:rPr lang="en-US" sz="1800" dirty="0" smtClean="0"/>
              <a:t>ATS demonstrates path to very low </a:t>
            </a:r>
            <a:r>
              <a:rPr lang="en-US" sz="1800" dirty="0" smtClean="0">
                <a:latin typeface="Symbol" charset="2"/>
                <a:cs typeface="Symbol" charset="2"/>
              </a:rPr>
              <a:t>b</a:t>
            </a:r>
            <a:r>
              <a:rPr lang="en-US" sz="1800" dirty="0" smtClean="0"/>
              <a:t>*, keeping perturbations under control.</a:t>
            </a:r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r>
              <a:rPr lang="en-US" sz="2000" dirty="0" smtClean="0"/>
              <a:t>Multiple paths to performance improvements are possible. </a:t>
            </a:r>
            <a:r>
              <a:rPr lang="en-US" sz="2000" b="1" dirty="0" smtClean="0">
                <a:solidFill>
                  <a:srgbClr val="FF0000"/>
                </a:solidFill>
              </a:rPr>
              <a:t>Mini-Chamonix on July 15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2000" b="1" dirty="0" smtClean="0">
                <a:solidFill>
                  <a:srgbClr val="FF0000"/>
                </a:solidFill>
              </a:rPr>
              <a:t>:</a:t>
            </a:r>
            <a:r>
              <a:rPr lang="en-US" sz="2000" dirty="0" smtClean="0"/>
              <a:t> Discuss </a:t>
            </a:r>
            <a:r>
              <a:rPr lang="en-US" sz="2000" dirty="0" smtClean="0"/>
              <a:t>detailed limits and optimal </a:t>
            </a:r>
            <a:r>
              <a:rPr lang="en-US" sz="2000" dirty="0" smtClean="0"/>
              <a:t>strategy…</a:t>
            </a:r>
          </a:p>
          <a:p>
            <a:pPr marL="457200" lvl="1" indent="0">
              <a:buNone/>
              <a:tabLst>
                <a:tab pos="4757738" algn="l"/>
                <a:tab pos="5564188" algn="l"/>
                <a:tab pos="6097588" algn="l"/>
              </a:tabLst>
            </a:pPr>
            <a:endParaRPr lang="en-US" sz="1800" dirty="0" smtClean="0"/>
          </a:p>
          <a:p>
            <a:pPr>
              <a:tabLst>
                <a:tab pos="4757738" algn="l"/>
                <a:tab pos="5564188" algn="l"/>
                <a:tab pos="6097588" algn="l"/>
              </a:tabLst>
            </a:pP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219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Highlight slides from </a:t>
            </a:r>
            <a:r>
              <a:rPr lang="en-US" dirty="0" smtClean="0"/>
              <a:t>MD’s…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MD#2 Summary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04/07/2011</a:t>
            </a:r>
            <a:endParaRPr lang="en-US" dirty="0">
              <a:solidFill>
                <a:srgbClr val="0000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25 ns Injection Test</a:t>
            </a:r>
            <a:r>
              <a:rPr lang="en-US" dirty="0" smtClean="0">
                <a:solidFill>
                  <a:srgbClr val="00007D"/>
                </a:solidFill>
              </a:rPr>
              <a:t> </a:t>
            </a:r>
            <a:r>
              <a:rPr lang="en-US" sz="2000" dirty="0">
                <a:solidFill>
                  <a:srgbClr val="00007D"/>
                </a:solidFill>
              </a:rPr>
              <a:t>(B. Goddard et al)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l="2340" t="22726" r="3008" b="50654"/>
          <a:stretch/>
        </p:blipFill>
        <p:spPr>
          <a:xfrm>
            <a:off x="179390" y="836640"/>
            <a:ext cx="6057365" cy="136076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/>
          <a:srcRect l="22031" t="14257" r="39563" b="40180"/>
          <a:stretch/>
        </p:blipFill>
        <p:spPr>
          <a:xfrm>
            <a:off x="23281" y="2780910"/>
            <a:ext cx="3487269" cy="31247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/>
          <a:srcRect l="641" t="11318" r="20298" b="18133"/>
          <a:stretch/>
        </p:blipFill>
        <p:spPr>
          <a:xfrm>
            <a:off x="2699740" y="2253702"/>
            <a:ext cx="6324989" cy="434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57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i-FI" smtClean="0">
                <a:solidFill>
                  <a:srgbClr val="00007D"/>
                </a:solidFill>
              </a:rPr>
              <a:t>MD Report</a:t>
            </a:r>
            <a:endParaRPr lang="en-US" dirty="0">
              <a:solidFill>
                <a:srgbClr val="00007D"/>
              </a:solidFill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00007D"/>
                </a:solidFill>
              </a:rPr>
              <a:t>30/06/2011</a:t>
            </a:r>
            <a:endParaRPr lang="en-US" dirty="0">
              <a:solidFill>
                <a:srgbClr val="00007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68867" cy="35730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84424" y="6962"/>
            <a:ext cx="4759575" cy="35660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73020"/>
            <a:ext cx="4375132" cy="3278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425518"/>
            <a:ext cx="4572000" cy="34255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9840" y="5014979"/>
            <a:ext cx="1547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G. </a:t>
            </a:r>
            <a:r>
              <a:rPr lang="en-US" sz="1800" i="1" dirty="0" err="1" smtClean="0"/>
              <a:t>Lanza</a:t>
            </a:r>
            <a:r>
              <a:rPr lang="en-US" sz="1800" i="1" dirty="0" smtClean="0"/>
              <a:t>, </a:t>
            </a:r>
            <a:endParaRPr lang="en-US" sz="1800" i="1" dirty="0" smtClean="0"/>
          </a:p>
          <a:p>
            <a:r>
              <a:rPr lang="en-US" sz="1800" i="1" dirty="0" smtClean="0"/>
              <a:t>G</a:t>
            </a:r>
            <a:r>
              <a:rPr lang="en-US" sz="1800" i="1" dirty="0" smtClean="0"/>
              <a:t>. </a:t>
            </a:r>
            <a:r>
              <a:rPr lang="en-US" sz="1800" i="1" dirty="0" err="1" smtClean="0"/>
              <a:t>Bregliozzi</a:t>
            </a:r>
            <a:endParaRPr lang="en-US" sz="1800" i="1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7284497" y="3124783"/>
            <a:ext cx="3248155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3300"/>
                </a:solidFill>
              </a:rPr>
              <a:t>All e-cloud solenoids off!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07880" y="1412720"/>
            <a:ext cx="12241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IR vacuum not too bad!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46507"/>
      </p:ext>
    </p:extLst>
  </p:cSld>
  <p:clrMapOvr>
    <a:masterClrMapping/>
  </p:clrMapOvr>
</p:sld>
</file>

<file path=ppt/theme/theme1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DB04B43CECEB4284DC1048BD9A7E71" ma:contentTypeVersion="1" ma:contentTypeDescription="Create a new document." ma:contentTypeScope="" ma:versionID="8cca731c8a18d525af234bc8afc37e6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A7899F3-7C33-4518-B4F7-68A7E74164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29FD2C7-8142-4FB3-8557-790D71E5E8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77F9A2EF-7E83-43BA-BA6F-97EF9DBD12D7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51083</TotalTime>
  <Words>3085</Words>
  <Application>Microsoft Macintosh PowerPoint</Application>
  <PresentationFormat>On-screen Show (4:3)</PresentationFormat>
  <Paragraphs>472</Paragraphs>
  <Slides>48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1_Pixel</vt:lpstr>
      <vt:lpstr>Default Design</vt:lpstr>
      <vt:lpstr>MD#2 Summary (R. Assmann, F. Zimmermann, G. Papotti)</vt:lpstr>
      <vt:lpstr>MD Time Statistics (not counting loss of beam, ramps, squeeze, …)</vt:lpstr>
      <vt:lpstr>Efficiency and Scheduling</vt:lpstr>
      <vt:lpstr>The Achievements MD#2</vt:lpstr>
      <vt:lpstr>Achievements MD#2 in numbers</vt:lpstr>
      <vt:lpstr>MD#2: What could it mean?</vt:lpstr>
      <vt:lpstr>Highlight slides from MD’s…</vt:lpstr>
      <vt:lpstr>First 25 ns Injection Test (B. Goddard et al)</vt:lpstr>
      <vt:lpstr>PowerPoint Presentation</vt:lpstr>
      <vt:lpstr>Injection 25ns – Heat Load</vt:lpstr>
      <vt:lpstr>25 ns – Emittance Blowup</vt:lpstr>
      <vt:lpstr>Setup High Bunch Charge RF/BI/OP/Injector Teams</vt:lpstr>
      <vt:lpstr>Setup High Bunch Charge RF/BI/OP/Injector Teams</vt:lpstr>
      <vt:lpstr>Head-on beam-beam limit (Werner Herr et al)</vt:lpstr>
      <vt:lpstr>Luminosity and Lifetime</vt:lpstr>
      <vt:lpstr>Beam Instrumentation F. Roncarollo et al, BI Team</vt:lpstr>
      <vt:lpstr>Beam Instrumentation F. Roncarollo et al, BI Team</vt:lpstr>
      <vt:lpstr>BI: Comparison Fast BCT and DC BCT</vt:lpstr>
      <vt:lpstr>Injecting nominal emittances V. Kain et al</vt:lpstr>
      <vt:lpstr>RF MD Results (Philippe, Elena et al)</vt:lpstr>
      <vt:lpstr>Long-range beam-beam (W. Herr, BB team, coll team)</vt:lpstr>
      <vt:lpstr>Reduction crossing angle IR1 (V) and IR5 (H)</vt:lpstr>
      <vt:lpstr>IR1 Luminosity During IR5 Adjustments</vt:lpstr>
      <vt:lpstr>IR1 Luminosity During IR5 Adjustments</vt:lpstr>
      <vt:lpstr>Losses at Collimator: Dynamic Aperture and Core Diffusion</vt:lpstr>
      <vt:lpstr>Tune WP Close to Half Integer (B1 shown)</vt:lpstr>
      <vt:lpstr>Non-Linear MD: DA measurement</vt:lpstr>
      <vt:lpstr>Non-linear MD: Chromaticity before and after Correction</vt:lpstr>
      <vt:lpstr>Collimation MD G. Valentino et al</vt:lpstr>
      <vt:lpstr>Collimator Settings B2: H Cleaning in IR3</vt:lpstr>
      <vt:lpstr>Loss Map Combined H Betatron Cleaning</vt:lpstr>
      <vt:lpstr>ATS MD (S. Fartoukh et al)</vt:lpstr>
      <vt:lpstr>ATS: 30 cm b* in IP1: Measured bx</vt:lpstr>
      <vt:lpstr>ATS: 30 cm b* in IP1: Measured by</vt:lpstr>
      <vt:lpstr>ATS: Meas. Beta Beat Err (here B2; B1 better)</vt:lpstr>
      <vt:lpstr>ATS: Meas Coupling Error (here B2; B1 better)</vt:lpstr>
      <vt:lpstr>Transverse Beam Distribution F. Burkart et al</vt:lpstr>
      <vt:lpstr>Scraping: Sound at Microphone D. Deboy et al</vt:lpstr>
      <vt:lpstr>Quench Margin at Injection C. Bracco et al</vt:lpstr>
      <vt:lpstr>R2E  M. Brugger et al</vt:lpstr>
      <vt:lpstr>Ahead</vt:lpstr>
      <vt:lpstr>Other Slides</vt:lpstr>
      <vt:lpstr>PowerPoint Presentation</vt:lpstr>
      <vt:lpstr>Setup High Bunch Charge RF/BI/OP/Injector Teams</vt:lpstr>
      <vt:lpstr>BI: No Emittance Growth for Large Chroma</vt:lpstr>
      <vt:lpstr>Non-linear MD: Detuning with amplitude including crossterm</vt:lpstr>
      <vt:lpstr>ATS: Measured Dispersion Error (here B2)</vt:lpstr>
      <vt:lpstr>ATS: Off-Momentum Beta Beat Error (B2 H)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Ralph Assmann</cp:lastModifiedBy>
  <cp:revision>3434</cp:revision>
  <cp:lastPrinted>2011-06-29T07:39:33Z</cp:lastPrinted>
  <dcterms:created xsi:type="dcterms:W3CDTF">2011-06-23T18:13:25Z</dcterms:created>
  <dcterms:modified xsi:type="dcterms:W3CDTF">2011-07-04T06:23:12Z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0x010100E5DB04B43CECEB4284DC1048BD9A7E71</vt:lpwstr>
  </property>
</Properties>
</file>