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4"/>
  </p:sldMasterIdLst>
  <p:notesMasterIdLst>
    <p:notesMasterId r:id="rId28"/>
  </p:notesMasterIdLst>
  <p:handoutMasterIdLst>
    <p:handoutMasterId r:id="rId29"/>
  </p:handoutMasterIdLst>
  <p:sldIdLst>
    <p:sldId id="1297" r:id="rId5"/>
    <p:sldId id="1296" r:id="rId6"/>
    <p:sldId id="1299" r:id="rId7"/>
    <p:sldId id="1294" r:id="rId8"/>
    <p:sldId id="1295" r:id="rId9"/>
    <p:sldId id="1298" r:id="rId10"/>
    <p:sldId id="1300" r:id="rId11"/>
    <p:sldId id="1303" r:id="rId12"/>
    <p:sldId id="1301" r:id="rId13"/>
    <p:sldId id="1302" r:id="rId14"/>
    <p:sldId id="1304" r:id="rId15"/>
    <p:sldId id="1305" r:id="rId16"/>
    <p:sldId id="1306" r:id="rId17"/>
    <p:sldId id="1308" r:id="rId18"/>
    <p:sldId id="1307" r:id="rId19"/>
    <p:sldId id="1309" r:id="rId20"/>
    <p:sldId id="1310" r:id="rId21"/>
    <p:sldId id="1311" r:id="rId22"/>
    <p:sldId id="1312" r:id="rId23"/>
    <p:sldId id="1313" r:id="rId24"/>
    <p:sldId id="1314" r:id="rId25"/>
    <p:sldId id="1315" r:id="rId26"/>
    <p:sldId id="1242" r:id="rId27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0000"/>
    <a:srgbClr val="0000FF"/>
    <a:srgbClr val="99FF99"/>
    <a:srgbClr val="FFFF99"/>
    <a:srgbClr val="D14FBE"/>
    <a:srgbClr val="B02E9D"/>
    <a:srgbClr val="008000"/>
    <a:srgbClr val="CC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37" autoAdjust="0"/>
    <p:restoredTop sz="95267" autoAdjust="0"/>
  </p:normalViewPr>
  <p:slideViewPr>
    <p:cSldViewPr>
      <p:cViewPr varScale="1">
        <p:scale>
          <a:sx n="79" d="100"/>
          <a:sy n="79" d="100"/>
        </p:scale>
        <p:origin x="-762" y="-114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spcBef>
                <a:spcPct val="5000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spcBef>
                <a:spcPct val="50000"/>
              </a:spcBef>
              <a:defRPr sz="1200"/>
            </a:lvl1pPr>
          </a:lstStyle>
          <a:p>
            <a:pPr>
              <a:defRPr/>
            </a:pPr>
            <a:fld id="{3ED000F1-9374-4A7D-83E1-3AC01442BAA4}" type="datetimeFigureOut">
              <a:rPr lang="en-US"/>
              <a:pPr>
                <a:defRPr/>
              </a:pPr>
              <a:t>7/3/2011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spcBef>
                <a:spcPct val="5000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spcBef>
                <a:spcPct val="50000"/>
              </a:spcBef>
              <a:defRPr sz="1200"/>
            </a:lvl1pPr>
          </a:lstStyle>
          <a:p>
            <a:pPr>
              <a:defRPr/>
            </a:pPr>
            <a:fld id="{79A4D3E6-5D6D-4446-9FA4-960C370BC0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396012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3737A5D-409C-485C-9951-5EF66F9383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52303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02/07/2011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 smtClean="0">
                <a:solidFill>
                  <a:srgbClr val="000000"/>
                </a:solidFill>
              </a:rPr>
              <a:t>MD Report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64043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>
                <a:solidFill>
                  <a:srgbClr val="00007D"/>
                </a:solidFill>
              </a:rPr>
              <a:t>MD Report</a:t>
            </a:r>
            <a:endParaRPr lang="en-US">
              <a:solidFill>
                <a:srgbClr val="00007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02/07/2011</a:t>
            </a:r>
            <a:endParaRPr lang="en-US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0078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>
                <a:solidFill>
                  <a:srgbClr val="00007D"/>
                </a:solidFill>
              </a:rPr>
              <a:t>MD Report</a:t>
            </a:r>
            <a:endParaRPr lang="en-US">
              <a:solidFill>
                <a:srgbClr val="00007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02/07/2011</a:t>
            </a:r>
            <a:endParaRPr lang="en-US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48998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>
                <a:solidFill>
                  <a:srgbClr val="00007D"/>
                </a:solidFill>
              </a:rPr>
              <a:t>MD Report</a:t>
            </a:r>
            <a:endParaRPr lang="en-US">
              <a:solidFill>
                <a:srgbClr val="00007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02/07/2011</a:t>
            </a:r>
            <a:endParaRPr lang="en-US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94387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>
                <a:solidFill>
                  <a:srgbClr val="00007D"/>
                </a:solidFill>
              </a:rPr>
              <a:t>MD Report</a:t>
            </a:r>
            <a:endParaRPr lang="en-US">
              <a:solidFill>
                <a:srgbClr val="00007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02/07/2011</a:t>
            </a:r>
            <a:endParaRPr lang="en-US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32825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>
                    <a:tint val="75000"/>
                  </a:srgbClr>
                </a:solidFill>
                <a:latin typeface="Arial"/>
              </a:rPr>
              <a:t>02/07/2011</a:t>
            </a:r>
            <a:endParaRPr lang="en-US" dirty="0">
              <a:solidFill>
                <a:srgbClr val="000000">
                  <a:tint val="75000"/>
                </a:srgbClr>
              </a:solidFill>
              <a:latin typeface="Arial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i-FI" smtClean="0">
                <a:solidFill>
                  <a:srgbClr val="000000">
                    <a:tint val="75000"/>
                  </a:srgbClr>
                </a:solidFill>
                <a:latin typeface="Arial"/>
              </a:rPr>
              <a:t>MD Report</a:t>
            </a:r>
            <a:endParaRPr lang="en-US">
              <a:solidFill>
                <a:srgbClr val="000000">
                  <a:tint val="75000"/>
                </a:srgbClr>
              </a:solidFill>
              <a:latin typeface="Arial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>
                <a:solidFill>
                  <a:srgbClr val="000000">
                    <a:tint val="75000"/>
                  </a:srgbClr>
                </a:solidFill>
                <a:latin typeface="Arial"/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458105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fi-FI" smtClean="0">
                <a:solidFill>
                  <a:srgbClr val="00007D"/>
                </a:solidFill>
              </a:rPr>
              <a:t>MD Report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02/07/2011</a:t>
            </a:r>
            <a:endParaRPr lang="en-US" dirty="0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23152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>
                <a:solidFill>
                  <a:srgbClr val="00007D"/>
                </a:solidFill>
              </a:rPr>
              <a:t>MD Report</a:t>
            </a:r>
            <a:endParaRPr lang="en-US">
              <a:solidFill>
                <a:srgbClr val="00007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02/07/2011</a:t>
            </a:r>
            <a:endParaRPr lang="en-US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4973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>
                <a:solidFill>
                  <a:srgbClr val="00007D"/>
                </a:solidFill>
              </a:rPr>
              <a:t>MD Report</a:t>
            </a:r>
            <a:endParaRPr lang="en-US">
              <a:solidFill>
                <a:srgbClr val="00007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02/07/2011</a:t>
            </a:r>
            <a:endParaRPr lang="en-US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3212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>
                <a:solidFill>
                  <a:srgbClr val="00007D"/>
                </a:solidFill>
              </a:rPr>
              <a:t>MD Report</a:t>
            </a:r>
            <a:endParaRPr lang="en-US">
              <a:solidFill>
                <a:srgbClr val="00007D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02/07/2011</a:t>
            </a:r>
            <a:endParaRPr lang="en-US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50404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>
                <a:solidFill>
                  <a:srgbClr val="00007D"/>
                </a:solidFill>
              </a:rPr>
              <a:t>MD Report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02/07/2011</a:t>
            </a:r>
            <a:endParaRPr lang="en-US" dirty="0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8853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>
                <a:solidFill>
                  <a:srgbClr val="00007D"/>
                </a:solidFill>
              </a:rPr>
              <a:t>MD Report</a:t>
            </a:r>
            <a:endParaRPr lang="en-US">
              <a:solidFill>
                <a:srgbClr val="00007D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02/07/2011</a:t>
            </a:r>
            <a:endParaRPr lang="en-US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6917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>
                <a:solidFill>
                  <a:srgbClr val="00007D"/>
                </a:solidFill>
              </a:rPr>
              <a:t>MD Report</a:t>
            </a:r>
            <a:endParaRPr lang="en-US">
              <a:solidFill>
                <a:srgbClr val="00007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02/07/2011</a:t>
            </a:r>
            <a:endParaRPr lang="en-US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1487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>
                <a:solidFill>
                  <a:srgbClr val="00007D"/>
                </a:solidFill>
              </a:rPr>
              <a:t>MD Report</a:t>
            </a:r>
            <a:endParaRPr lang="en-US">
              <a:solidFill>
                <a:srgbClr val="00007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02/07/2011</a:t>
            </a:r>
            <a:endParaRPr lang="en-US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7947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pPr algn="ctr"/>
            <a:r>
              <a:rPr lang="fi-FI" smtClean="0">
                <a:solidFill>
                  <a:srgbClr val="00007D"/>
                </a:solidFill>
              </a:rPr>
              <a:t>MD Report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02/07/2011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endParaRPr lang="en-US">
              <a:solidFill>
                <a:srgbClr val="00007D"/>
              </a:solidFill>
            </a:endParaRPr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  <p:extLst>
      <p:ext uri="{BB962C8B-B14F-4D97-AF65-F5344CB8AC3E}">
        <p14:creationId xmlns:p14="http://schemas.microsoft.com/office/powerpoint/2010/main" xmlns="" val="2698715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MD Planning Fri – Sat (1. – 2.7.)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76269924"/>
              </p:ext>
            </p:extLst>
          </p:nvPr>
        </p:nvGraphicFramePr>
        <p:xfrm>
          <a:off x="467430" y="980660"/>
          <a:ext cx="8229601" cy="40693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100"/>
                <a:gridCol w="792110"/>
                <a:gridCol w="6120850"/>
                <a:gridCol w="59654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MP</a:t>
                      </a:r>
                      <a:endParaRPr lang="en-US" dirty="0"/>
                    </a:p>
                  </a:txBody>
                  <a:tcPr/>
                </a:tc>
              </a:tr>
              <a:tr h="708120">
                <a:tc>
                  <a:txBody>
                    <a:bodyPr/>
                    <a:lstStyle/>
                    <a:p>
                      <a:r>
                        <a:rPr lang="en-US" dirty="0" smtClean="0"/>
                        <a:t>Fri</a:t>
                      </a:r>
                      <a:endParaRPr lang="en-US" dirty="0"/>
                    </a:p>
                  </a:txBody>
                  <a:tcPr marL="12700" marR="12700" marT="12700" marB="0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18:00</a:t>
                      </a:r>
                      <a:endParaRPr lang="en-US" dirty="0"/>
                    </a:p>
                  </a:txBody>
                  <a:tcPr marL="12700" marR="12700" marT="12700" marB="0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450 </a:t>
                      </a:r>
                      <a:r>
                        <a:rPr lang="en-US" sz="1600" dirty="0" err="1" smtClean="0"/>
                        <a:t>GeV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smtClean="0">
                          <a:sym typeface="Wingdings"/>
                        </a:rPr>
                        <a:t> 3.5 </a:t>
                      </a:r>
                      <a:r>
                        <a:rPr lang="en-US" sz="1600" baseline="0" dirty="0" err="1" smtClean="0">
                          <a:sym typeface="Wingdings"/>
                        </a:rPr>
                        <a:t>TeV</a:t>
                      </a:r>
                      <a:r>
                        <a:rPr lang="en-US" sz="1600" baseline="0" dirty="0" smtClean="0">
                          <a:sym typeface="Wingdings"/>
                        </a:rPr>
                        <a:t>: </a:t>
                      </a:r>
                      <a:r>
                        <a:rPr lang="en-US" b="1" u="sng" dirty="0" smtClean="0">
                          <a:solidFill>
                            <a:srgbClr val="0000FF"/>
                          </a:solidFill>
                        </a:rPr>
                        <a:t>Long-range beam-beam limit</a:t>
                      </a:r>
                      <a:r>
                        <a:rPr lang="en-US" b="1" u="none" baseline="0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en-US" u="none" baseline="0" dirty="0" smtClean="0"/>
                        <a:t>– </a:t>
                      </a:r>
                      <a:r>
                        <a:rPr lang="en-US" sz="1400" u="none" baseline="0" dirty="0" smtClean="0"/>
                        <a:t>lifetime, </a:t>
                      </a:r>
                      <a:r>
                        <a:rPr lang="en-US" sz="1400" u="none" baseline="0" dirty="0" err="1" smtClean="0"/>
                        <a:t>emittance</a:t>
                      </a:r>
                      <a:r>
                        <a:rPr lang="en-US" sz="1400" u="none" baseline="0" dirty="0" smtClean="0"/>
                        <a:t> versus beam-beam separation. Collimation with changing crossing angle.</a:t>
                      </a:r>
                      <a:endParaRPr lang="en-US" dirty="0"/>
                    </a:p>
                  </a:txBody>
                  <a:tcPr marL="12700" marR="12700" marT="12700" marB="0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C</a:t>
                      </a:r>
                      <a:endParaRPr lang="en-US" sz="1800" b="1" dirty="0"/>
                    </a:p>
                  </a:txBody>
                  <a:tcPr marL="12700" marR="12700" marT="12700" marB="0" anchor="ctr">
                    <a:solidFill>
                      <a:srgbClr val="99FF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Sat</a:t>
                      </a:r>
                      <a:endParaRPr lang="en-US" dirty="0"/>
                    </a:p>
                  </a:txBody>
                  <a:tcPr marL="12700" marR="12700" marT="12700" marB="0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1" dirty="0" smtClean="0"/>
                        <a:t>02:00</a:t>
                      </a:r>
                      <a:endParaRPr lang="en-US" sz="1400" b="0" i="1" dirty="0"/>
                    </a:p>
                  </a:txBody>
                  <a:tcPr marL="12700" marR="12700" marT="12700" marB="0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1" dirty="0" smtClean="0"/>
                        <a:t>Ramp down,</a:t>
                      </a:r>
                      <a:r>
                        <a:rPr lang="en-US" sz="1400" b="0" i="1" baseline="0" dirty="0" smtClean="0"/>
                        <a:t> cycle.</a:t>
                      </a:r>
                      <a:endParaRPr lang="en-US" sz="1400" b="0" i="1" dirty="0" smtClean="0"/>
                    </a:p>
                  </a:txBody>
                  <a:tcPr marL="12700" marR="12700" marT="12700" marB="0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i="1" dirty="0" smtClean="0"/>
                    </a:p>
                  </a:txBody>
                  <a:tcPr marL="12700" marR="12700" marT="12700" marB="0" anchor="ctr">
                    <a:solidFill>
                      <a:srgbClr val="99FF99"/>
                    </a:solidFill>
                  </a:tcPr>
                </a:tc>
              </a:tr>
              <a:tr h="63730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700" marR="12700" marT="12700" marB="0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04:00</a:t>
                      </a:r>
                      <a:endParaRPr lang="en-US" dirty="0"/>
                    </a:p>
                  </a:txBody>
                  <a:tcPr marL="12700" marR="12700" marT="12700" marB="0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450 </a:t>
                      </a:r>
                      <a:r>
                        <a:rPr lang="en-US" dirty="0" err="1" smtClean="0"/>
                        <a:t>GeV</a:t>
                      </a:r>
                      <a:r>
                        <a:rPr lang="en-US" dirty="0" smtClean="0"/>
                        <a:t>: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="1" u="sng" baseline="0" dirty="0" smtClean="0">
                          <a:solidFill>
                            <a:srgbClr val="0000FF"/>
                          </a:solidFill>
                        </a:rPr>
                        <a:t>Non-linear dynamics</a:t>
                      </a:r>
                      <a:r>
                        <a:rPr lang="en-US" b="1" baseline="0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en-US" baseline="0" dirty="0" smtClean="0"/>
                        <a:t>– </a:t>
                      </a:r>
                      <a:r>
                        <a:rPr lang="en-US" sz="1400" baseline="0" dirty="0" smtClean="0"/>
                        <a:t>Dynamic aperture, non-linear chromaticity and frequency map.</a:t>
                      </a:r>
                      <a:endParaRPr lang="en-US" dirty="0" smtClean="0"/>
                    </a:p>
                  </a:txBody>
                  <a:tcPr marL="12700" marR="12700" marT="12700" marB="0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A</a:t>
                      </a:r>
                    </a:p>
                  </a:txBody>
                  <a:tcPr marL="12700" marR="12700" marT="12700" marB="0" anchor="ctr">
                    <a:solidFill>
                      <a:srgbClr val="99FF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700" marR="12700" marT="12700" marB="0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i="1" dirty="0" smtClean="0"/>
                        <a:t>12:00</a:t>
                      </a:r>
                      <a:endParaRPr lang="en-US" sz="1400" i="1" dirty="0"/>
                    </a:p>
                  </a:txBody>
                  <a:tcPr marL="12700" marR="12700" marT="12700" marB="0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1" baseline="0" dirty="0" smtClean="0"/>
                        <a:t>If needed: </a:t>
                      </a:r>
                      <a:r>
                        <a:rPr lang="en-US" sz="1400" b="0" i="1" baseline="0" dirty="0" err="1" smtClean="0"/>
                        <a:t>Precycle</a:t>
                      </a:r>
                      <a:r>
                        <a:rPr lang="en-US" sz="1400" b="0" i="1" baseline="0" dirty="0" smtClean="0"/>
                        <a:t>.</a:t>
                      </a:r>
                      <a:endParaRPr lang="en-US" sz="1400" b="0" i="1" dirty="0" smtClean="0"/>
                    </a:p>
                  </a:txBody>
                  <a:tcPr marL="12700" marR="12700" marT="12700" marB="0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i="1" dirty="0" smtClean="0"/>
                    </a:p>
                  </a:txBody>
                  <a:tcPr marL="12700" marR="12700" marT="12700" marB="0" anchor="ctr">
                    <a:solidFill>
                      <a:srgbClr val="99FF99"/>
                    </a:solidFill>
                  </a:tcPr>
                </a:tc>
              </a:tr>
              <a:tr h="4932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700" marR="12700" marT="12700" marB="0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14:00</a:t>
                      </a:r>
                      <a:endParaRPr lang="en-US" dirty="0"/>
                    </a:p>
                  </a:txBody>
                  <a:tcPr marL="12700" marR="12700" marT="12700" marB="0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3.5 </a:t>
                      </a:r>
                      <a:r>
                        <a:rPr lang="en-US" dirty="0" err="1" smtClean="0"/>
                        <a:t>TeV</a:t>
                      </a:r>
                      <a:r>
                        <a:rPr lang="en-US" dirty="0" smtClean="0"/>
                        <a:t>: </a:t>
                      </a:r>
                      <a:r>
                        <a:rPr lang="en-US" b="1" u="sng" dirty="0" smtClean="0">
                          <a:solidFill>
                            <a:srgbClr val="0000FF"/>
                          </a:solidFill>
                        </a:rPr>
                        <a:t>Collimation</a:t>
                      </a:r>
                      <a:r>
                        <a:rPr lang="en-US" dirty="0" smtClean="0"/>
                        <a:t> – </a:t>
                      </a:r>
                      <a:r>
                        <a:rPr lang="en-US" sz="1400" dirty="0" smtClean="0"/>
                        <a:t>combined</a:t>
                      </a:r>
                      <a:r>
                        <a:rPr lang="en-US" sz="1400" baseline="0" dirty="0" smtClean="0"/>
                        <a:t> cleaning, faster setup.</a:t>
                      </a: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 marL="12700" marR="12700" marT="12700" marB="0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A</a:t>
                      </a:r>
                      <a:endParaRPr lang="en-US" sz="1800" b="1" dirty="0"/>
                    </a:p>
                  </a:txBody>
                  <a:tcPr marL="12700" marR="12700" marT="12700" marB="0" anchor="ctr">
                    <a:solidFill>
                      <a:srgbClr val="99FF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b="0" i="1" dirty="0"/>
                    </a:p>
                  </a:txBody>
                  <a:tcPr marL="12700" marR="12700" marT="12700" marB="0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1" dirty="0" smtClean="0"/>
                        <a:t>22:00</a:t>
                      </a:r>
                      <a:endParaRPr lang="en-US" sz="1400" b="0" i="1" dirty="0"/>
                    </a:p>
                  </a:txBody>
                  <a:tcPr marL="12700" marR="12700" marT="12700" marB="0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1" dirty="0" smtClean="0"/>
                        <a:t>Ramp down, cycle.</a:t>
                      </a:r>
                      <a:endParaRPr lang="en-US" sz="1400" b="0" i="1" dirty="0"/>
                    </a:p>
                  </a:txBody>
                  <a:tcPr marL="12700" marR="12700" marT="12700" marB="0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i="1" dirty="0"/>
                    </a:p>
                  </a:txBody>
                  <a:tcPr marL="12700" marR="12700" marT="12700" marB="0" anchor="ctr">
                    <a:solidFill>
                      <a:srgbClr val="99FF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Sun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00:00</a:t>
                      </a:r>
                      <a:endParaRPr lang="en-US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ym typeface="Wingdings"/>
                        </a:rPr>
                        <a:t>3.5 </a:t>
                      </a:r>
                      <a:r>
                        <a:rPr lang="en-US" dirty="0" err="1" smtClean="0">
                          <a:sym typeface="Wingdings"/>
                        </a:rPr>
                        <a:t>TeV</a:t>
                      </a:r>
                      <a:r>
                        <a:rPr lang="en-US" dirty="0" smtClean="0">
                          <a:sym typeface="Wingdings"/>
                        </a:rPr>
                        <a:t>: </a:t>
                      </a:r>
                      <a:r>
                        <a:rPr lang="en-US" b="1" u="sng" dirty="0" smtClean="0">
                          <a:solidFill>
                            <a:srgbClr val="0000FF"/>
                          </a:solidFill>
                        </a:rPr>
                        <a:t>ATS</a:t>
                      </a:r>
                      <a:r>
                        <a:rPr lang="en-US" dirty="0" smtClean="0"/>
                        <a:t> – </a:t>
                      </a:r>
                      <a:r>
                        <a:rPr lang="en-US" sz="1400" dirty="0" smtClean="0"/>
                        <a:t>correction</a:t>
                      </a:r>
                      <a:r>
                        <a:rPr lang="en-US" sz="1400" baseline="0" dirty="0" smtClean="0"/>
                        <a:t> &amp; pre-squeeze.</a:t>
                      </a:r>
                      <a:endParaRPr lang="en-US" sz="140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A</a:t>
                      </a:r>
                      <a:endParaRPr lang="en-US" sz="1800" b="1" dirty="0"/>
                    </a:p>
                  </a:txBody>
                  <a:tcPr marL="12700" marR="12700" marT="12700" marB="0" anchor="ctr"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400" b="0" i="1" dirty="0" smtClean="0"/>
                        <a:t>08:00</a:t>
                      </a:r>
                      <a:endParaRPr lang="en-US" sz="1400" b="0" i="1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400" b="0" i="1" dirty="0" smtClean="0"/>
                        <a:t>Ramp down,</a:t>
                      </a:r>
                      <a:r>
                        <a:rPr lang="en-US" sz="1400" b="0" i="1" baseline="0" dirty="0" smtClean="0"/>
                        <a:t> cycle.</a:t>
                      </a:r>
                      <a:endParaRPr lang="en-US" sz="1400" b="0" i="1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i="1" dirty="0"/>
                    </a:p>
                  </a:txBody>
                  <a:tcPr marL="12700" marR="12700" marT="12700" marB="0"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 smtClean="0">
                <a:solidFill>
                  <a:srgbClr val="00007D"/>
                </a:solidFill>
              </a:rPr>
              <a:t>MD Report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00007D"/>
                </a:solidFill>
              </a:rPr>
              <a:t>02/07/2011</a:t>
            </a:r>
            <a:endParaRPr lang="en-US" dirty="0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34819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60560"/>
            <a:ext cx="8229600" cy="523875"/>
          </a:xfrm>
          <a:solidFill>
            <a:schemeClr val="bg1"/>
          </a:solidFill>
        </p:spPr>
        <p:txBody>
          <a:bodyPr/>
          <a:lstStyle/>
          <a:p>
            <a:r>
              <a:rPr lang="en-US" dirty="0" smtClean="0"/>
              <a:t>Non-linear Dynamics MD: Non-linear chromaticity (corrected)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 smtClean="0">
                <a:solidFill>
                  <a:srgbClr val="00007D"/>
                </a:solidFill>
              </a:rPr>
              <a:t>MD Report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00007D"/>
                </a:solidFill>
              </a:rPr>
              <a:t>02/07/2011</a:t>
            </a:r>
            <a:endParaRPr lang="en-US" dirty="0">
              <a:solidFill>
                <a:srgbClr val="00007D"/>
              </a:solidFill>
            </a:endParaRPr>
          </a:p>
        </p:txBody>
      </p:sp>
      <p:pic>
        <p:nvPicPr>
          <p:cNvPr id="35841" name="Picture 1" descr="https://ab-dep-op-elogbook.web.cern.ch/ab-dep-op-elogbook/elogbook/attach.php?attachId=1175690&amp;type=png&amp;fname=2011070211280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520" y="1217715"/>
            <a:ext cx="6724650" cy="50196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Tune versus Action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 smtClean="0">
                <a:solidFill>
                  <a:srgbClr val="00007D"/>
                </a:solidFill>
              </a:rPr>
              <a:t>MD Report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00007D"/>
                </a:solidFill>
              </a:rPr>
              <a:t>02/07/2011</a:t>
            </a:r>
            <a:endParaRPr lang="en-US" dirty="0">
              <a:solidFill>
                <a:srgbClr val="00007D"/>
              </a:solidFill>
            </a:endParaRPr>
          </a:p>
        </p:txBody>
      </p:sp>
      <p:pic>
        <p:nvPicPr>
          <p:cNvPr id="39937" name="Picture 1" descr="https://ab-dep-op-elogbook.web.cern.ch/ab-dep-op-elogbook/elogbook/attach.php?attachId=1175701&amp;type=png&amp;fname=2011070213462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440" y="705655"/>
            <a:ext cx="8143875" cy="58197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Collimation MD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390" y="836640"/>
            <a:ext cx="8785220" cy="5616780"/>
          </a:xfrm>
        </p:spPr>
        <p:txBody>
          <a:bodyPr/>
          <a:lstStyle/>
          <a:p>
            <a:r>
              <a:rPr lang="en-US" dirty="0" smtClean="0"/>
              <a:t>MD started at 17.00 (3 hours late) - due to delayed recovery from previous MD.</a:t>
            </a:r>
          </a:p>
          <a:p>
            <a:r>
              <a:rPr lang="en-US" dirty="0" smtClean="0"/>
              <a:t>New alignment of collimators in IR3 for b1 and b2.</a:t>
            </a:r>
          </a:p>
          <a:p>
            <a:pPr lvl="1"/>
            <a:r>
              <a:rPr lang="en-US" u="sng" dirty="0" smtClean="0"/>
              <a:t>Centers of collimators within 100um from previous values, but for TCSG.5L3.B1 (230um difference) </a:t>
            </a:r>
            <a:r>
              <a:rPr lang="en-US" dirty="0" smtClean="0">
                <a:sym typeface="Wingdings" pitchFamily="2" charset="2"/>
              </a:rPr>
              <a:t> Excellent news!</a:t>
            </a:r>
            <a:endParaRPr lang="en-US" dirty="0" smtClean="0"/>
          </a:p>
          <a:p>
            <a:r>
              <a:rPr lang="en-US" dirty="0" smtClean="0"/>
              <a:t>In parallel, tested new </a:t>
            </a:r>
            <a:r>
              <a:rPr lang="en-US" dirty="0" smtClean="0"/>
              <a:t>automatic </a:t>
            </a:r>
            <a:r>
              <a:rPr lang="en-US" dirty="0" smtClean="0"/>
              <a:t>features of collimation application on B1.</a:t>
            </a:r>
          </a:p>
          <a:p>
            <a:pPr lvl="1"/>
            <a:r>
              <a:rPr lang="en-US" dirty="0" smtClean="0"/>
              <a:t>Automatic alignment (not satisfactorily functioning yet).</a:t>
            </a:r>
          </a:p>
          <a:p>
            <a:pPr lvl="1"/>
            <a:r>
              <a:rPr lang="en-US" dirty="0" smtClean="0"/>
              <a:t>Automatic pattern recognition of loss spikes. Worked for 98% of cases. 2% other cases: delay in detecting loss spike (under investigation)?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 smtClean="0">
                <a:solidFill>
                  <a:srgbClr val="00007D"/>
                </a:solidFill>
              </a:rPr>
              <a:t>MD Report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00007D"/>
                </a:solidFill>
              </a:rPr>
              <a:t>02/07/2011</a:t>
            </a:r>
            <a:endParaRPr lang="en-US" dirty="0">
              <a:solidFill>
                <a:srgbClr val="00007D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Collimation MD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390" y="836640"/>
            <a:ext cx="8785220" cy="5616780"/>
          </a:xfrm>
        </p:spPr>
        <p:txBody>
          <a:bodyPr/>
          <a:lstStyle/>
          <a:p>
            <a:r>
              <a:rPr lang="en-US" dirty="0" smtClean="0"/>
              <a:t>Setup combined H </a:t>
            </a:r>
            <a:r>
              <a:rPr lang="en-US" dirty="0" err="1" smtClean="0"/>
              <a:t>betatron</a:t>
            </a:r>
            <a:r>
              <a:rPr lang="en-US" dirty="0" smtClean="0"/>
              <a:t> cleaning in IR3 for B2:</a:t>
            </a:r>
          </a:p>
          <a:p>
            <a:pPr lvl="1"/>
            <a:r>
              <a:rPr lang="en-US" dirty="0" smtClean="0"/>
              <a:t>IR3 collimators moved to </a:t>
            </a:r>
            <a:r>
              <a:rPr lang="en-US" dirty="0" smtClean="0">
                <a:solidFill>
                  <a:srgbClr val="FF0000"/>
                </a:solidFill>
              </a:rPr>
              <a:t>5.7 (TCP),6.7 (TCSG),10 sigma (TCLA).</a:t>
            </a:r>
          </a:p>
          <a:p>
            <a:pPr lvl="1"/>
            <a:r>
              <a:rPr lang="en-US" dirty="0" smtClean="0"/>
              <a:t>IR7 H and skew opened. IR7 V collimators left at relaxed settings.</a:t>
            </a:r>
          </a:p>
          <a:p>
            <a:pPr lvl="1"/>
            <a:r>
              <a:rPr lang="en-US" dirty="0" smtClean="0"/>
              <a:t>Orbit correction on B2 before loss maps.</a:t>
            </a:r>
          </a:p>
          <a:p>
            <a:r>
              <a:rPr lang="en-US" dirty="0" smtClean="0"/>
              <a:t>Test of system with B2 horizontal loss map</a:t>
            </a:r>
          </a:p>
          <a:p>
            <a:pPr lvl="1"/>
            <a:r>
              <a:rPr lang="en-US" dirty="0" smtClean="0"/>
              <a:t>V and H tunes swapped.</a:t>
            </a:r>
          </a:p>
          <a:p>
            <a:pPr lvl="1"/>
            <a:r>
              <a:rPr lang="en-US" dirty="0" smtClean="0"/>
              <a:t>Loss maps on B2 H </a:t>
            </a:r>
            <a:r>
              <a:rPr lang="en-US" dirty="0" err="1" smtClean="0"/>
              <a:t>betatron</a:t>
            </a:r>
            <a:r>
              <a:rPr lang="en-US" dirty="0" smtClean="0"/>
              <a:t> caused beam dump on both beams (TCLA.A5L3.B2).</a:t>
            </a:r>
          </a:p>
          <a:p>
            <a:pPr lvl="1"/>
            <a:r>
              <a:rPr lang="en-US" dirty="0" smtClean="0"/>
              <a:t>Note that also TCTV in IR1 and IR8 were above dump thresholds (cleaning inefficiency ~ 1to 2%).</a:t>
            </a:r>
          </a:p>
          <a:p>
            <a:pPr lvl="1"/>
            <a:r>
              <a:rPr lang="en-US" dirty="0" smtClean="0"/>
              <a:t>Cleaning inefficiency downstream IR3 (cold regions) 5e-4</a:t>
            </a:r>
          </a:p>
          <a:p>
            <a:pPr lvl="1"/>
            <a:r>
              <a:rPr lang="en-US" dirty="0" smtClean="0"/>
              <a:t>To be compared with simulations.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 smtClean="0">
                <a:solidFill>
                  <a:srgbClr val="00007D"/>
                </a:solidFill>
              </a:rPr>
              <a:t>MD Report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00007D"/>
                </a:solidFill>
              </a:rPr>
              <a:t>02/07/2011</a:t>
            </a:r>
            <a:endParaRPr lang="en-US" dirty="0">
              <a:solidFill>
                <a:srgbClr val="00007D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Collimator Settings B2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 smtClean="0">
                <a:solidFill>
                  <a:srgbClr val="00007D"/>
                </a:solidFill>
              </a:rPr>
              <a:t>MD Report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00007D"/>
                </a:solidFill>
              </a:rPr>
              <a:t>02/07/2011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2049" name="AutoShape 1" descr="https://ab-dep-op-elogbook.web.cern.ch/ab-dep-op-elogbook/elogbook/attach.php?attachId=1175836&amp;type=png&amp;fname=20110702203831.p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0" name="AutoShape 2" descr="https://ab-dep-op-elogbook.web.cern.ch/ab-dep-op-elogbook/elogbook/attach.php?attachId=1175836&amp;type=png&amp;fname=20110702203831.p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1" name="AutoShape 3" descr="https://ab-dep-op-elogbook.web.cern.ch/ab-dep-op-elogbook/elogbook/attach.php?attachId=1175836&amp;type=png&amp;fname=20110702203831.p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2" name="Picture 4" descr="https://ab-dep-op-elogbook.web.cern.ch/ab-dep-op-elogbook/elogbook/attach.php?attachId=1175836&amp;type=png&amp;fname=2011070220383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460" y="692620"/>
            <a:ext cx="7849090" cy="58868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Loss Map Combined H </a:t>
            </a:r>
            <a:r>
              <a:rPr lang="en-US" dirty="0" err="1" smtClean="0"/>
              <a:t>Betatron</a:t>
            </a:r>
            <a:r>
              <a:rPr lang="en-US" dirty="0" smtClean="0"/>
              <a:t> Cleaning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 smtClean="0">
                <a:solidFill>
                  <a:srgbClr val="00007D"/>
                </a:solidFill>
              </a:rPr>
              <a:t>MD Report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00007D"/>
                </a:solidFill>
              </a:rPr>
              <a:t>02/07/2011</a:t>
            </a:r>
            <a:endParaRPr lang="en-US" dirty="0">
              <a:solidFill>
                <a:srgbClr val="00007D"/>
              </a:solidFill>
            </a:endParaRPr>
          </a:p>
        </p:txBody>
      </p:sp>
      <p:pic>
        <p:nvPicPr>
          <p:cNvPr id="41985" name="Picture 1" descr="https://ab-dep-op-elogbook.web.cern.ch/ab-dep-op-elogbook/elogbook/attach.php?attachId=1175857&amp;type=png&amp;fname=20110702210122.png"/>
          <p:cNvPicPr>
            <a:picLocks noChangeAspect="1" noChangeArrowheads="1"/>
          </p:cNvPicPr>
          <p:nvPr/>
        </p:nvPicPr>
        <p:blipFill>
          <a:blip r:embed="rId2" cstate="print"/>
          <a:srcRect t="32943" b="7759"/>
          <a:stretch>
            <a:fillRect/>
          </a:stretch>
        </p:blipFill>
        <p:spPr bwMode="auto">
          <a:xfrm>
            <a:off x="35370" y="980660"/>
            <a:ext cx="9002721" cy="4176580"/>
          </a:xfrm>
          <a:prstGeom prst="rect">
            <a:avLst/>
          </a:prstGeom>
          <a:noFill/>
        </p:spPr>
      </p:pic>
      <p:cxnSp>
        <p:nvCxnSpPr>
          <p:cNvPr id="9" name="Straight Connector 8"/>
          <p:cNvCxnSpPr/>
          <p:nvPr/>
        </p:nvCxnSpPr>
        <p:spPr bwMode="auto">
          <a:xfrm>
            <a:off x="611450" y="3284980"/>
            <a:ext cx="8209140" cy="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3707880" y="2852920"/>
            <a:ext cx="9813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99.9 %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ATS MD </a:t>
            </a:r>
            <a:r>
              <a:rPr lang="en-US" sz="2400" dirty="0" smtClean="0"/>
              <a:t>(S. </a:t>
            </a:r>
            <a:r>
              <a:rPr lang="en-US" sz="2400" dirty="0" err="1" smtClean="0"/>
              <a:t>F</a:t>
            </a:r>
            <a:r>
              <a:rPr lang="en-US" sz="2400" dirty="0" err="1" smtClean="0"/>
              <a:t>artoukh</a:t>
            </a:r>
            <a:r>
              <a:rPr lang="en-US" sz="2400" dirty="0" smtClean="0"/>
              <a:t> et al)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380" y="620610"/>
            <a:ext cx="8964610" cy="5976830"/>
          </a:xfrm>
        </p:spPr>
        <p:txBody>
          <a:bodyPr/>
          <a:lstStyle/>
          <a:p>
            <a:r>
              <a:rPr lang="en-US" dirty="0" smtClean="0"/>
              <a:t>Two </a:t>
            </a:r>
            <a:r>
              <a:rPr lang="en-US" dirty="0" smtClean="0"/>
              <a:t>unsuccessful ramps (for various reasons</a:t>
            </a:r>
            <a:r>
              <a:rPr lang="en-US" dirty="0" smtClean="0"/>
              <a:t>), third fine.</a:t>
            </a:r>
          </a:p>
          <a:p>
            <a:r>
              <a:rPr lang="en-US" dirty="0" smtClean="0"/>
              <a:t>S</a:t>
            </a:r>
            <a:r>
              <a:rPr lang="en-US" dirty="0" smtClean="0"/>
              <a:t>econd </a:t>
            </a:r>
            <a:r>
              <a:rPr lang="en-US" dirty="0" smtClean="0"/>
              <a:t>ATS MD </a:t>
            </a:r>
            <a:r>
              <a:rPr lang="en-US" u="sng" dirty="0" smtClean="0"/>
              <a:t>successfully demonstrated the principle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beta</a:t>
            </a:r>
            <a:r>
              <a:rPr lang="en-US" dirty="0" smtClean="0"/>
              <a:t>*: </a:t>
            </a:r>
            <a:r>
              <a:rPr lang="en-US" dirty="0" smtClean="0">
                <a:solidFill>
                  <a:srgbClr val="FF0000"/>
                </a:solidFill>
              </a:rPr>
              <a:t>30 cm was reached at IP1 </a:t>
            </a:r>
            <a:r>
              <a:rPr lang="en-US" dirty="0" smtClean="0"/>
              <a:t>while </a:t>
            </a:r>
            <a:endParaRPr lang="en-US" dirty="0" smtClean="0"/>
          </a:p>
          <a:p>
            <a:pPr lvl="1"/>
            <a:r>
              <a:rPr lang="en-US" dirty="0" smtClean="0"/>
              <a:t>beta* </a:t>
            </a:r>
            <a:r>
              <a:rPr lang="en-US" dirty="0" smtClean="0">
                <a:solidFill>
                  <a:srgbClr val="FF0000"/>
                </a:solidFill>
              </a:rPr>
              <a:t>IP5 remained </a:t>
            </a:r>
            <a:r>
              <a:rPr lang="en-US" dirty="0" smtClean="0">
                <a:solidFill>
                  <a:srgbClr val="FF0000"/>
                </a:solidFill>
              </a:rPr>
              <a:t>to </a:t>
            </a:r>
            <a:r>
              <a:rPr lang="en-US" dirty="0" smtClean="0">
                <a:solidFill>
                  <a:srgbClr val="FF0000"/>
                </a:solidFill>
              </a:rPr>
              <a:t>"</a:t>
            </a:r>
            <a:r>
              <a:rPr lang="en-US" dirty="0" smtClean="0">
                <a:solidFill>
                  <a:srgbClr val="FF0000"/>
                </a:solidFill>
              </a:rPr>
              <a:t>pre-squeeze beta* of 1.2 m </a:t>
            </a:r>
            <a:r>
              <a:rPr lang="en-US" dirty="0" smtClean="0"/>
              <a:t>(already </a:t>
            </a:r>
            <a:r>
              <a:rPr lang="en-US" dirty="0" smtClean="0"/>
              <a:t>below </a:t>
            </a:r>
            <a:r>
              <a:rPr lang="en-US" dirty="0" smtClean="0"/>
              <a:t>existing </a:t>
            </a:r>
            <a:r>
              <a:rPr lang="en-US" dirty="0" smtClean="0"/>
              <a:t>collision beta* of 1.5 m</a:t>
            </a:r>
            <a:r>
              <a:rPr lang="en-US" dirty="0" smtClean="0"/>
              <a:t>).</a:t>
            </a:r>
          </a:p>
          <a:p>
            <a:pPr lvl="1"/>
            <a:r>
              <a:rPr lang="en-US" dirty="0" smtClean="0"/>
              <a:t>C</a:t>
            </a:r>
            <a:r>
              <a:rPr lang="en-US" dirty="0" smtClean="0"/>
              <a:t>hromatic </a:t>
            </a:r>
            <a:r>
              <a:rPr lang="en-US" dirty="0" smtClean="0"/>
              <a:t>aberrations </a:t>
            </a:r>
            <a:r>
              <a:rPr lang="en-US" dirty="0" smtClean="0"/>
              <a:t>were well </a:t>
            </a:r>
            <a:r>
              <a:rPr lang="en-US" dirty="0" smtClean="0"/>
              <a:t>under control during the squeeze (non-linear </a:t>
            </a:r>
            <a:r>
              <a:rPr lang="en-US" dirty="0" err="1" smtClean="0"/>
              <a:t>chroma</a:t>
            </a:r>
            <a:r>
              <a:rPr lang="en-US" dirty="0" smtClean="0"/>
              <a:t>, off-momentum beta-beating</a:t>
            </a:r>
            <a:r>
              <a:rPr lang="en-US" dirty="0" smtClean="0"/>
              <a:t>).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/>
              <a:t>on-momentum beta-beating was recorded at beta*=4.4 m, 1.2 m, 54 cm and 30 cm. </a:t>
            </a:r>
            <a:endParaRPr lang="en-US" dirty="0" smtClean="0"/>
          </a:p>
          <a:p>
            <a:pPr lvl="1"/>
            <a:r>
              <a:rPr lang="en-US" dirty="0" smtClean="0"/>
              <a:t>At </a:t>
            </a:r>
            <a:r>
              <a:rPr lang="en-US" dirty="0" smtClean="0"/>
              <a:t>30 </a:t>
            </a:r>
            <a:r>
              <a:rPr lang="en-US" dirty="0" smtClean="0"/>
              <a:t>cm: </a:t>
            </a:r>
            <a:r>
              <a:rPr lang="en-US" dirty="0" smtClean="0">
                <a:solidFill>
                  <a:srgbClr val="FF0000"/>
                </a:solidFill>
              </a:rPr>
              <a:t>peak </a:t>
            </a:r>
            <a:r>
              <a:rPr lang="en-US" dirty="0" smtClean="0">
                <a:solidFill>
                  <a:srgbClr val="FF0000"/>
                </a:solidFill>
              </a:rPr>
              <a:t>beta-beating </a:t>
            </a:r>
            <a:r>
              <a:rPr lang="en-US" dirty="0" smtClean="0">
                <a:solidFill>
                  <a:srgbClr val="FF0000"/>
                </a:solidFill>
              </a:rPr>
              <a:t>error 15</a:t>
            </a:r>
            <a:r>
              <a:rPr lang="en-US" dirty="0" smtClean="0">
                <a:solidFill>
                  <a:srgbClr val="FF0000"/>
                </a:solidFill>
              </a:rPr>
              <a:t>% </a:t>
            </a:r>
            <a:r>
              <a:rPr lang="en-US" dirty="0" smtClean="0">
                <a:solidFill>
                  <a:srgbClr val="FF0000"/>
                </a:solidFill>
              </a:rPr>
              <a:t>- 40%, </a:t>
            </a:r>
            <a:r>
              <a:rPr lang="en-US" dirty="0" smtClean="0"/>
              <a:t>depending on </a:t>
            </a:r>
            <a:r>
              <a:rPr lang="en-US" dirty="0" smtClean="0"/>
              <a:t>plane </a:t>
            </a:r>
            <a:r>
              <a:rPr lang="en-US" dirty="0" smtClean="0"/>
              <a:t>and </a:t>
            </a:r>
            <a:r>
              <a:rPr lang="en-US" dirty="0" smtClean="0"/>
              <a:t>beam</a:t>
            </a:r>
            <a:r>
              <a:rPr lang="en-US" dirty="0" smtClean="0"/>
              <a:t>, </a:t>
            </a:r>
            <a:r>
              <a:rPr lang="en-US" dirty="0" smtClean="0"/>
              <a:t>with </a:t>
            </a:r>
            <a:r>
              <a:rPr lang="en-US" dirty="0" smtClean="0"/>
              <a:t>correction </a:t>
            </a:r>
            <a:r>
              <a:rPr lang="en-US" dirty="0" smtClean="0"/>
              <a:t>from empirical </a:t>
            </a:r>
            <a:r>
              <a:rPr lang="en-US" dirty="0" smtClean="0"/>
              <a:t>trims </a:t>
            </a:r>
            <a:r>
              <a:rPr lang="en-US" dirty="0" smtClean="0"/>
              <a:t>on </a:t>
            </a:r>
            <a:r>
              <a:rPr lang="en-US" dirty="0" smtClean="0"/>
              <a:t>Q2.R1, Q2.L5 and Q2.R5 (about 10-13 units</a:t>
            </a:r>
            <a:r>
              <a:rPr lang="en-US" dirty="0" smtClean="0"/>
              <a:t>), </a:t>
            </a:r>
            <a:r>
              <a:rPr lang="en-US" dirty="0" smtClean="0"/>
              <a:t>as derived for the nominal squeezed optics. </a:t>
            </a:r>
            <a:endParaRPr lang="en-US" dirty="0" smtClean="0"/>
          </a:p>
          <a:p>
            <a:pPr lvl="1"/>
            <a:r>
              <a:rPr lang="en-US" dirty="0" smtClean="0"/>
              <a:t>This </a:t>
            </a:r>
            <a:r>
              <a:rPr lang="en-US" dirty="0" smtClean="0"/>
              <a:t>beta-beating </a:t>
            </a:r>
            <a:r>
              <a:rPr lang="en-US" dirty="0" smtClean="0"/>
              <a:t>error has </a:t>
            </a:r>
            <a:r>
              <a:rPr lang="en-US" dirty="0" smtClean="0"/>
              <a:t>to be compared to the </a:t>
            </a:r>
            <a:r>
              <a:rPr lang="en-US" dirty="0" smtClean="0">
                <a:solidFill>
                  <a:srgbClr val="FF0000"/>
                </a:solidFill>
              </a:rPr>
              <a:t>400% </a:t>
            </a:r>
            <a:r>
              <a:rPr lang="en-US" dirty="0" smtClean="0">
                <a:solidFill>
                  <a:srgbClr val="FF0000"/>
                </a:solidFill>
              </a:rPr>
              <a:t>design beta-beat </a:t>
            </a:r>
            <a:r>
              <a:rPr lang="en-US" u="sng" dirty="0" smtClean="0"/>
              <a:t>induced on purpose in </a:t>
            </a:r>
            <a:r>
              <a:rPr lang="en-US" u="sng" dirty="0" smtClean="0"/>
              <a:t>sectors </a:t>
            </a:r>
            <a:r>
              <a:rPr lang="en-US" u="sng" dirty="0" smtClean="0"/>
              <a:t>81 and 12 </a:t>
            </a:r>
            <a:r>
              <a:rPr lang="en-US" u="sng" dirty="0" smtClean="0"/>
              <a:t>to squeeze </a:t>
            </a:r>
            <a:r>
              <a:rPr lang="en-US" u="sng" dirty="0" smtClean="0"/>
              <a:t>beta* by a factor of </a:t>
            </a:r>
            <a:r>
              <a:rPr lang="en-US" dirty="0" smtClean="0">
                <a:solidFill>
                  <a:srgbClr val="FF0000"/>
                </a:solidFill>
              </a:rPr>
              <a:t>4</a:t>
            </a:r>
            <a:r>
              <a:rPr lang="en-US" dirty="0" smtClean="0"/>
              <a:t> </a:t>
            </a:r>
            <a:r>
              <a:rPr lang="en-US" dirty="0" err="1" smtClean="0"/>
              <a:t>w.r.t</a:t>
            </a:r>
            <a:r>
              <a:rPr lang="en-US" dirty="0" smtClean="0"/>
              <a:t>. the pre-squeezed beta* of 1.2 m</a:t>
            </a:r>
            <a:r>
              <a:rPr lang="en-US" dirty="0" smtClean="0"/>
              <a:t>.</a:t>
            </a:r>
          </a:p>
          <a:p>
            <a:r>
              <a:rPr lang="en-US" dirty="0" smtClean="0"/>
              <a:t>Note: Pilot intensity </a:t>
            </a:r>
            <a:r>
              <a:rPr lang="en-US" dirty="0" smtClean="0">
                <a:sym typeface="Wingdings" pitchFamily="2" charset="2"/>
              </a:rPr>
              <a:t> Setup presently not usable for high intensity (collimation &amp; MP issues).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 smtClean="0">
                <a:solidFill>
                  <a:srgbClr val="00007D"/>
                </a:solidFill>
              </a:rPr>
              <a:t>MD Report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00007D"/>
                </a:solidFill>
              </a:rPr>
              <a:t>02/07/2011</a:t>
            </a:r>
            <a:endParaRPr lang="en-US" dirty="0">
              <a:solidFill>
                <a:srgbClr val="00007D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ATS: 30 cm </a:t>
            </a:r>
            <a:r>
              <a:rPr lang="en-US" dirty="0" smtClean="0">
                <a:latin typeface="Symbol" pitchFamily="18" charset="2"/>
              </a:rPr>
              <a:t>b</a:t>
            </a:r>
            <a:r>
              <a:rPr lang="en-US" dirty="0" smtClean="0"/>
              <a:t>* in IP1: Measured </a:t>
            </a:r>
            <a:r>
              <a:rPr lang="en-US" dirty="0" err="1" smtClean="0">
                <a:latin typeface="Symbol" pitchFamily="18" charset="2"/>
              </a:rPr>
              <a:t>b</a:t>
            </a:r>
            <a:r>
              <a:rPr lang="en-US" baseline="-25000" dirty="0" err="1" smtClean="0"/>
              <a:t>x</a:t>
            </a:r>
            <a:endParaRPr lang="en-US" baseline="-25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 smtClean="0">
                <a:solidFill>
                  <a:srgbClr val="00007D"/>
                </a:solidFill>
              </a:rPr>
              <a:t>MD Report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00007D"/>
                </a:solidFill>
              </a:rPr>
              <a:t>02/07/2011</a:t>
            </a:r>
            <a:endParaRPr lang="en-US" dirty="0">
              <a:solidFill>
                <a:srgbClr val="00007D"/>
              </a:solidFill>
            </a:endParaRPr>
          </a:p>
        </p:txBody>
      </p:sp>
      <p:pic>
        <p:nvPicPr>
          <p:cNvPr id="1025" name="Picture 1" descr="https://ab-dep-op-elogbook.web.cern.ch/ab-dep-op-elogbook/elogbook/attach.php?attachId=1176034&amp;type=jpg&amp;fname=30cm_betastarx_IP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8250" y="696130"/>
            <a:ext cx="7734300" cy="5829300"/>
          </a:xfrm>
          <a:prstGeom prst="rect">
            <a:avLst/>
          </a:prstGeom>
          <a:noFill/>
        </p:spPr>
      </p:pic>
      <p:sp>
        <p:nvSpPr>
          <p:cNvPr id="8" name="Oval 7"/>
          <p:cNvSpPr/>
          <p:nvPr/>
        </p:nvSpPr>
        <p:spPr bwMode="auto">
          <a:xfrm>
            <a:off x="5292100" y="5157240"/>
            <a:ext cx="2016280" cy="1296180"/>
          </a:xfrm>
          <a:prstGeom prst="ellipse">
            <a:avLst/>
          </a:prstGeom>
          <a:noFill/>
          <a:ln w="57150" cap="sq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83960" y="4221110"/>
            <a:ext cx="19442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First time ever proof of principle for this optics solution</a:t>
            </a:r>
            <a:endParaRPr lang="en-US" sz="1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ATS: 30 cm </a:t>
            </a:r>
            <a:r>
              <a:rPr lang="en-US" dirty="0" smtClean="0">
                <a:latin typeface="Symbol" pitchFamily="18" charset="2"/>
              </a:rPr>
              <a:t>b</a:t>
            </a:r>
            <a:r>
              <a:rPr lang="en-US" dirty="0" smtClean="0"/>
              <a:t>* in IP1: Measured </a:t>
            </a:r>
            <a:r>
              <a:rPr lang="en-US" dirty="0" smtClean="0">
                <a:latin typeface="Symbol" pitchFamily="18" charset="2"/>
              </a:rPr>
              <a:t>b</a:t>
            </a:r>
            <a:r>
              <a:rPr lang="en-US" baseline="-25000" dirty="0" smtClean="0"/>
              <a:t>y</a:t>
            </a:r>
            <a:endParaRPr lang="en-US" baseline="-25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 smtClean="0">
                <a:solidFill>
                  <a:srgbClr val="00007D"/>
                </a:solidFill>
              </a:rPr>
              <a:t>MD Report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00007D"/>
                </a:solidFill>
              </a:rPr>
              <a:t>02/07/2011</a:t>
            </a:r>
            <a:endParaRPr lang="en-US" dirty="0">
              <a:solidFill>
                <a:srgbClr val="00007D"/>
              </a:solidFill>
            </a:endParaRPr>
          </a:p>
        </p:txBody>
      </p:sp>
      <p:pic>
        <p:nvPicPr>
          <p:cNvPr id="36865" name="Picture 1" descr="https://ab-dep-op-elogbook.web.cern.ch/ab-dep-op-elogbook/elogbook/attach.php?attachId=1176035&amp;type=jpg&amp;fname=30cm_betastary_IP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8250" y="696130"/>
            <a:ext cx="7734300" cy="5829300"/>
          </a:xfrm>
          <a:prstGeom prst="rect">
            <a:avLst/>
          </a:prstGeom>
          <a:noFill/>
        </p:spPr>
      </p:pic>
      <p:sp>
        <p:nvSpPr>
          <p:cNvPr id="8" name="Oval 7"/>
          <p:cNvSpPr/>
          <p:nvPr/>
        </p:nvSpPr>
        <p:spPr bwMode="auto">
          <a:xfrm>
            <a:off x="5292100" y="5157240"/>
            <a:ext cx="2016280" cy="1296180"/>
          </a:xfrm>
          <a:prstGeom prst="ellipse">
            <a:avLst/>
          </a:prstGeom>
          <a:noFill/>
          <a:ln w="57150" cap="sq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83960" y="4221110"/>
            <a:ext cx="19442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First time ever proof of principle for this optics solution</a:t>
            </a:r>
            <a:endParaRPr lang="en-US" sz="1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ATS: Meas. Beta Beat Err </a:t>
            </a:r>
            <a:r>
              <a:rPr lang="en-US" sz="2800" dirty="0" smtClean="0"/>
              <a:t>(here B2; B1 better)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 smtClean="0">
                <a:solidFill>
                  <a:srgbClr val="00007D"/>
                </a:solidFill>
              </a:rPr>
              <a:t>MD Report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00007D"/>
                </a:solidFill>
              </a:rPr>
              <a:t>02/07/2011</a:t>
            </a:r>
            <a:endParaRPr lang="en-US" dirty="0">
              <a:solidFill>
                <a:srgbClr val="00007D"/>
              </a:solidFill>
            </a:endParaRPr>
          </a:p>
        </p:txBody>
      </p:sp>
      <p:pic>
        <p:nvPicPr>
          <p:cNvPr id="37890" name="Picture 2" descr="https://ab-dep-op-elogbook.web.cern.ch/ab-dep-op-elogbook/elogbook/attach.php?attachId=1176081&amp;type=png&amp;fname=2011070311292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470" y="692620"/>
            <a:ext cx="7764775" cy="57894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Long-range beam-beam MD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390" y="836640"/>
            <a:ext cx="8713210" cy="5616780"/>
          </a:xfrm>
        </p:spPr>
        <p:txBody>
          <a:bodyPr/>
          <a:lstStyle/>
          <a:p>
            <a:r>
              <a:rPr lang="en-US" dirty="0" smtClean="0"/>
              <a:t>Some additional result: IR1 </a:t>
            </a:r>
            <a:r>
              <a:rPr lang="en-US" dirty="0" smtClean="0">
                <a:sym typeface="Wingdings" pitchFamily="2" charset="2"/>
              </a:rPr>
              <a:t> IR5 compensation…</a:t>
            </a:r>
          </a:p>
          <a:p>
            <a:r>
              <a:rPr lang="en-US" dirty="0" smtClean="0">
                <a:sym typeface="Wingdings" pitchFamily="2" charset="2"/>
              </a:rPr>
              <a:t>Test of tune working point close to half integer: 0.47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 smtClean="0">
                <a:solidFill>
                  <a:srgbClr val="00007D"/>
                </a:solidFill>
              </a:rPr>
              <a:t>MD Report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00007D"/>
                </a:solidFill>
              </a:rPr>
              <a:t>02/07/2011</a:t>
            </a:r>
            <a:endParaRPr lang="en-US" dirty="0">
              <a:solidFill>
                <a:srgbClr val="00007D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ATS: </a:t>
            </a:r>
            <a:r>
              <a:rPr lang="en-US" dirty="0" err="1" smtClean="0"/>
              <a:t>Meas</a:t>
            </a:r>
            <a:r>
              <a:rPr lang="en-US" dirty="0" smtClean="0"/>
              <a:t> Coupling Error </a:t>
            </a:r>
            <a:r>
              <a:rPr lang="en-US" sz="2800" dirty="0" smtClean="0"/>
              <a:t>(here B2; B1 better)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 smtClean="0">
                <a:solidFill>
                  <a:srgbClr val="00007D"/>
                </a:solidFill>
              </a:rPr>
              <a:t>MD Report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00007D"/>
                </a:solidFill>
              </a:rPr>
              <a:t>02/07/2011</a:t>
            </a:r>
            <a:endParaRPr lang="en-US" dirty="0">
              <a:solidFill>
                <a:srgbClr val="00007D"/>
              </a:solidFill>
            </a:endParaRPr>
          </a:p>
        </p:txBody>
      </p:sp>
      <p:pic>
        <p:nvPicPr>
          <p:cNvPr id="38913" name="Picture 1" descr="https://ab-dep-op-elogbook.web.cern.ch/ab-dep-op-elogbook/elogbook/attach.php?attachId=1176082&amp;type=png&amp;fname=2011070311303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460" y="692620"/>
            <a:ext cx="7803182" cy="576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ATS: Measured Dispersion Error </a:t>
            </a:r>
            <a:r>
              <a:rPr lang="en-US" sz="2800" dirty="0" smtClean="0"/>
              <a:t>(here B2)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 smtClean="0">
                <a:solidFill>
                  <a:srgbClr val="00007D"/>
                </a:solidFill>
              </a:rPr>
              <a:t>MD Report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00007D"/>
                </a:solidFill>
              </a:rPr>
              <a:t>02/07/2011</a:t>
            </a:r>
            <a:endParaRPr lang="en-US" dirty="0">
              <a:solidFill>
                <a:srgbClr val="00007D"/>
              </a:solidFill>
            </a:endParaRPr>
          </a:p>
        </p:txBody>
      </p:sp>
      <p:pic>
        <p:nvPicPr>
          <p:cNvPr id="39937" name="Picture 1" descr="https://ab-dep-op-elogbook.web.cern.ch/ab-dep-op-elogbook/elogbook/attach.php?attachId=1176086&amp;type=png&amp;fname=2011070311325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932" y="725800"/>
            <a:ext cx="8449658" cy="57276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ATS: Off-Momentum </a:t>
            </a:r>
            <a:r>
              <a:rPr lang="en-US" dirty="0" smtClean="0"/>
              <a:t>B</a:t>
            </a:r>
            <a:r>
              <a:rPr lang="en-US" dirty="0" smtClean="0"/>
              <a:t>eta </a:t>
            </a:r>
            <a:r>
              <a:rPr lang="en-US" dirty="0" smtClean="0"/>
              <a:t>B</a:t>
            </a:r>
            <a:r>
              <a:rPr lang="en-US" dirty="0" smtClean="0"/>
              <a:t>eat Error (B2 H)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 smtClean="0">
                <a:solidFill>
                  <a:srgbClr val="00007D"/>
                </a:solidFill>
              </a:rPr>
              <a:t>MD Report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00007D"/>
                </a:solidFill>
              </a:rPr>
              <a:t>02/07/2011</a:t>
            </a:r>
            <a:endParaRPr lang="en-US" dirty="0">
              <a:solidFill>
                <a:srgbClr val="00007D"/>
              </a:solidFill>
            </a:endParaRPr>
          </a:p>
        </p:txBody>
      </p:sp>
      <p:pic>
        <p:nvPicPr>
          <p:cNvPr id="40961" name="Picture 1" descr="https://ab-dep-op-elogbook.web.cern.ch/ab-dep-op-elogbook/elogbook/attach.php?attachId=1176089&amp;type=png&amp;fname=2011070311355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6590" y="706750"/>
            <a:ext cx="8371990" cy="56746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MD </a:t>
            </a:r>
            <a:r>
              <a:rPr lang="en-US" dirty="0"/>
              <a:t>Planning </a:t>
            </a:r>
            <a:r>
              <a:rPr lang="en-US" dirty="0" smtClean="0"/>
              <a:t>Sun – Mon (3. – 4.7.)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10019239"/>
              </p:ext>
            </p:extLst>
          </p:nvPr>
        </p:nvGraphicFramePr>
        <p:xfrm>
          <a:off x="457200" y="919440"/>
          <a:ext cx="8229601" cy="3877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8320"/>
                <a:gridCol w="864120"/>
                <a:gridCol w="6120850"/>
                <a:gridCol w="58631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MP</a:t>
                      </a:r>
                      <a:endParaRPr lang="en-US" dirty="0"/>
                    </a:p>
                  </a:txBody>
                  <a:tcPr anchor="ctr"/>
                </a:tc>
              </a:tr>
              <a:tr h="4932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Sun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00:00</a:t>
                      </a:r>
                      <a:endParaRPr lang="en-US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ym typeface="Wingdings"/>
                        </a:rPr>
                        <a:t>3.5 </a:t>
                      </a:r>
                      <a:r>
                        <a:rPr lang="en-US" dirty="0" err="1" smtClean="0">
                          <a:sym typeface="Wingdings"/>
                        </a:rPr>
                        <a:t>TeV</a:t>
                      </a:r>
                      <a:r>
                        <a:rPr lang="en-US" dirty="0" smtClean="0">
                          <a:sym typeface="Wingdings"/>
                        </a:rPr>
                        <a:t>: </a:t>
                      </a:r>
                      <a:r>
                        <a:rPr lang="en-US" b="1" u="sng" dirty="0" smtClean="0">
                          <a:solidFill>
                            <a:srgbClr val="0000FF"/>
                          </a:solidFill>
                        </a:rPr>
                        <a:t>ATS</a:t>
                      </a:r>
                      <a:r>
                        <a:rPr lang="en-US" dirty="0" smtClean="0"/>
                        <a:t> – </a:t>
                      </a:r>
                      <a:r>
                        <a:rPr lang="en-US" sz="1400" dirty="0" smtClean="0"/>
                        <a:t>correction</a:t>
                      </a:r>
                      <a:r>
                        <a:rPr lang="en-US" sz="1400" baseline="0" dirty="0" smtClean="0"/>
                        <a:t> &amp; pre-squeeze.</a:t>
                      </a:r>
                      <a:endParaRPr lang="en-US" sz="140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A</a:t>
                      </a:r>
                      <a:endParaRPr lang="en-US" sz="1800" b="1" dirty="0"/>
                    </a:p>
                  </a:txBody>
                  <a:tcPr marL="12700" marR="12700" marT="12700" marB="0" anchor="ctr"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400" b="0" i="1" dirty="0" smtClean="0"/>
                        <a:t>08:00</a:t>
                      </a:r>
                      <a:endParaRPr lang="en-US" sz="1400" b="0" i="1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400" b="0" i="1" dirty="0" smtClean="0"/>
                        <a:t>Ramp down,</a:t>
                      </a:r>
                      <a:r>
                        <a:rPr lang="en-US" sz="1400" b="0" i="1" baseline="0" dirty="0" smtClean="0"/>
                        <a:t> cycle.</a:t>
                      </a:r>
                      <a:endParaRPr lang="en-US" sz="1400" b="0" i="1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i="1" dirty="0"/>
                    </a:p>
                  </a:txBody>
                  <a:tcPr marL="12700" marR="12700" marT="12700" marB="0" anchor="ctr"/>
                </a:tc>
              </a:tr>
              <a:tr h="6985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10:00</a:t>
                      </a:r>
                      <a:endParaRPr lang="en-US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450 </a:t>
                      </a:r>
                      <a:r>
                        <a:rPr lang="en-US" dirty="0" err="1" smtClean="0"/>
                        <a:t>GeV</a:t>
                      </a:r>
                      <a:r>
                        <a:rPr lang="en-US" dirty="0" smtClean="0">
                          <a:sym typeface="Wingdings"/>
                        </a:rPr>
                        <a:t>: </a:t>
                      </a:r>
                      <a:r>
                        <a:rPr lang="en-US" b="1" u="sng" dirty="0" smtClean="0">
                          <a:solidFill>
                            <a:srgbClr val="0000FF"/>
                          </a:solidFill>
                          <a:sym typeface="Wingdings"/>
                        </a:rPr>
                        <a:t>Beam distribution in LHC</a:t>
                      </a:r>
                      <a:r>
                        <a:rPr lang="en-US" baseline="0" dirty="0" smtClean="0">
                          <a:sym typeface="Wingdings"/>
                        </a:rPr>
                        <a:t> – </a:t>
                      </a:r>
                      <a:r>
                        <a:rPr lang="en-US" sz="1400" baseline="0" dirty="0" smtClean="0">
                          <a:sym typeface="Wingdings"/>
                        </a:rPr>
                        <a:t>scraping, halo, tails, BLM limits, … (high intensity)</a:t>
                      </a:r>
                      <a:endParaRPr lang="en-US" dirty="0" smtClean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B</a:t>
                      </a:r>
                    </a:p>
                  </a:txBody>
                  <a:tcPr marL="12700" marR="12700" marT="12700" marB="0" anchor="ctr"/>
                </a:tc>
              </a:tr>
              <a:tr h="7921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14:00</a:t>
                      </a:r>
                      <a:endParaRPr lang="en-US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450 </a:t>
                      </a:r>
                      <a:r>
                        <a:rPr lang="en-US" dirty="0" err="1" smtClean="0"/>
                        <a:t>GeV</a:t>
                      </a:r>
                      <a:r>
                        <a:rPr lang="en-US" dirty="0" smtClean="0"/>
                        <a:t>: </a:t>
                      </a:r>
                      <a:r>
                        <a:rPr lang="en-US" b="1" u="sng" dirty="0" smtClean="0">
                          <a:solidFill>
                            <a:srgbClr val="0000FF"/>
                          </a:solidFill>
                        </a:rPr>
                        <a:t>Quench margin at injection</a:t>
                      </a:r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en-US" dirty="0" smtClean="0"/>
                        <a:t>– </a:t>
                      </a:r>
                      <a:r>
                        <a:rPr lang="en-US" sz="1400" u="none" dirty="0" smtClean="0"/>
                        <a:t>observation with special QPS instrumentation, losses from TCLIB collimator, TCDQ checks in parallel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dirty="0" smtClean="0"/>
                        <a:t>C</a:t>
                      </a:r>
                    </a:p>
                  </a:txBody>
                  <a:tcPr marL="12700" marR="12700" marT="12700" marB="0" anchor="ctr"/>
                </a:tc>
              </a:tr>
              <a:tr h="6480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22:00</a:t>
                      </a:r>
                      <a:endParaRPr lang="en-US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u="none" dirty="0" smtClean="0"/>
                        <a:t>450 </a:t>
                      </a:r>
                      <a:r>
                        <a:rPr lang="en-US" u="none" dirty="0" err="1" smtClean="0"/>
                        <a:t>GeV</a:t>
                      </a:r>
                      <a:r>
                        <a:rPr lang="en-US" u="none" dirty="0" smtClean="0"/>
                        <a:t>: </a:t>
                      </a:r>
                      <a:r>
                        <a:rPr lang="en-US" b="1" u="sng" dirty="0" smtClean="0">
                          <a:solidFill>
                            <a:srgbClr val="0000FF"/>
                          </a:solidFill>
                        </a:rPr>
                        <a:t>R2E</a:t>
                      </a:r>
                      <a:r>
                        <a:rPr lang="en-US" dirty="0" smtClean="0"/>
                        <a:t> – </a:t>
                      </a:r>
                      <a:r>
                        <a:rPr lang="en-US" sz="1400" dirty="0" smtClean="0"/>
                        <a:t>slow controlled losses (1e13p on Q14.R2.B1).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</a:t>
                      </a:r>
                    </a:p>
                  </a:txBody>
                  <a:tcPr marL="12700" marR="12700" marT="12700" marB="0" anchor="ctr"/>
                </a:tc>
              </a:tr>
              <a:tr h="50407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Mon</a:t>
                      </a:r>
                      <a:endParaRPr lang="en-US" b="1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06:00</a:t>
                      </a:r>
                      <a:endParaRPr lang="en-US" b="1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Technical Stop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 smtClean="0">
                <a:solidFill>
                  <a:srgbClr val="00007D"/>
                </a:solidFill>
              </a:rPr>
              <a:t>MD Report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00007D"/>
                </a:solidFill>
              </a:rPr>
              <a:t>02/07/2011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430" y="5013220"/>
            <a:ext cx="6378143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u="sng" dirty="0" smtClean="0">
                <a:solidFill>
                  <a:srgbClr val="00007D"/>
                </a:solidFill>
              </a:rPr>
              <a:t>Needs from experiments:</a:t>
            </a:r>
          </a:p>
          <a:p>
            <a:pPr eaLnBrk="0" hangingPunct="0">
              <a:spcBef>
                <a:spcPct val="50000"/>
              </a:spcBef>
            </a:pPr>
            <a:r>
              <a:rPr lang="en-US" sz="1800" dirty="0" smtClean="0">
                <a:solidFill>
                  <a:srgbClr val="00007D"/>
                </a:solidFill>
              </a:rPr>
              <a:t>30.6., 08:00 to 16:00 – </a:t>
            </a:r>
            <a:r>
              <a:rPr lang="en-US" sz="1800" dirty="0" err="1" smtClean="0">
                <a:solidFill>
                  <a:srgbClr val="00007D"/>
                </a:solidFill>
              </a:rPr>
              <a:t>Luminometers</a:t>
            </a:r>
            <a:r>
              <a:rPr lang="en-US" sz="1800" dirty="0" smtClean="0">
                <a:solidFill>
                  <a:srgbClr val="00007D"/>
                </a:solidFill>
              </a:rPr>
              <a:t> on in ATLAS and CMS</a:t>
            </a:r>
          </a:p>
          <a:p>
            <a:pPr eaLnBrk="0" hangingPunct="0">
              <a:spcBef>
                <a:spcPct val="50000"/>
              </a:spcBef>
            </a:pPr>
            <a:r>
              <a:rPr lang="en-US" sz="1800" dirty="0" smtClean="0">
                <a:solidFill>
                  <a:srgbClr val="00007D"/>
                </a:solidFill>
              </a:rPr>
              <a:t>01.7., 18:00 to 02:00 – </a:t>
            </a:r>
            <a:r>
              <a:rPr lang="en-US" sz="1800" dirty="0" err="1" smtClean="0">
                <a:solidFill>
                  <a:srgbClr val="00007D"/>
                </a:solidFill>
              </a:rPr>
              <a:t>Luminometers</a:t>
            </a:r>
            <a:r>
              <a:rPr lang="en-US" sz="1800" dirty="0" smtClean="0">
                <a:solidFill>
                  <a:srgbClr val="00007D"/>
                </a:solidFill>
              </a:rPr>
              <a:t> </a:t>
            </a:r>
            <a:r>
              <a:rPr lang="en-US" sz="1800" dirty="0">
                <a:solidFill>
                  <a:srgbClr val="00007D"/>
                </a:solidFill>
              </a:rPr>
              <a:t>on in ATLAS and </a:t>
            </a:r>
            <a:r>
              <a:rPr lang="en-US" sz="1800" dirty="0" smtClean="0">
                <a:solidFill>
                  <a:srgbClr val="00007D"/>
                </a:solidFill>
              </a:rPr>
              <a:t>CMS</a:t>
            </a:r>
            <a:endParaRPr lang="en-US" sz="1800" dirty="0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6584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25400"/>
            <a:ext cx="8459787" cy="523875"/>
          </a:xfrm>
        </p:spPr>
        <p:txBody>
          <a:bodyPr/>
          <a:lstStyle/>
          <a:p>
            <a:r>
              <a:rPr lang="en-US" dirty="0" smtClean="0"/>
              <a:t>Reduction crossing angle IR1 (V) and IR5 (H)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 smtClean="0">
                <a:solidFill>
                  <a:srgbClr val="00007D"/>
                </a:solidFill>
              </a:rPr>
              <a:t>MD Report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00007D"/>
                </a:solidFill>
              </a:rPr>
              <a:t>02/07/2011</a:t>
            </a:r>
            <a:endParaRPr lang="en-US" dirty="0">
              <a:solidFill>
                <a:srgbClr val="00007D"/>
              </a:solidFill>
            </a:endParaRPr>
          </a:p>
        </p:txBody>
      </p:sp>
      <p:pic>
        <p:nvPicPr>
          <p:cNvPr id="4097" name="Picture 1" descr="https://ab-dep-op-elogbook.web.cern.ch/ab-dep-op-elogbook/elogbook/attach.php?attachId=1175571&amp;type=png&amp;fname=20110702011149.png"/>
          <p:cNvPicPr>
            <a:picLocks noChangeAspect="1" noChangeArrowheads="1"/>
          </p:cNvPicPr>
          <p:nvPr/>
        </p:nvPicPr>
        <p:blipFill>
          <a:blip r:embed="rId2" cstate="print"/>
          <a:srcRect t="15888" b="52490"/>
          <a:stretch>
            <a:fillRect/>
          </a:stretch>
        </p:blipFill>
        <p:spPr bwMode="auto">
          <a:xfrm>
            <a:off x="0" y="2276840"/>
            <a:ext cx="9144000" cy="187226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 rot="16200000">
            <a:off x="1956708" y="1683632"/>
            <a:ext cx="2238113" cy="400110"/>
          </a:xfrm>
          <a:prstGeom prst="rect">
            <a:avLst/>
          </a:prstGeom>
          <a:solidFill>
            <a:schemeClr val="accent3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Reduce IR1 angle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5463331" y="2353589"/>
            <a:ext cx="697627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30%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 rot="16200000">
            <a:off x="4887251" y="2353589"/>
            <a:ext cx="697627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35%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 rot="16200000">
            <a:off x="4311171" y="2353589"/>
            <a:ext cx="697627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40%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 rot="16200000">
            <a:off x="5629218" y="1611622"/>
            <a:ext cx="2238113" cy="400110"/>
          </a:xfrm>
          <a:prstGeom prst="rect">
            <a:avLst/>
          </a:prstGeom>
          <a:solidFill>
            <a:schemeClr val="accent3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Reduce IR5 angle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 rot="16200000">
            <a:off x="5895391" y="2353589"/>
            <a:ext cx="697627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40%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 rot="16200000">
            <a:off x="3847162" y="2353589"/>
            <a:ext cx="697627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50%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 rot="16200000">
            <a:off x="8095752" y="2304051"/>
            <a:ext cx="697627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30%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 rot="16200000">
            <a:off x="7231632" y="2304050"/>
            <a:ext cx="697627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40%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 rot="16200000">
            <a:off x="7767651" y="2304051"/>
            <a:ext cx="697627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35%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79390" y="4283390"/>
            <a:ext cx="815479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Crossing angles in IR1 and IR5 </a:t>
            </a:r>
            <a:r>
              <a:rPr lang="en-US" u="sng" dirty="0" smtClean="0"/>
              <a:t>reduced in steps of 5 – 10 %.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TCT’s following changed orbit.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FF0000"/>
                </a:solidFill>
              </a:rPr>
              <a:t>100% = 120 </a:t>
            </a:r>
            <a:r>
              <a:rPr lang="en-US" b="1" dirty="0" err="1" smtClean="0">
                <a:solidFill>
                  <a:srgbClr val="FF0000"/>
                </a:solidFill>
                <a:latin typeface="Symbol" pitchFamily="18" charset="2"/>
              </a:rPr>
              <a:t>m</a:t>
            </a:r>
            <a:r>
              <a:rPr lang="en-US" b="1" dirty="0" err="1" smtClean="0">
                <a:solidFill>
                  <a:srgbClr val="FF0000"/>
                </a:solidFill>
              </a:rPr>
              <a:t>rad</a:t>
            </a:r>
            <a:r>
              <a:rPr lang="en-US" b="1" dirty="0" smtClean="0">
                <a:solidFill>
                  <a:srgbClr val="FF0000"/>
                </a:solidFill>
              </a:rPr>
              <a:t> = 12 </a:t>
            </a:r>
            <a:r>
              <a:rPr lang="en-US" b="1" dirty="0" smtClean="0">
                <a:solidFill>
                  <a:srgbClr val="FF0000"/>
                </a:solidFill>
                <a:latin typeface="Symbol" pitchFamily="18" charset="2"/>
              </a:rPr>
              <a:t>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beam-beam separation for </a:t>
            </a:r>
            <a:r>
              <a:rPr lang="en-US" dirty="0" smtClean="0">
                <a:latin typeface="Symbol" pitchFamily="18" charset="2"/>
              </a:rPr>
              <a:t>e</a:t>
            </a:r>
            <a:r>
              <a:rPr lang="en-US" dirty="0" smtClean="0"/>
              <a:t>~2.5</a:t>
            </a:r>
            <a:r>
              <a:rPr lang="en-US" dirty="0" smtClean="0">
                <a:latin typeface="Symbol" pitchFamily="18" charset="2"/>
              </a:rPr>
              <a:t>m</a:t>
            </a:r>
            <a:r>
              <a:rPr lang="en-US" dirty="0" smtClean="0"/>
              <a:t>m!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50% fine (no reduction in lifetime), </a:t>
            </a:r>
            <a:r>
              <a:rPr lang="en-US" u="sng" dirty="0" smtClean="0"/>
              <a:t>40% (5 </a:t>
            </a:r>
            <a:r>
              <a:rPr lang="en-US" u="sng" dirty="0" smtClean="0">
                <a:latin typeface="Symbol" pitchFamily="18" charset="2"/>
              </a:rPr>
              <a:t>s</a:t>
            </a:r>
            <a:r>
              <a:rPr lang="en-US" u="sng" dirty="0" smtClean="0"/>
              <a:t> b-b) still OK</a:t>
            </a:r>
            <a:r>
              <a:rPr lang="en-US" dirty="0" smtClean="0"/>
              <a:t>, 30% too low!</a:t>
            </a:r>
            <a:endParaRPr lang="en-US" dirty="0"/>
          </a:p>
        </p:txBody>
      </p:sp>
      <p:cxnSp>
        <p:nvCxnSpPr>
          <p:cNvPr id="24" name="Straight Connector 23"/>
          <p:cNvCxnSpPr/>
          <p:nvPr/>
        </p:nvCxnSpPr>
        <p:spPr bwMode="auto">
          <a:xfrm>
            <a:off x="611450" y="3068950"/>
            <a:ext cx="8281150" cy="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1799032" y="2708900"/>
            <a:ext cx="6832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50 h</a:t>
            </a: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 bwMode="auto">
          <a:xfrm>
            <a:off x="611450" y="3501010"/>
            <a:ext cx="8281150" cy="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1907630" y="3429000"/>
            <a:ext cx="540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 h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107380" y="829117"/>
            <a:ext cx="259236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12+36 b per beam</a:t>
            </a:r>
          </a:p>
          <a:p>
            <a:r>
              <a:rPr lang="en-US" dirty="0" smtClean="0"/>
              <a:t>3.5 </a:t>
            </a:r>
            <a:r>
              <a:rPr lang="en-US" dirty="0" err="1" smtClean="0"/>
              <a:t>TeV</a:t>
            </a:r>
            <a:endParaRPr lang="en-US" dirty="0" smtClean="0"/>
          </a:p>
          <a:p>
            <a:r>
              <a:rPr lang="en-US" dirty="0" smtClean="0"/>
              <a:t>beta*1.5m in IR1/5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lumi-IR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292234"/>
            <a:ext cx="9144000" cy="42735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IR1 Luminosity During IR5 Adjustments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 smtClean="0">
                <a:solidFill>
                  <a:srgbClr val="00007D"/>
                </a:solidFill>
              </a:rPr>
              <a:t>MD Report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00007D"/>
                </a:solidFill>
              </a:rPr>
              <a:t>02/07/2011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69677" y="2348850"/>
            <a:ext cx="1058303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60 </a:t>
            </a:r>
            <a:r>
              <a:rPr lang="en-US" dirty="0" err="1" smtClean="0">
                <a:latin typeface="Symbol" pitchFamily="18" charset="2"/>
              </a:rPr>
              <a:t>m</a:t>
            </a:r>
            <a:r>
              <a:rPr lang="en-US" dirty="0" err="1" smtClean="0"/>
              <a:t>rad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-747682" y="3018941"/>
            <a:ext cx="18245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Luminosity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76070" y="5229250"/>
            <a:ext cx="7779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Time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78067" y="3284980"/>
            <a:ext cx="1058303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42 </a:t>
            </a:r>
            <a:r>
              <a:rPr lang="en-US" dirty="0" err="1" smtClean="0">
                <a:latin typeface="Symbol" pitchFamily="18" charset="2"/>
              </a:rPr>
              <a:t>m</a:t>
            </a:r>
            <a:r>
              <a:rPr lang="en-US" dirty="0" err="1" smtClean="0"/>
              <a:t>rad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283960" y="2924930"/>
            <a:ext cx="1058303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48 </a:t>
            </a:r>
            <a:r>
              <a:rPr lang="en-US" dirty="0" err="1" smtClean="0">
                <a:latin typeface="Symbol" pitchFamily="18" charset="2"/>
              </a:rPr>
              <a:t>m</a:t>
            </a:r>
            <a:r>
              <a:rPr lang="en-US" dirty="0" err="1" smtClean="0"/>
              <a:t>rad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0" y="764630"/>
            <a:ext cx="914400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u="sng" dirty="0" smtClean="0"/>
              <a:t>IR1 cross. angle at 48 </a:t>
            </a:r>
            <a:r>
              <a:rPr lang="en-US" u="sng" dirty="0" err="1" smtClean="0">
                <a:latin typeface="Symbol" pitchFamily="18" charset="2"/>
              </a:rPr>
              <a:t>m</a:t>
            </a:r>
            <a:r>
              <a:rPr lang="en-US" u="sng" dirty="0" err="1" smtClean="0"/>
              <a:t>rad</a:t>
            </a:r>
            <a:r>
              <a:rPr lang="en-US" u="sng" dirty="0" smtClean="0"/>
              <a:t> (~5</a:t>
            </a:r>
            <a:r>
              <a:rPr lang="en-US" u="sng" dirty="0" smtClean="0">
                <a:latin typeface="Symbol" pitchFamily="18" charset="2"/>
              </a:rPr>
              <a:t>s</a:t>
            </a:r>
            <a:r>
              <a:rPr lang="en-US" u="sng" dirty="0" smtClean="0"/>
              <a:t> sep) constant</a:t>
            </a:r>
            <a:r>
              <a:rPr lang="en-US" dirty="0" smtClean="0"/>
              <a:t>. IR5 cross. angle being reduced.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330227" y="3861060"/>
            <a:ext cx="1058303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36 </a:t>
            </a:r>
            <a:r>
              <a:rPr lang="en-US" dirty="0" err="1" smtClean="0">
                <a:latin typeface="Symbol" pitchFamily="18" charset="2"/>
              </a:rPr>
              <a:t>m</a:t>
            </a:r>
            <a:r>
              <a:rPr lang="en-US" dirty="0" err="1" smtClean="0"/>
              <a:t>rad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627730" y="1772770"/>
            <a:ext cx="1058303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72 </a:t>
            </a:r>
            <a:r>
              <a:rPr lang="en-US" dirty="0" err="1" smtClean="0">
                <a:latin typeface="Symbol" pitchFamily="18" charset="2"/>
              </a:rPr>
              <a:t>m</a:t>
            </a:r>
            <a:r>
              <a:rPr lang="en-US" dirty="0" err="1" smtClean="0"/>
              <a:t>rad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3059790" y="3501010"/>
            <a:ext cx="2880400" cy="72010"/>
          </a:xfrm>
          <a:prstGeom prst="line">
            <a:avLst/>
          </a:prstGeom>
          <a:solidFill>
            <a:schemeClr val="accent1"/>
          </a:solidFill>
          <a:ln w="38100" cap="sq" cmpd="sng" algn="ctr">
            <a:solidFill>
              <a:schemeClr val="bg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>
            <a:off x="5652150" y="4149100"/>
            <a:ext cx="2880400" cy="576080"/>
          </a:xfrm>
          <a:prstGeom prst="line">
            <a:avLst/>
          </a:prstGeom>
          <a:solidFill>
            <a:schemeClr val="accent1"/>
          </a:solidFill>
          <a:ln w="38100" cap="sq" cmpd="sng" algn="ctr">
            <a:solidFill>
              <a:schemeClr val="bg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>
            <a:off x="2195670" y="2636890"/>
            <a:ext cx="1584220" cy="360050"/>
          </a:xfrm>
          <a:prstGeom prst="line">
            <a:avLst/>
          </a:prstGeom>
          <a:solidFill>
            <a:schemeClr val="accent1"/>
          </a:solidFill>
          <a:ln w="38100" cap="sq" cmpd="sng" algn="ctr">
            <a:solidFill>
              <a:schemeClr val="bg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827480" y="5589300"/>
            <a:ext cx="674434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Equal crossing angle amplitude in IR1/5 best for diffusion!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Compensation of LR beam-beam effects in IR1 and IR5…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lumi-IR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292234"/>
            <a:ext cx="9144000" cy="42735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IR1 Luminosity During IR5 Adjustments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 smtClean="0">
                <a:solidFill>
                  <a:srgbClr val="00007D"/>
                </a:solidFill>
              </a:rPr>
              <a:t>MD Report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00007D"/>
                </a:solidFill>
              </a:rPr>
              <a:t>02/07/2011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69677" y="2348850"/>
            <a:ext cx="1058303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60 </a:t>
            </a:r>
            <a:r>
              <a:rPr lang="en-US" dirty="0" err="1" smtClean="0">
                <a:latin typeface="Symbol" pitchFamily="18" charset="2"/>
              </a:rPr>
              <a:t>m</a:t>
            </a:r>
            <a:r>
              <a:rPr lang="en-US" dirty="0" err="1" smtClean="0"/>
              <a:t>rad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-747682" y="3018941"/>
            <a:ext cx="18245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Luminosity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76070" y="5229250"/>
            <a:ext cx="7779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Time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78067" y="3284980"/>
            <a:ext cx="1058303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42 </a:t>
            </a:r>
            <a:r>
              <a:rPr lang="en-US" dirty="0" err="1" smtClean="0">
                <a:latin typeface="Symbol" pitchFamily="18" charset="2"/>
              </a:rPr>
              <a:t>m</a:t>
            </a:r>
            <a:r>
              <a:rPr lang="en-US" dirty="0" err="1" smtClean="0"/>
              <a:t>rad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283960" y="2924930"/>
            <a:ext cx="1058303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48 </a:t>
            </a:r>
            <a:r>
              <a:rPr lang="en-US" dirty="0" err="1" smtClean="0">
                <a:latin typeface="Symbol" pitchFamily="18" charset="2"/>
              </a:rPr>
              <a:t>m</a:t>
            </a:r>
            <a:r>
              <a:rPr lang="en-US" dirty="0" err="1" smtClean="0"/>
              <a:t>rad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0" y="764630"/>
            <a:ext cx="914400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u="sng" dirty="0" smtClean="0"/>
              <a:t>IR1 cross. angle at 48 </a:t>
            </a:r>
            <a:r>
              <a:rPr lang="en-US" u="sng" dirty="0" err="1" smtClean="0">
                <a:latin typeface="Symbol" pitchFamily="18" charset="2"/>
              </a:rPr>
              <a:t>m</a:t>
            </a:r>
            <a:r>
              <a:rPr lang="en-US" u="sng" dirty="0" err="1" smtClean="0"/>
              <a:t>rad</a:t>
            </a:r>
            <a:r>
              <a:rPr lang="en-US" u="sng" dirty="0" smtClean="0"/>
              <a:t> (~5</a:t>
            </a:r>
            <a:r>
              <a:rPr lang="en-US" u="sng" dirty="0" smtClean="0">
                <a:latin typeface="Symbol" pitchFamily="18" charset="2"/>
              </a:rPr>
              <a:t>s</a:t>
            </a:r>
            <a:r>
              <a:rPr lang="en-US" u="sng" dirty="0" smtClean="0"/>
              <a:t> sep) constant</a:t>
            </a:r>
            <a:r>
              <a:rPr lang="en-US" dirty="0" smtClean="0"/>
              <a:t>. IR5 cross. angle being reduced.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330227" y="3861060"/>
            <a:ext cx="1058303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36 </a:t>
            </a:r>
            <a:r>
              <a:rPr lang="en-US" dirty="0" err="1" smtClean="0">
                <a:latin typeface="Symbol" pitchFamily="18" charset="2"/>
              </a:rPr>
              <a:t>m</a:t>
            </a:r>
            <a:r>
              <a:rPr lang="en-US" dirty="0" err="1" smtClean="0"/>
              <a:t>rad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627730" y="1772770"/>
            <a:ext cx="1058303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72 </a:t>
            </a:r>
            <a:r>
              <a:rPr lang="en-US" dirty="0" err="1" smtClean="0">
                <a:latin typeface="Symbol" pitchFamily="18" charset="2"/>
              </a:rPr>
              <a:t>m</a:t>
            </a:r>
            <a:r>
              <a:rPr lang="en-US" dirty="0" err="1" smtClean="0"/>
              <a:t>rad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3059790" y="3501010"/>
            <a:ext cx="2880400" cy="72010"/>
          </a:xfrm>
          <a:prstGeom prst="line">
            <a:avLst/>
          </a:prstGeom>
          <a:solidFill>
            <a:schemeClr val="accent1"/>
          </a:solidFill>
          <a:ln w="38100" cap="sq" cmpd="sng" algn="ctr">
            <a:solidFill>
              <a:schemeClr val="bg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>
            <a:off x="5652150" y="4149100"/>
            <a:ext cx="2880400" cy="576080"/>
          </a:xfrm>
          <a:prstGeom prst="line">
            <a:avLst/>
          </a:prstGeom>
          <a:solidFill>
            <a:schemeClr val="accent1"/>
          </a:solidFill>
          <a:ln w="38100" cap="sq" cmpd="sng" algn="ctr">
            <a:solidFill>
              <a:schemeClr val="bg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>
            <a:off x="2195670" y="2636890"/>
            <a:ext cx="1584220" cy="360050"/>
          </a:xfrm>
          <a:prstGeom prst="line">
            <a:avLst/>
          </a:prstGeom>
          <a:solidFill>
            <a:schemeClr val="accent1"/>
          </a:solidFill>
          <a:ln w="38100" cap="sq" cmpd="sng" algn="ctr">
            <a:solidFill>
              <a:schemeClr val="bg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827480" y="5589300"/>
            <a:ext cx="674434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Equal crossing angle amplitude in IR1/5 best for diffusion!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Compensation of LR beam-beam effects in IR1 and IR5…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 rot="412887">
            <a:off x="839955" y="3943660"/>
            <a:ext cx="7596420" cy="2062103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Maybe even smaller beam-beam separation is acceptable with equal amplitudes of IR1 and IR5 crossing angles!?</a:t>
            </a:r>
            <a:endParaRPr lang="en-US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Tune WP Close to Half Integer (B1 shown)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 smtClean="0">
                <a:solidFill>
                  <a:srgbClr val="00007D"/>
                </a:solidFill>
              </a:rPr>
              <a:t>MD Report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00007D"/>
                </a:solidFill>
              </a:rPr>
              <a:t>02/07/2011</a:t>
            </a:r>
            <a:endParaRPr lang="en-US" dirty="0">
              <a:solidFill>
                <a:srgbClr val="00007D"/>
              </a:solidFill>
            </a:endParaRPr>
          </a:p>
        </p:txBody>
      </p:sp>
      <p:pic>
        <p:nvPicPr>
          <p:cNvPr id="28673" name="Picture 1" descr="https://ab-dep-op-elogbook.web.cern.ch/ab-dep-op-elogbook/elogbook/attach.php?attachId=1175617&amp;type=png&amp;fname=2011070202454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09" y="764630"/>
            <a:ext cx="5788161" cy="4464620"/>
          </a:xfrm>
          <a:prstGeom prst="rect">
            <a:avLst/>
          </a:prstGeom>
          <a:noFill/>
        </p:spPr>
      </p:pic>
      <p:pic>
        <p:nvPicPr>
          <p:cNvPr id="28674" name="Picture 2" descr="https://ab-dep-op-elogbook.web.cern.ch/ab-dep-op-elogbook/elogbook/attach.php?attachId=1175614&amp;type=png&amp;fname=20110702024504.png"/>
          <p:cNvPicPr>
            <a:picLocks noChangeAspect="1" noChangeArrowheads="1"/>
          </p:cNvPicPr>
          <p:nvPr/>
        </p:nvPicPr>
        <p:blipFill>
          <a:blip r:embed="rId3" cstate="print"/>
          <a:srcRect t="23355" r="56087" b="41973"/>
          <a:stretch>
            <a:fillRect/>
          </a:stretch>
        </p:blipFill>
        <p:spPr bwMode="auto">
          <a:xfrm>
            <a:off x="251400" y="4653170"/>
            <a:ext cx="2864898" cy="2008180"/>
          </a:xfrm>
          <a:prstGeom prst="rect">
            <a:avLst/>
          </a:prstGeom>
          <a:noFill/>
        </p:spPr>
      </p:pic>
      <p:pic>
        <p:nvPicPr>
          <p:cNvPr id="12" name="Picture 2" descr="https://ab-dep-op-elogbook.web.cern.ch/ab-dep-op-elogbook/elogbook/attach.php?attachId=1175614&amp;type=png&amp;fname=20110702024504.png"/>
          <p:cNvPicPr>
            <a:picLocks noChangeAspect="1" noChangeArrowheads="1"/>
          </p:cNvPicPr>
          <p:nvPr/>
        </p:nvPicPr>
        <p:blipFill>
          <a:blip r:embed="rId3" cstate="print"/>
          <a:srcRect l="43825" t="12264" b="3171"/>
          <a:stretch>
            <a:fillRect/>
          </a:stretch>
        </p:blipFill>
        <p:spPr bwMode="auto">
          <a:xfrm>
            <a:off x="179390" y="764630"/>
            <a:ext cx="2909577" cy="3888540"/>
          </a:xfrm>
          <a:prstGeom prst="rect">
            <a:avLst/>
          </a:prstGeom>
          <a:noFill/>
        </p:spPr>
      </p:pic>
      <p:sp>
        <p:nvSpPr>
          <p:cNvPr id="13" name="Oval 12"/>
          <p:cNvSpPr/>
          <p:nvPr/>
        </p:nvSpPr>
        <p:spPr bwMode="auto">
          <a:xfrm>
            <a:off x="8388530" y="1340710"/>
            <a:ext cx="504070" cy="504070"/>
          </a:xfrm>
          <a:prstGeom prst="ellipse">
            <a:avLst/>
          </a:prstGeom>
          <a:noFill/>
          <a:ln w="38100" cap="sq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25400"/>
            <a:ext cx="8459787" cy="523875"/>
          </a:xfrm>
        </p:spPr>
        <p:txBody>
          <a:bodyPr/>
          <a:lstStyle/>
          <a:p>
            <a:r>
              <a:rPr lang="en-US" dirty="0" smtClean="0"/>
              <a:t>Non-linear Dynamics MD (Dynamic Aperture)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00" y="1269660"/>
            <a:ext cx="8641200" cy="5111750"/>
          </a:xfrm>
        </p:spPr>
        <p:txBody>
          <a:bodyPr/>
          <a:lstStyle/>
          <a:p>
            <a:r>
              <a:rPr lang="en-US" dirty="0" smtClean="0"/>
              <a:t>DA measurement part of the non-linear MD:</a:t>
            </a:r>
          </a:p>
          <a:p>
            <a:pPr lvl="1"/>
            <a:r>
              <a:rPr lang="en-US" dirty="0" smtClean="0"/>
              <a:t>Correcting/checking tunes, coupling and chromaticity.</a:t>
            </a:r>
          </a:p>
          <a:p>
            <a:pPr lvl="1"/>
            <a:r>
              <a:rPr lang="en-US" dirty="0" smtClean="0"/>
              <a:t>Aperture kicker was used to heat the beam and induce losses related to non-linear dynamics.</a:t>
            </a:r>
          </a:p>
          <a:p>
            <a:pPr lvl="1"/>
            <a:r>
              <a:rPr lang="en-US" dirty="0" smtClean="0"/>
              <a:t>Intensity vs. time was recorded for:</a:t>
            </a:r>
          </a:p>
          <a:p>
            <a:pPr lvl="2"/>
            <a:r>
              <a:rPr lang="en-US" dirty="0" smtClean="0"/>
              <a:t>nominal conditions (but with MOs set to zero)</a:t>
            </a:r>
          </a:p>
          <a:p>
            <a:pPr lvl="2"/>
            <a:r>
              <a:rPr lang="en-US" dirty="0" smtClean="0"/>
              <a:t>scan on the MCOs strength</a:t>
            </a:r>
          </a:p>
          <a:p>
            <a:pPr lvl="1"/>
            <a:r>
              <a:rPr lang="en-US" dirty="0" smtClean="0"/>
              <a:t>Originally it was also planned to scan over the MCDs </a:t>
            </a:r>
            <a:r>
              <a:rPr lang="en-US" dirty="0" err="1" smtClean="0"/>
              <a:t>strenght</a:t>
            </a:r>
            <a:r>
              <a:rPr lang="en-US" dirty="0" smtClean="0"/>
              <a:t>, but in the end it was not possible due to lack of time (mainly BETs issue at the SPS, which prevented to inject Beam 1 for a long time).</a:t>
            </a:r>
          </a:p>
          <a:p>
            <a:pPr lvl="1"/>
            <a:r>
              <a:rPr lang="en-US" dirty="0" smtClean="0"/>
              <a:t>The data collected will need to be </a:t>
            </a:r>
            <a:r>
              <a:rPr lang="en-US" dirty="0" err="1" smtClean="0"/>
              <a:t>analysed</a:t>
            </a:r>
            <a:r>
              <a:rPr lang="en-US" dirty="0" smtClean="0"/>
              <a:t> off-line.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 smtClean="0">
                <a:solidFill>
                  <a:srgbClr val="00007D"/>
                </a:solidFill>
              </a:rPr>
              <a:t>MD Report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00007D"/>
                </a:solidFill>
              </a:rPr>
              <a:t>02/07/2011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00240" y="764630"/>
            <a:ext cx="2505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M. </a:t>
            </a:r>
            <a:r>
              <a:rPr lang="en-US" dirty="0" err="1" smtClean="0"/>
              <a:t>Giovannozzi</a:t>
            </a:r>
            <a:r>
              <a:rPr lang="en-US" dirty="0" smtClean="0"/>
              <a:t> et al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25400"/>
            <a:ext cx="8459787" cy="523875"/>
          </a:xfrm>
        </p:spPr>
        <p:txBody>
          <a:bodyPr/>
          <a:lstStyle/>
          <a:p>
            <a:r>
              <a:rPr lang="en-US" dirty="0" smtClean="0"/>
              <a:t>Non-linear Dynamics MD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00" y="836640"/>
            <a:ext cx="8641200" cy="5111750"/>
          </a:xfrm>
        </p:spPr>
        <p:txBody>
          <a:bodyPr/>
          <a:lstStyle/>
          <a:p>
            <a:r>
              <a:rPr lang="en-US" dirty="0" smtClean="0"/>
              <a:t>NL chromaticity measurement and correction of Q" and Q"' with newly defined MCO &amp; MCD spool piece:</a:t>
            </a:r>
          </a:p>
          <a:p>
            <a:pPr lvl="1"/>
            <a:r>
              <a:rPr lang="en-US" dirty="0" smtClean="0"/>
              <a:t>In System/BETA-BEATING:</a:t>
            </a:r>
          </a:p>
          <a:p>
            <a:pPr lvl="2"/>
            <a:r>
              <a:rPr lang="en-US" dirty="0" smtClean="0"/>
              <a:t>LHCBEAM/non_lin_chroma_dqq_b2 (b4)      1200.0</a:t>
            </a:r>
          </a:p>
          <a:p>
            <a:pPr lvl="2"/>
            <a:r>
              <a:rPr lang="en-US" dirty="0" smtClean="0"/>
              <a:t>LHCBEAM/non_lin_chroma_dqqq_b2 (b5)     160.0</a:t>
            </a:r>
          </a:p>
          <a:p>
            <a:pPr lvl="1"/>
            <a:r>
              <a:rPr lang="en-US" dirty="0" smtClean="0"/>
              <a:t>NL chromaticity B2 before correction:</a:t>
            </a:r>
          </a:p>
          <a:p>
            <a:pPr lvl="2"/>
            <a:r>
              <a:rPr lang="en-US" dirty="0" smtClean="0"/>
              <a:t>Q" = 	-1800		570	(H/V)</a:t>
            </a:r>
          </a:p>
          <a:p>
            <a:pPr lvl="2"/>
            <a:r>
              <a:rPr lang="en-US" dirty="0" smtClean="0"/>
              <a:t>Q"' = 	-1.900E6 	0.78E6	(H/V)</a:t>
            </a:r>
          </a:p>
          <a:p>
            <a:pPr lvl="1"/>
            <a:r>
              <a:rPr lang="en-US" dirty="0" smtClean="0"/>
              <a:t>NL chromaticity B2 after correction:</a:t>
            </a:r>
          </a:p>
          <a:p>
            <a:pPr lvl="2"/>
            <a:r>
              <a:rPr lang="en-US" dirty="0" smtClean="0"/>
              <a:t>Q" = 	-670 		-170</a:t>
            </a:r>
          </a:p>
          <a:p>
            <a:pPr lvl="2"/>
            <a:r>
              <a:rPr lang="en-US" dirty="0" smtClean="0"/>
              <a:t>Q"' = 	-0.37E6 		-0.15E6</a:t>
            </a:r>
          </a:p>
          <a:p>
            <a:pPr lvl="1"/>
            <a:r>
              <a:rPr lang="en-US" dirty="0" smtClean="0"/>
              <a:t>Comments: </a:t>
            </a:r>
          </a:p>
          <a:p>
            <a:pPr lvl="2"/>
            <a:r>
              <a:rPr lang="en-US" dirty="0" smtClean="0"/>
              <a:t>Collimation settings in IP6 limited the maximum kick strengths of both kicker types. Therefore no true DA measurement possible with kickers.</a:t>
            </a:r>
          </a:p>
          <a:p>
            <a:pPr lvl="2"/>
            <a:r>
              <a:rPr lang="en-US" dirty="0" smtClean="0"/>
              <a:t>Spool piece correction very effective also to reduce detuning.</a:t>
            </a:r>
            <a:br>
              <a:rPr lang="en-US" dirty="0" smtClean="0"/>
            </a:br>
            <a:r>
              <a:rPr lang="en-US" dirty="0" smtClean="0"/>
              <a:t>with amplitude.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 smtClean="0">
                <a:solidFill>
                  <a:srgbClr val="00007D"/>
                </a:solidFill>
              </a:rPr>
              <a:t>MD Report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00007D"/>
                </a:solidFill>
              </a:rPr>
              <a:t>02/07/2011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96956" y="116540"/>
            <a:ext cx="19355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F. Schmidt et al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60560"/>
            <a:ext cx="8229600" cy="523875"/>
          </a:xfrm>
          <a:solidFill>
            <a:schemeClr val="bg1"/>
          </a:solidFill>
        </p:spPr>
        <p:txBody>
          <a:bodyPr/>
          <a:lstStyle/>
          <a:p>
            <a:r>
              <a:rPr lang="en-US" dirty="0" smtClean="0"/>
              <a:t>Non-linear Dynamics MD: Non-linear chromaticity (not corrected)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 smtClean="0">
                <a:solidFill>
                  <a:srgbClr val="00007D"/>
                </a:solidFill>
              </a:rPr>
              <a:t>MD Report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00007D"/>
                </a:solidFill>
              </a:rPr>
              <a:t>02/07/2011</a:t>
            </a:r>
            <a:endParaRPr lang="en-US" dirty="0">
              <a:solidFill>
                <a:srgbClr val="00007D"/>
              </a:solidFill>
            </a:endParaRPr>
          </a:p>
        </p:txBody>
      </p:sp>
      <p:pic>
        <p:nvPicPr>
          <p:cNvPr id="33793" name="Picture 1" descr="https://ab-dep-op-elogbook.web.cern.ch/ab-dep-op-elogbook/elogbook/attach.php?attachId=1175683&amp;type=png&amp;fname=2011070210294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420" y="1145705"/>
            <a:ext cx="8524875" cy="50196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1_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5DB04B43CECEB4284DC1048BD9A7E71" ma:contentTypeVersion="1" ma:contentTypeDescription="Create a new document." ma:contentTypeScope="" ma:versionID="8cca731c8a18d525af234bc8afc37e61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329FD2C7-8142-4FB3-8557-790D71E5E8F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FA7899F3-7C33-4518-B4F7-68A7E74164E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7F9A2EF-7E83-43BA-BA6F-97EF9DBD12D7}">
  <ds:schemaRefs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50561</TotalTime>
  <Words>1259</Words>
  <Application>Microsoft Office PowerPoint</Application>
  <PresentationFormat>On-screen Show (4:3)</PresentationFormat>
  <Paragraphs>214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1_Pixel</vt:lpstr>
      <vt:lpstr>MD Planning Fri – Sat (1. – 2.7.)</vt:lpstr>
      <vt:lpstr>Long-range beam-beam MD</vt:lpstr>
      <vt:lpstr>Reduction crossing angle IR1 (V) and IR5 (H)</vt:lpstr>
      <vt:lpstr>IR1 Luminosity During IR5 Adjustments</vt:lpstr>
      <vt:lpstr>IR1 Luminosity During IR5 Adjustments</vt:lpstr>
      <vt:lpstr>Tune WP Close to Half Integer (B1 shown)</vt:lpstr>
      <vt:lpstr>Non-linear Dynamics MD (Dynamic Aperture)</vt:lpstr>
      <vt:lpstr>Non-linear Dynamics MD II</vt:lpstr>
      <vt:lpstr>Non-linear Dynamics MD: Non-linear chromaticity (not corrected)</vt:lpstr>
      <vt:lpstr>Non-linear Dynamics MD: Non-linear chromaticity (corrected)</vt:lpstr>
      <vt:lpstr>Tune versus Action</vt:lpstr>
      <vt:lpstr>Collimation MD</vt:lpstr>
      <vt:lpstr>Collimation MD</vt:lpstr>
      <vt:lpstr>Collimator Settings B2</vt:lpstr>
      <vt:lpstr>Loss Map Combined H Betatron Cleaning</vt:lpstr>
      <vt:lpstr>ATS MD (S. Fartoukh et al)</vt:lpstr>
      <vt:lpstr>ATS: 30 cm b* in IP1: Measured bx</vt:lpstr>
      <vt:lpstr>ATS: 30 cm b* in IP1: Measured by</vt:lpstr>
      <vt:lpstr>ATS: Meas. Beta Beat Err (here B2; B1 better)</vt:lpstr>
      <vt:lpstr>ATS: Meas Coupling Error (here B2; B1 better)</vt:lpstr>
      <vt:lpstr>ATS: Measured Dispersion Error (here B2)</vt:lpstr>
      <vt:lpstr>ATS: Off-Momentum Beta Beat Error (B2 H)</vt:lpstr>
      <vt:lpstr>MD Planning Sun – Mon (3. – 4.7.)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NICE</cp:lastModifiedBy>
  <cp:revision>3220</cp:revision>
  <cp:lastPrinted>2011-06-29T07:39:33Z</cp:lastPrinted>
  <dcterms:created xsi:type="dcterms:W3CDTF">2011-06-23T18:13:25Z</dcterms:created>
  <dcterms:modified xsi:type="dcterms:W3CDTF">2011-07-03T10:08:32Z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0x010100E5DB04B43CECEB4284DC1048BD9A7E71</vt:lpwstr>
  </property>
</Properties>
</file>