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898" r:id="rId2"/>
    <p:sldId id="915" r:id="rId3"/>
    <p:sldId id="911" r:id="rId4"/>
    <p:sldId id="913" r:id="rId5"/>
    <p:sldId id="912" r:id="rId6"/>
    <p:sldId id="916" r:id="rId7"/>
    <p:sldId id="909" r:id="rId8"/>
    <p:sldId id="914" r:id="rId9"/>
    <p:sldId id="908" r:id="rId10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70" d="100"/>
          <a:sy n="70" d="100"/>
        </p:scale>
        <p:origin x="-90" y="-378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84078"/>
            <a:ext cx="8641200" cy="5525322"/>
          </a:xfrm>
        </p:spPr>
        <p:txBody>
          <a:bodyPr/>
          <a:lstStyle/>
          <a:p>
            <a:pPr lvl="0"/>
            <a:r>
              <a:rPr lang="en-US" dirty="0" smtClean="0"/>
              <a:t>Small adjustments of the line steering for losses.</a:t>
            </a:r>
          </a:p>
          <a:p>
            <a:pPr lvl="0"/>
            <a:r>
              <a:rPr lang="en-US" dirty="0" smtClean="0"/>
              <a:t>09:34 Filling for 1236b.</a:t>
            </a:r>
          </a:p>
          <a:p>
            <a:pPr lvl="0"/>
            <a:r>
              <a:rPr lang="en-US" dirty="0" smtClean="0"/>
              <a:t>11:04 </a:t>
            </a:r>
            <a:r>
              <a:rPr lang="en-US" b="1" dirty="0" smtClean="0"/>
              <a:t>Stable beam fill #1889</a:t>
            </a:r>
            <a:r>
              <a:rPr lang="en-US" dirty="0" smtClean="0"/>
              <a:t> with 1236b</a:t>
            </a:r>
          </a:p>
          <a:p>
            <a:pPr lvl="1"/>
            <a:r>
              <a:rPr lang="en-US" dirty="0" smtClean="0"/>
              <a:t>Initial luminosity 1.26E33 cm-2s-1. </a:t>
            </a:r>
          </a:p>
          <a:p>
            <a:pPr lvl="1"/>
            <a:r>
              <a:rPr lang="en-US" dirty="0" smtClean="0"/>
              <a:t>Integrated luminosity: ~ 11 </a:t>
            </a:r>
            <a:r>
              <a:rPr lang="en-US" dirty="0" err="1" smtClean="0"/>
              <a:t>ub</a:t>
            </a:r>
            <a:r>
              <a:rPr lang="en-US" dirty="0" smtClean="0"/>
              <a:t>^-1.</a:t>
            </a:r>
          </a:p>
          <a:p>
            <a:pPr lvl="0"/>
            <a:r>
              <a:rPr lang="en-US" dirty="0" smtClean="0"/>
              <a:t>13:46 fill #1889 dumped by AUG (</a:t>
            </a:r>
            <a:r>
              <a:rPr lang="en-US" dirty="0" err="1" smtClean="0"/>
              <a:t>Arret</a:t>
            </a:r>
            <a:r>
              <a:rPr lang="en-US" dirty="0" smtClean="0"/>
              <a:t> </a:t>
            </a:r>
            <a:r>
              <a:rPr lang="en-US" dirty="0" err="1" smtClean="0"/>
              <a:t>Urgence</a:t>
            </a:r>
            <a:r>
              <a:rPr lang="en-US" dirty="0" smtClean="0"/>
              <a:t> General) in TI2. 11 pb-1 integrated luminosity.</a:t>
            </a:r>
          </a:p>
          <a:p>
            <a:pPr lvl="0"/>
            <a:r>
              <a:rPr lang="en-US" dirty="0" smtClean="0"/>
              <a:t>Access:</a:t>
            </a:r>
          </a:p>
          <a:p>
            <a:pPr lvl="1"/>
            <a:r>
              <a:rPr lang="en-US" dirty="0" smtClean="0"/>
              <a:t>IR2 &amp; 4: AUG</a:t>
            </a:r>
          </a:p>
          <a:p>
            <a:pPr lvl="1"/>
            <a:r>
              <a:rPr lang="en-US" dirty="0" smtClean="0"/>
              <a:t>S23: quench heater power supply</a:t>
            </a:r>
          </a:p>
          <a:p>
            <a:pPr lvl="1"/>
            <a:r>
              <a:rPr lang="en-US" dirty="0" smtClean="0"/>
              <a:t>IR4: klystron for cavity in B1.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June 24</a:t>
            </a:r>
            <a:r>
              <a:rPr lang="en-GB" baseline="30000" dirty="0" smtClean="0"/>
              <a:t>th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640058"/>
            <a:ext cx="8641200" cy="5957382"/>
          </a:xfrm>
        </p:spPr>
        <p:txBody>
          <a:bodyPr/>
          <a:lstStyle/>
          <a:p>
            <a:r>
              <a:rPr lang="en-US" dirty="0" smtClean="0"/>
              <a:t>19:00 Beam back, injection:</a:t>
            </a:r>
          </a:p>
          <a:p>
            <a:pPr lvl="1"/>
            <a:r>
              <a:rPr lang="en-US" dirty="0" smtClean="0"/>
              <a:t>RPLA.26R2.RCBH26.R2B1 -&gt; I_MEAS NO_PC_PERMIT LIMITS. It tripped again, take it out of the SOC S23 and put into NOT_USED.</a:t>
            </a:r>
          </a:p>
          <a:p>
            <a:pPr lvl="1"/>
            <a:r>
              <a:rPr lang="en-US" dirty="0" smtClean="0"/>
              <a:t>Changed QPS board for RQS.L7B2, RCD.A67B2, RCBXH3.L5 (which is anyway not used... masked the QPS_OK in SIS).</a:t>
            </a:r>
          </a:p>
          <a:p>
            <a:r>
              <a:rPr lang="en-US" dirty="0" smtClean="0"/>
              <a:t>21:31 Flat top with 1236b</a:t>
            </a:r>
          </a:p>
          <a:p>
            <a:pPr lvl="1"/>
            <a:r>
              <a:rPr lang="en-US" dirty="0" smtClean="0"/>
              <a:t>Problems to load squeeze:</a:t>
            </a:r>
          </a:p>
          <a:p>
            <a:pPr lvl="2"/>
            <a:r>
              <a:rPr lang="en-US" dirty="0" smtClean="0"/>
              <a:t>Had forgotten to remove the RCBH26 from the ORBIT-H SOC so it does not load. Removed it from the SOC ORBIT_H then, but still it does not load - for the sequencer it is still in the SOC (not for </a:t>
            </a:r>
            <a:r>
              <a:rPr lang="en-US" dirty="0" err="1" smtClean="0"/>
              <a:t>EquipState</a:t>
            </a:r>
            <a:r>
              <a:rPr lang="en-US" dirty="0" smtClean="0"/>
              <a:t> for example).</a:t>
            </a:r>
          </a:p>
          <a:p>
            <a:pPr lvl="2"/>
            <a:r>
              <a:rPr lang="en-US" dirty="0" smtClean="0"/>
              <a:t>We restarted the SEQ-LHC-PRO server - now none of the groups loads.</a:t>
            </a:r>
          </a:p>
          <a:p>
            <a:pPr lvl="2"/>
            <a:r>
              <a:rPr lang="en-US" dirty="0" smtClean="0"/>
              <a:t>Loading with </a:t>
            </a:r>
            <a:r>
              <a:rPr lang="en-US" dirty="0" err="1" smtClean="0"/>
              <a:t>EquipState</a:t>
            </a:r>
            <a:r>
              <a:rPr lang="en-US" dirty="0" smtClean="0"/>
              <a:t>, also sent the event group with it (error returned from sequencer).</a:t>
            </a:r>
          </a:p>
          <a:p>
            <a:pPr lvl="2"/>
            <a:r>
              <a:rPr lang="en-US" dirty="0" smtClean="0"/>
              <a:t>Vito called back. The second error we got (bad array length) is due to the fact that the information on the squeeze segment length got lost when we </a:t>
            </a:r>
            <a:r>
              <a:rPr lang="en-US" dirty="0" err="1" smtClean="0"/>
              <a:t>restartedthe</a:t>
            </a:r>
            <a:r>
              <a:rPr lang="en-US" dirty="0" smtClean="0"/>
              <a:t> sequencer server.</a:t>
            </a:r>
          </a:p>
          <a:p>
            <a:r>
              <a:rPr lang="en-US" dirty="0" smtClean="0"/>
              <a:t>22:53 Stable beams. Fill 1890.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June 24</a:t>
            </a:r>
            <a:r>
              <a:rPr lang="en-GB" baseline="30000" dirty="0" smtClean="0"/>
              <a:t>th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eak-lumi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8086" y="1000125"/>
            <a:ext cx="7113554" cy="51117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ATLAS Peak Luminosity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051650" y="2708900"/>
            <a:ext cx="511271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Peak Luminosity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2530" name="Picture 2" descr="http://cms-service-lumi.web.cern.ch/cms-service-lumi/publicplots/lumipeak-20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0" y="692620"/>
            <a:ext cx="7993110" cy="5998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ATLAS Records Pages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pic>
        <p:nvPicPr>
          <p:cNvPr id="8" name="Content Placeholder 7" descr="ATLAS Data Summary_130893590391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369" y="836640"/>
            <a:ext cx="9117175" cy="25203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hc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7030" y="1000125"/>
            <a:ext cx="6815666" cy="51117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Machine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84078"/>
            <a:ext cx="8641200" cy="5525322"/>
          </a:xfrm>
        </p:spPr>
        <p:txBody>
          <a:bodyPr/>
          <a:lstStyle/>
          <a:p>
            <a:r>
              <a:rPr lang="en-US" dirty="0" smtClean="0"/>
              <a:t>Reyes &amp; Fabio: </a:t>
            </a:r>
          </a:p>
          <a:p>
            <a:pPr lvl="1"/>
            <a:r>
              <a:rPr lang="en-US" dirty="0" smtClean="0"/>
              <a:t>New features in leveling software (see logbook). </a:t>
            </a:r>
          </a:p>
          <a:p>
            <a:pPr lvl="1"/>
            <a:r>
              <a:rPr lang="en-US" dirty="0" smtClean="0"/>
              <a:t>LHC Big Sister: New logical trees.</a:t>
            </a:r>
          </a:p>
          <a:p>
            <a:r>
              <a:rPr lang="en-US" dirty="0" smtClean="0"/>
              <a:t>Stable beams ongoing…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June 25</a:t>
            </a:r>
            <a:r>
              <a:rPr lang="en-GB" baseline="30000" dirty="0" smtClean="0"/>
              <a:t>th</a:t>
            </a:r>
            <a:r>
              <a:rPr lang="en-GB" dirty="0" smtClean="0"/>
              <a:t>   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TPC is off due to high conductivity of the water to cool the resistor rods which prevents raising the HV of the field cage to nominal voltage.</a:t>
            </a:r>
          </a:p>
          <a:p>
            <a:r>
              <a:rPr lang="en-US" dirty="0" smtClean="0"/>
              <a:t>To try to fix it ALICE needs a rather long access (~6h) in order to empty the cooling plant and fill it with unpolluted water.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Physics with </a:t>
            </a:r>
            <a:r>
              <a:rPr lang="en-US" dirty="0" smtClean="0">
                <a:sym typeface="Wingdings"/>
              </a:rPr>
              <a:t>1236b</a:t>
            </a:r>
          </a:p>
          <a:p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When can we go up</a:t>
            </a:r>
            <a:r>
              <a:rPr lang="en-US" dirty="0" smtClean="0">
                <a:sym typeface="Wingdings"/>
              </a:rPr>
              <a:t>?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L</a:t>
            </a:r>
            <a:r>
              <a:rPr lang="en-US" dirty="0" smtClean="0">
                <a:sym typeface="Wingdings"/>
              </a:rPr>
              <a:t>ast step of </a:t>
            </a:r>
            <a:r>
              <a:rPr lang="en-US" smtClean="0">
                <a:sym typeface="Wingdings"/>
              </a:rPr>
              <a:t>144b is +12%!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Ahead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46467</TotalTime>
  <Words>417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Friday June 24th   </vt:lpstr>
      <vt:lpstr>Friday June 24th   </vt:lpstr>
      <vt:lpstr>ATLAS Peak Luminosity</vt:lpstr>
      <vt:lpstr>CMS Peak Luminosity</vt:lpstr>
      <vt:lpstr>ATLAS Records Pages</vt:lpstr>
      <vt:lpstr>Fill in the Machine</vt:lpstr>
      <vt:lpstr>Saturday June 25th    </vt:lpstr>
      <vt:lpstr>ALICE Problem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1832</cp:revision>
  <dcterms:created xsi:type="dcterms:W3CDTF">2010-10-13T07:44:28Z</dcterms:created>
  <dcterms:modified xsi:type="dcterms:W3CDTF">2011-06-25T06:49:06Z</dcterms:modified>
</cp:coreProperties>
</file>