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1"/>
  </p:notesMasterIdLst>
  <p:sldIdLst>
    <p:sldId id="426" r:id="rId2"/>
    <p:sldId id="430" r:id="rId3"/>
    <p:sldId id="427" r:id="rId4"/>
    <p:sldId id="428" r:id="rId5"/>
    <p:sldId id="429" r:id="rId6"/>
    <p:sldId id="431" r:id="rId7"/>
    <p:sldId id="432" r:id="rId8"/>
    <p:sldId id="433" r:id="rId9"/>
    <p:sldId id="43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FF"/>
    <a:srgbClr val="FF0000"/>
    <a:srgbClr val="FFC993"/>
    <a:srgbClr val="05FF0B"/>
    <a:srgbClr val="EB7067"/>
    <a:srgbClr val="CCFFFF"/>
    <a:srgbClr val="66FFCC"/>
    <a:srgbClr val="FFCC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2" autoAdjust="0"/>
    <p:restoredTop sz="94660"/>
  </p:normalViewPr>
  <p:slideViewPr>
    <p:cSldViewPr>
      <p:cViewPr varScale="1">
        <p:scale>
          <a:sx n="70" d="100"/>
          <a:sy n="70" d="100"/>
        </p:scale>
        <p:origin x="-438" y="-96"/>
      </p:cViewPr>
      <p:guideLst>
        <p:guide orient="horz" pos="2897"/>
        <p:guide pos="3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1DAE546-6209-4F1A-BDDF-42905656D2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0CF3F1FA-7701-4A7D-8E32-ECEEE3B8BF6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56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DB91-69EC-4936-92F4-1445A8786B6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4D5BF-97EF-49FF-99E1-4A0D2DE8DDE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D2C7-ADF6-4291-ACF2-3BA7EEE1F50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87ED9-BDB4-45BC-8BDF-1AFB74B34C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7FC63-D977-498E-BC00-B41621DDED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D6535-DC36-4700-95E0-6C5E3723006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D56FE-CBD7-4F7E-BE47-3BC43C4D40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A2A1C-6B5C-4840-B2FE-E58C281CAA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8B6D-4901-4496-9185-EB182779D0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66595-7E3B-4586-88FB-643305C72B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GB" altLang="en-US"/>
              <a:t>Q. King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998E6-994A-4D12-8CA9-F7CE536AF19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46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235505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Investigation into the I_MEAS fault trip of RTQX2.R5 at 13:30 June </a:t>
            </a:r>
            <a:r>
              <a:rPr lang="en-GB" sz="3600" dirty="0" smtClean="0"/>
              <a:t>3</a:t>
            </a:r>
            <a:r>
              <a:rPr lang="en-GB" sz="3600" baseline="30000" dirty="0" smtClean="0"/>
              <a:t>rd </a:t>
            </a:r>
            <a:r>
              <a:rPr lang="en-GB" sz="3600" dirty="0" smtClean="0"/>
              <a:t>and RTQX2.R1 </a:t>
            </a:r>
            <a:r>
              <a:rPr lang="en-GB" sz="3600" dirty="0" smtClean="0"/>
              <a:t>at </a:t>
            </a:r>
            <a:r>
              <a:rPr lang="en-GB" sz="3600" dirty="0" smtClean="0"/>
              <a:t>7:28 </a:t>
            </a:r>
            <a:r>
              <a:rPr lang="en-GB" sz="3600" dirty="0" smtClean="0"/>
              <a:t>June </a:t>
            </a:r>
            <a:r>
              <a:rPr lang="en-GB" sz="3600" dirty="0" smtClean="0"/>
              <a:t>7</a:t>
            </a:r>
            <a:r>
              <a:rPr lang="en-GB" sz="3600" baseline="30000" dirty="0" smtClean="0"/>
              <a:t>th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Quentin King</a:t>
            </a:r>
          </a:p>
          <a:p>
            <a:r>
              <a:rPr lang="en-GB" dirty="0" smtClean="0"/>
              <a:t>Pierre </a:t>
            </a:r>
            <a:r>
              <a:rPr lang="en-GB" dirty="0" err="1" smtClean="0"/>
              <a:t>Déjoué</a:t>
            </a:r>
            <a:endParaRPr lang="en-GB" dirty="0" smtClean="0"/>
          </a:p>
          <a:p>
            <a:r>
              <a:rPr lang="en-GB" dirty="0" smtClean="0"/>
              <a:t>June 6</a:t>
            </a:r>
            <a:r>
              <a:rPr lang="en-GB" baseline="30000" dirty="0" smtClean="0"/>
              <a:t>th</a:t>
            </a:r>
            <a:r>
              <a:rPr lang="en-GB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RTQX2.R5 tripped on June </a:t>
            </a:r>
            <a:r>
              <a:rPr lang="en-GB" sz="3600" dirty="0" smtClean="0"/>
              <a:t>3</a:t>
            </a:r>
            <a:r>
              <a:rPr lang="en-GB" sz="3600" baseline="30000" dirty="0" smtClean="0"/>
              <a:t>rd</a:t>
            </a:r>
            <a:r>
              <a:rPr lang="en-GB" sz="3600" dirty="0" smtClean="0"/>
              <a:t> and RTQX2.R1 tripped on June 7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The FGC software tripped the </a:t>
            </a:r>
            <a:r>
              <a:rPr lang="en-GB" sz="2400" dirty="0" smtClean="0"/>
              <a:t>converters </a:t>
            </a:r>
            <a:r>
              <a:rPr lang="en-GB" sz="2400" dirty="0" smtClean="0"/>
              <a:t>following a bad acquisition on one measurement </a:t>
            </a:r>
            <a:r>
              <a:rPr lang="en-GB" sz="2400" dirty="0" smtClean="0"/>
              <a:t>channel.</a:t>
            </a:r>
            <a:endParaRPr lang="en-GB" sz="2400" dirty="0" smtClean="0"/>
          </a:p>
          <a:p>
            <a:r>
              <a:rPr lang="en-GB" sz="2400" dirty="0" smtClean="0"/>
              <a:t>The software reported an I_MEAS fault even though I_MEAS was always good.</a:t>
            </a:r>
          </a:p>
          <a:p>
            <a:r>
              <a:rPr lang="en-GB" sz="2400" dirty="0" smtClean="0"/>
              <a:t>This was due to a bug in the software: the check on the difference between I_A and I_B was </a:t>
            </a:r>
            <a:r>
              <a:rPr lang="en-GB" sz="2400" b="1" dirty="0" smtClean="0"/>
              <a:t>not</a:t>
            </a:r>
            <a:r>
              <a:rPr lang="en-GB" sz="2400" dirty="0" smtClean="0"/>
              <a:t> suppressed following the recovery of the bad channel.</a:t>
            </a:r>
          </a:p>
          <a:p>
            <a:r>
              <a:rPr lang="en-GB" sz="2400" dirty="0" smtClean="0"/>
              <a:t>The current measurement difference is calculated at 1Hz from 1 second averages of I_A and I_B (which are acquired at 1kHz)</a:t>
            </a:r>
          </a:p>
          <a:p>
            <a:r>
              <a:rPr lang="en-GB" sz="2400" dirty="0" smtClean="0"/>
              <a:t>So at least 1 second of valid measurements are needed before the measurement difference can trusted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bad acquisitions were on I_A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641" y="1403775"/>
            <a:ext cx="633271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samples were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641" y="1403775"/>
            <a:ext cx="633271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The software correctly switched from using the average of I_A and I_B to just I_B for 200ms and then switched back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5</a:t>
            </a:fld>
            <a:endParaRPr lang="en-GB" alt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641" y="1403775"/>
            <a:ext cx="633271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3986935" y="4554125"/>
            <a:ext cx="1935215" cy="360040"/>
          </a:xfrm>
          <a:prstGeom prst="rect">
            <a:avLst/>
          </a:prstGeom>
          <a:solidFill>
            <a:srgbClr val="FFFF00">
              <a:alpha val="47059"/>
            </a:srgbClr>
          </a:solidFill>
          <a:ln w="12700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I_B only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I_DIFF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8575"/>
            <a:ext cx="8229600" cy="4530725"/>
          </a:xfrm>
        </p:spPr>
        <p:txBody>
          <a:bodyPr/>
          <a:lstStyle/>
          <a:p>
            <a:r>
              <a:rPr lang="en-GB" sz="2400" dirty="0" smtClean="0"/>
              <a:t>So I_MEAS was always good and the handling of the bad acquisitions of I_A was correct</a:t>
            </a:r>
          </a:p>
          <a:p>
            <a:r>
              <a:rPr lang="en-GB" sz="2400" dirty="0" smtClean="0"/>
              <a:t>Unfortunately the I_DIFF limit was checked at the start of the next second because I_A and I_B were again valid, but the bad I_A samples were poisoning the 1s average used in the calculation of I_DIFF</a:t>
            </a:r>
          </a:p>
          <a:p>
            <a:r>
              <a:rPr lang="en-GB" sz="2400" dirty="0" smtClean="0"/>
              <a:t>The I_DIFF fault limit is 0.5A and the two bad samples resulted in a calculated difference of 4.6A.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I_DIFF exceeded the 0.5A threshold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7</a:t>
            </a:fld>
            <a:endParaRPr lang="en-GB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182" y="1403775"/>
            <a:ext cx="5829636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2096725" y="4743202"/>
            <a:ext cx="504056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bad acquisitions?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750"/>
            <a:ext cx="8229600" cy="4860540"/>
          </a:xfrm>
        </p:spPr>
        <p:txBody>
          <a:bodyPr/>
          <a:lstStyle/>
          <a:p>
            <a:r>
              <a:rPr lang="en-GB" sz="2400" dirty="0" smtClean="0"/>
              <a:t>The ADCs are external to the FGC and send their data over fibres</a:t>
            </a:r>
          </a:p>
          <a:p>
            <a:r>
              <a:rPr lang="en-GB" sz="2400" dirty="0" smtClean="0"/>
              <a:t>There was a defect in the fibre termination tool so all the fibres used with these external ADCs have a problem with the quality of the light transmission</a:t>
            </a:r>
          </a:p>
          <a:p>
            <a:r>
              <a:rPr lang="en-GB" sz="2400" dirty="0" smtClean="0"/>
              <a:t>Bad acquisitions have been seen occasionally for some time and all 80 fibres concerned will be re-terminated in future technical stops with a new tool </a:t>
            </a:r>
            <a:r>
              <a:rPr lang="en-GB" sz="2400" dirty="0" smtClean="0"/>
              <a:t>(~10 </a:t>
            </a:r>
            <a:r>
              <a:rPr lang="en-GB" sz="2400" dirty="0" smtClean="0"/>
              <a:t>minutes per connector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If it wasn’t for this bug, these occasional acquisition errors would not have been a problem due to the redundancy of having two channels</a:t>
            </a: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Q. King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530725"/>
          </a:xfrm>
        </p:spPr>
        <p:txBody>
          <a:bodyPr/>
          <a:lstStyle/>
          <a:p>
            <a:r>
              <a:rPr lang="en-GB" sz="2400" dirty="0" smtClean="0"/>
              <a:t>A new version </a:t>
            </a:r>
            <a:r>
              <a:rPr lang="en-GB" sz="2400" dirty="0" smtClean="0"/>
              <a:t>(V390) of </a:t>
            </a:r>
            <a:r>
              <a:rPr lang="en-GB" sz="2400" dirty="0" smtClean="0"/>
              <a:t>the FGC software </a:t>
            </a:r>
            <a:r>
              <a:rPr lang="en-GB" sz="2400" dirty="0" smtClean="0"/>
              <a:t>has been </a:t>
            </a:r>
            <a:r>
              <a:rPr lang="en-GB" sz="2400" dirty="0" smtClean="0"/>
              <a:t>released </a:t>
            </a:r>
            <a:r>
              <a:rPr lang="en-GB" sz="2400" dirty="0" smtClean="0"/>
              <a:t>which </a:t>
            </a:r>
            <a:r>
              <a:rPr lang="en-GB" sz="2400" dirty="0" smtClean="0"/>
              <a:t>fixes this problem by suppressing the use of a channel until good acquisitions have been received for 1200ms.</a:t>
            </a:r>
          </a:p>
          <a:p>
            <a:r>
              <a:rPr lang="en-GB" sz="2400" dirty="0" smtClean="0"/>
              <a:t>This guarantees that 1s averages used for the I_DIFF calculation will always be valid.</a:t>
            </a:r>
          </a:p>
          <a:p>
            <a:r>
              <a:rPr lang="en-GB" sz="2400" dirty="0" smtClean="0"/>
              <a:t>This has been tested in the lab and the software no longer suffers from the vulnerability.</a:t>
            </a:r>
          </a:p>
          <a:p>
            <a:r>
              <a:rPr lang="en-GB" sz="2400" dirty="0" smtClean="0"/>
              <a:t>The new version was released to all non-operating FGCs in the LHC on Tuesday morning.  All concerned systems (with external ADCs) were updated so this problem should be solved.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I_MEAS trip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Q. King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D2C7-ADF6-4291-ACF2-3BA7EEE1F50D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9050" cap="sq" cmpd="sng" algn="ctr">
          <a:solidFill>
            <a:schemeClr val="tx1"/>
          </a:solidFill>
          <a:prstDash val="solid"/>
          <a:round/>
          <a:headEnd type="stealth" w="lg" len="lg"/>
          <a:tailEnd type="stealth" w="lg" len="lg"/>
        </a:ln>
        <a:effectLst/>
      </a:spPr>
      <a:bodyPr/>
      <a:lstStyle/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7760</TotalTime>
  <Words>494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Investigation into the I_MEAS fault trip of RTQX2.R5 at 13:30 June 3rd and RTQX2.R1 at 7:28 June 7th</vt:lpstr>
      <vt:lpstr>RTQX2.R5 tripped on June 3rd and RTQX2.R1 tripped on June 7th </vt:lpstr>
      <vt:lpstr>The bad acquisitions were on I_A</vt:lpstr>
      <vt:lpstr>Two samples were bad</vt:lpstr>
      <vt:lpstr>The software correctly switched from using the average of I_A and I_B to just I_B for 200ms and then switched back</vt:lpstr>
      <vt:lpstr>I_DIFF</vt:lpstr>
      <vt:lpstr>I_DIFF exceeded the 0.5A threshold</vt:lpstr>
      <vt:lpstr>Why the bad acquisitions?</vt:lpstr>
      <vt:lpstr>Software fix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All-Digital Approach to LHC Power Converter Current Control</dc:title>
  <dc:creator>Quentin King</dc:creator>
  <cp:lastModifiedBy>qking</cp:lastModifiedBy>
  <cp:revision>233</cp:revision>
  <dcterms:created xsi:type="dcterms:W3CDTF">2001-11-08T08:56:01Z</dcterms:created>
  <dcterms:modified xsi:type="dcterms:W3CDTF">2011-06-07T10:37:03Z</dcterms:modified>
</cp:coreProperties>
</file>