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7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2E35-F759-4CE2-964F-4346FF19C452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0FCAD-C93B-41E0-9E43-A003C6169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4FEDA-C28E-4609-9099-B695ACD03E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0A-C41E-4BBE-88FB-AAD0D753AD45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2C0A-C41E-4BBE-88FB-AAD0D753AD45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97F3-0F19-4119-A803-7A9226384E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6190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Check of </a:t>
            </a:r>
            <a:r>
              <a:rPr lang="en-US" sz="2600" dirty="0" err="1" smtClean="0"/>
              <a:t>filamentation</a:t>
            </a:r>
            <a:r>
              <a:rPr lang="en-US" sz="2600" dirty="0" smtClean="0"/>
              <a:t> time with </a:t>
            </a:r>
            <a:r>
              <a:rPr lang="en-US" sz="2600" dirty="0" err="1" smtClean="0"/>
              <a:t>octupoles</a:t>
            </a:r>
            <a:r>
              <a:rPr lang="en-US" sz="2600" dirty="0" smtClean="0"/>
              <a:t> on and damper off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8003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motivation:   desire to use </a:t>
            </a:r>
            <a:r>
              <a:rPr lang="en-US" dirty="0" err="1" smtClean="0"/>
              <a:t>octupoles</a:t>
            </a:r>
            <a:r>
              <a:rPr lang="en-US" dirty="0" smtClean="0"/>
              <a:t> @450 </a:t>
            </a:r>
            <a:r>
              <a:rPr lang="en-US" dirty="0" err="1" smtClean="0"/>
              <a:t>GeV</a:t>
            </a:r>
            <a:r>
              <a:rPr lang="en-US" dirty="0" smtClean="0"/>
              <a:t> to provide more Landau damping</a:t>
            </a:r>
          </a:p>
          <a:p>
            <a:r>
              <a:rPr lang="en-US" dirty="0"/>
              <a:t>	 </a:t>
            </a:r>
            <a:r>
              <a:rPr lang="en-US" dirty="0" smtClean="0"/>
              <a:t>     in transverse planes</a:t>
            </a:r>
          </a:p>
          <a:p>
            <a:endParaRPr lang="en-US" dirty="0"/>
          </a:p>
          <a:p>
            <a:r>
              <a:rPr lang="en-US" dirty="0"/>
              <a:t>	 </a:t>
            </a:r>
            <a:r>
              <a:rPr lang="en-US" dirty="0" smtClean="0"/>
              <a:t>  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requires check of effectiveness of damper in presence of </a:t>
            </a:r>
            <a:r>
              <a:rPr lang="en-US" dirty="0" err="1" smtClean="0"/>
              <a:t>octupoles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4084320" cy="329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667000"/>
            <a:ext cx="4556760" cy="3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5867400"/>
            <a:ext cx="329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=10</a:t>
            </a:r>
            <a:r>
              <a:rPr lang="en-US" baseline="30000" dirty="0" smtClean="0"/>
              <a:t>-4</a:t>
            </a:r>
            <a:r>
              <a:rPr lang="en-US" dirty="0" smtClean="0"/>
              <a:t>, Q’=2, (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p</a:t>
            </a:r>
            <a:r>
              <a:rPr lang="en-US" dirty="0" smtClean="0"/>
              <a:t>/p)</a:t>
            </a:r>
            <a:r>
              <a:rPr lang="en-US" baseline="-25000" dirty="0" err="1" smtClean="0"/>
              <a:t>rms</a:t>
            </a:r>
            <a:r>
              <a:rPr lang="en-US" dirty="0" smtClean="0"/>
              <a:t>=0.44x10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248400"/>
            <a:ext cx="8456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speed at which </a:t>
            </a:r>
            <a:r>
              <a:rPr lang="en-US" dirty="0" err="1" smtClean="0">
                <a:sym typeface="Wingdings" pitchFamily="2" charset="2"/>
              </a:rPr>
              <a:t>filamentation</a:t>
            </a:r>
            <a:r>
              <a:rPr lang="en-US" dirty="0" smtClean="0">
                <a:sym typeface="Wingdings" pitchFamily="2" charset="2"/>
              </a:rPr>
              <a:t> happens depends on amplitude de-tuning (</a:t>
            </a:r>
            <a:r>
              <a:rPr lang="en-US" dirty="0" err="1" smtClean="0">
                <a:sym typeface="Wingdings" pitchFamily="2" charset="2"/>
              </a:rPr>
              <a:t>octupoles</a:t>
            </a:r>
            <a:r>
              <a:rPr lang="en-US" dirty="0" smtClean="0">
                <a:sym typeface="Wingdings" pitchFamily="2" charset="2"/>
              </a:rPr>
              <a:t>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2438400"/>
            <a:ext cx="746608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without damper: “</a:t>
            </a:r>
            <a:r>
              <a:rPr lang="en-US" dirty="0" err="1" smtClean="0"/>
              <a:t>filamentation</a:t>
            </a:r>
            <a:r>
              <a:rPr lang="en-US" dirty="0" smtClean="0"/>
              <a:t>” of injection error (from simulation / theory)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5867400"/>
            <a:ext cx="272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G. </a:t>
            </a:r>
            <a:r>
              <a:rPr lang="en-US" sz="1200" dirty="0" err="1" smtClean="0"/>
              <a:t>Kotzian</a:t>
            </a:r>
            <a:r>
              <a:rPr lang="en-US" sz="1200" dirty="0" smtClean="0"/>
              <a:t>, W. </a:t>
            </a:r>
            <a:r>
              <a:rPr lang="en-US" sz="1200" dirty="0" err="1" smtClean="0"/>
              <a:t>Hofle</a:t>
            </a:r>
            <a:r>
              <a:rPr lang="en-US" sz="1200" dirty="0" smtClean="0"/>
              <a:t>, E. Vogel, EPAC 2008</a:t>
            </a:r>
          </a:p>
          <a:p>
            <a:r>
              <a:rPr lang="en-US" sz="1200" dirty="0" smtClean="0"/>
              <a:t>G.M. Minty, SLAC-PUB-95-6815 (1995)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W. Hofle / March 5, 2008</a:t>
            </a:r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Extended LTC meeting</a:t>
            </a:r>
          </a:p>
        </p:txBody>
      </p:sp>
      <p:sp>
        <p:nvSpPr>
          <p:cNvPr id="10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2EF02C-1497-48CF-A206-69546A5CC41B}" type="slidenum">
              <a:rPr lang="en-US"/>
              <a:pPr/>
              <a:t>2</a:t>
            </a:fld>
            <a:r>
              <a:rPr lang="en-US"/>
              <a:t>/22</a:t>
            </a:r>
          </a:p>
        </p:txBody>
      </p:sp>
      <p:sp>
        <p:nvSpPr>
          <p:cNvPr id="1032" name="Text Box 2"/>
          <p:cNvSpPr txBox="1">
            <a:spLocks noChangeArrowheads="1"/>
          </p:cNvSpPr>
          <p:nvPr/>
        </p:nvSpPr>
        <p:spPr bwMode="auto">
          <a:xfrm>
            <a:off x="7772400" y="2282825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514350" y="3114675"/>
            <a:ext cx="7467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339933"/>
                </a:solidFill>
                <a:latin typeface="Comic Sans MS" pitchFamily="66" charset="0"/>
              </a:rPr>
              <a:t> </a:t>
            </a:r>
            <a:r>
              <a:rPr lang="en-US" sz="1400"/>
              <a:t>where </a:t>
            </a:r>
          </a:p>
          <a:p>
            <a:pPr eaLnBrk="0" hangingPunct="0"/>
            <a:r>
              <a:rPr lang="en-US" sz="1400" noProof="1">
                <a:latin typeface="Symbol" pitchFamily="18" charset="2"/>
              </a:rPr>
              <a:t>t</a:t>
            </a:r>
            <a:r>
              <a:rPr lang="en-US" sz="1400" baseline="-25000" noProof="1"/>
              <a:t>dec</a:t>
            </a:r>
            <a:r>
              <a:rPr lang="en-US" sz="1400"/>
              <a:t>    de-coherence time in absence of instability and active damping</a:t>
            </a:r>
          </a:p>
          <a:p>
            <a:pPr eaLnBrk="0" hangingPunct="0"/>
            <a:r>
              <a:rPr lang="en-US" sz="1400" noProof="1">
                <a:latin typeface="Symbol" pitchFamily="18" charset="2"/>
              </a:rPr>
              <a:t>t</a:t>
            </a:r>
            <a:r>
              <a:rPr lang="en-US" sz="1400" baseline="-25000" noProof="1"/>
              <a:t>inst</a:t>
            </a:r>
            <a:r>
              <a:rPr lang="en-US" sz="1400" noProof="1"/>
              <a:t> </a:t>
            </a:r>
            <a:r>
              <a:rPr lang="en-US" sz="1400"/>
              <a:t>   instability rise-time</a:t>
            </a:r>
          </a:p>
          <a:p>
            <a:pPr eaLnBrk="0" hangingPunct="0"/>
            <a:r>
              <a:rPr lang="en-US" sz="1400">
                <a:latin typeface="Symbol" pitchFamily="18" charset="2"/>
              </a:rPr>
              <a:t>t</a:t>
            </a:r>
            <a:r>
              <a:rPr lang="en-US" sz="1400" baseline="-25000"/>
              <a:t>ad</a:t>
            </a:r>
            <a:r>
              <a:rPr lang="en-US" sz="1400"/>
              <a:t>     active damping time as it would follow from damper gain without having any instability</a:t>
            </a:r>
          </a:p>
          <a:p>
            <a:pPr eaLnBrk="0" hangingPunct="0"/>
            <a:r>
              <a:rPr lang="en-US" sz="1400"/>
              <a:t>         and without  de-coherence phenomena</a:t>
            </a:r>
          </a:p>
          <a:p>
            <a:pPr eaLnBrk="0" hangingPunct="0"/>
            <a:endParaRPr lang="en-US" sz="1400"/>
          </a:p>
          <a:p>
            <a:pPr eaLnBrk="0" hangingPunct="0"/>
            <a:r>
              <a:rPr lang="en-US" sz="1400"/>
              <a:t>and assuming </a:t>
            </a:r>
            <a:r>
              <a:rPr lang="en-US" sz="1400" noProof="1">
                <a:latin typeface="Symbol" pitchFamily="18" charset="2"/>
              </a:rPr>
              <a:t>t</a:t>
            </a:r>
            <a:r>
              <a:rPr lang="en-US" sz="1400" baseline="-25000" noProof="1"/>
              <a:t>dec</a:t>
            </a:r>
            <a:r>
              <a:rPr lang="en-US" sz="1400" noProof="1"/>
              <a:t> &gt;&gt; </a:t>
            </a:r>
            <a:r>
              <a:rPr lang="en-US" sz="1400" noProof="1">
                <a:latin typeface="Symbol" pitchFamily="18" charset="2"/>
              </a:rPr>
              <a:t>t</a:t>
            </a:r>
            <a:r>
              <a:rPr lang="en-US" sz="1400" baseline="-25000" noProof="1">
                <a:latin typeface="Symbol" pitchFamily="18" charset="2"/>
              </a:rPr>
              <a:t>i</a:t>
            </a:r>
            <a:r>
              <a:rPr lang="en-US" sz="1400" baseline="-25000" noProof="1"/>
              <a:t>nst</a:t>
            </a:r>
            <a:r>
              <a:rPr lang="en-US" sz="1400" noProof="1"/>
              <a:t> &gt; </a:t>
            </a:r>
            <a:r>
              <a:rPr lang="en-US" sz="1400" noProof="1">
                <a:latin typeface="Symbol" pitchFamily="18" charset="2"/>
              </a:rPr>
              <a:t>t</a:t>
            </a:r>
            <a:r>
              <a:rPr lang="en-US" sz="1400" baseline="-25000" noProof="1"/>
              <a:t>ad</a:t>
            </a:r>
            <a:r>
              <a:rPr lang="en-US" sz="1400" noProof="1"/>
              <a:t> the emit</a:t>
            </a:r>
            <a:r>
              <a:rPr lang="en-US" sz="1400"/>
              <a:t>t</a:t>
            </a:r>
            <a:r>
              <a:rPr lang="en-US" sz="1400" noProof="1"/>
              <a:t>ance increase becomes</a:t>
            </a:r>
            <a:endParaRPr lang="en-US" sz="1400" noProof="1">
              <a:solidFill>
                <a:srgbClr val="339933"/>
              </a:solidFill>
            </a:endParaRPr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381000" y="914400"/>
            <a:ext cx="8305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dirty="0"/>
              <a:t>without  damper a steering / kick error of </a:t>
            </a:r>
            <a:r>
              <a:rPr lang="en-US" sz="1400" dirty="0" err="1">
                <a:latin typeface="Symbol" pitchFamily="18" charset="2"/>
              </a:rPr>
              <a:t>D</a:t>
            </a:r>
            <a:r>
              <a:rPr lang="en-US" sz="1400" dirty="0" err="1"/>
              <a:t>x</a:t>
            </a:r>
            <a:r>
              <a:rPr lang="en-US" sz="1400" dirty="0"/>
              <a:t> in position and </a:t>
            </a:r>
            <a:r>
              <a:rPr lang="en-US" sz="1400" dirty="0" err="1">
                <a:latin typeface="Symbol" pitchFamily="18" charset="2"/>
              </a:rPr>
              <a:t>D</a:t>
            </a:r>
            <a:r>
              <a:rPr lang="en-US" sz="1400" dirty="0" err="1"/>
              <a:t>x</a:t>
            </a:r>
            <a:r>
              <a:rPr lang="en-US" sz="1400" dirty="0"/>
              <a:t>’ in angle will lead to a relative </a:t>
            </a:r>
            <a:r>
              <a:rPr lang="en-US" sz="1400" dirty="0" err="1"/>
              <a:t>emittance</a:t>
            </a:r>
            <a:r>
              <a:rPr lang="en-US" sz="1400" dirty="0"/>
              <a:t> increase of </a:t>
            </a:r>
          </a:p>
          <a:p>
            <a:pPr eaLnBrk="0" hangingPunct="0"/>
            <a:endParaRPr lang="en-US" sz="1400" dirty="0"/>
          </a:p>
          <a:p>
            <a:pPr eaLnBrk="0" hangingPunct="0"/>
            <a:endParaRPr lang="en-US" sz="1400" dirty="0"/>
          </a:p>
          <a:p>
            <a:pPr eaLnBrk="0" hangingPunct="0"/>
            <a:endParaRPr lang="en-US" sz="1400" dirty="0"/>
          </a:p>
          <a:p>
            <a:pPr eaLnBrk="0" hangingPunct="0"/>
            <a:endParaRPr lang="en-US" sz="1400" dirty="0" smtClean="0"/>
          </a:p>
          <a:p>
            <a:pPr eaLnBrk="0" hangingPunct="0"/>
            <a:r>
              <a:rPr lang="en-US" sz="1400" dirty="0" smtClean="0"/>
              <a:t>Introducing </a:t>
            </a:r>
            <a:r>
              <a:rPr lang="en-US" sz="1400" dirty="0"/>
              <a:t>the effective (overall) damping rate</a:t>
            </a:r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685800" y="304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chemeClr val="hlink"/>
                </a:solidFill>
              </a:rPr>
              <a:t>Reminder: </a:t>
            </a:r>
            <a:r>
              <a:rPr lang="en-US" sz="2800" dirty="0" err="1">
                <a:solidFill>
                  <a:schemeClr val="hlink"/>
                </a:solidFill>
              </a:rPr>
              <a:t>Emittance</a:t>
            </a:r>
            <a:r>
              <a:rPr lang="en-US" sz="2800" dirty="0">
                <a:solidFill>
                  <a:schemeClr val="hlink"/>
                </a:solidFill>
              </a:rPr>
              <a:t> increase by </a:t>
            </a:r>
            <a:r>
              <a:rPr lang="en-US" sz="2800" dirty="0" err="1">
                <a:solidFill>
                  <a:schemeClr val="hlink"/>
                </a:solidFill>
              </a:rPr>
              <a:t>filamentation</a:t>
            </a:r>
            <a:endParaRPr lang="en-US" sz="2800" dirty="0">
              <a:solidFill>
                <a:schemeClr val="hlink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17825" y="1482725"/>
          <a:ext cx="3519488" cy="703263"/>
        </p:xfrm>
        <a:graphic>
          <a:graphicData uri="http://schemas.openxmlformats.org/presentationml/2006/ole">
            <p:oleObj spid="_x0000_s2050" name="Equation" r:id="rId4" imgW="2412720" imgH="4824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352800" y="2590800"/>
          <a:ext cx="1800225" cy="630238"/>
        </p:xfrm>
        <a:graphic>
          <a:graphicData uri="http://schemas.openxmlformats.org/presentationml/2006/ole">
            <p:oleObj spid="_x0000_s2051" name="Equation" r:id="rId5" imgW="1231560" imgH="431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81200" y="4876800"/>
          <a:ext cx="5167309" cy="738187"/>
        </p:xfrm>
        <a:graphic>
          <a:graphicData uri="http://schemas.openxmlformats.org/presentationml/2006/ole">
            <p:oleObj spid="_x0000_s2052" name="Equation" r:id="rId6" imgW="3555720" imgH="507960" progId="Equation.3">
              <p:embed/>
            </p:oleObj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57200" y="5867400"/>
            <a:ext cx="5583901" cy="307777"/>
          </a:xfrm>
          <a:prstGeom prst="rect">
            <a:avLst/>
          </a:prstGeom>
          <a:solidFill>
            <a:srgbClr val="FFFF00"/>
          </a:solidFill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typically </a:t>
            </a:r>
            <a:r>
              <a:rPr lang="en-US" sz="1400" noProof="1">
                <a:latin typeface="Symbol" pitchFamily="18" charset="2"/>
              </a:rPr>
              <a:t>t</a:t>
            </a:r>
            <a:r>
              <a:rPr lang="en-US" sz="1400" baseline="-25000" noProof="1"/>
              <a:t>dec</a:t>
            </a:r>
            <a:r>
              <a:rPr lang="en-US" sz="1400" dirty="0"/>
              <a:t> &gt; 10 x </a:t>
            </a:r>
            <a:r>
              <a:rPr lang="en-US" sz="1400" dirty="0">
                <a:latin typeface="Symbol" pitchFamily="18" charset="2"/>
              </a:rPr>
              <a:t>t</a:t>
            </a:r>
            <a:r>
              <a:rPr lang="en-US" sz="1400" baseline="-25000" dirty="0"/>
              <a:t>ad     </a:t>
            </a:r>
            <a:r>
              <a:rPr lang="en-US" sz="1400" i="1" dirty="0"/>
              <a:t>hence </a:t>
            </a:r>
            <a:r>
              <a:rPr lang="en-US" sz="1400" i="1" dirty="0" err="1"/>
              <a:t>emittance</a:t>
            </a:r>
            <a:r>
              <a:rPr lang="en-US" sz="1400" i="1" dirty="0"/>
              <a:t> increase reduced by factor &gt;100 </a:t>
            </a:r>
            <a:r>
              <a:rPr lang="en-US" sz="1400" i="1" dirty="0" smtClean="0"/>
              <a:t>!</a:t>
            </a:r>
            <a:endParaRPr lang="en-US" sz="1400" i="1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239000" y="5638800"/>
            <a:ext cx="1404938" cy="51752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blow-up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reduction factor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 flipV="1">
            <a:off x="6400800" y="5638800"/>
            <a:ext cx="762000" cy="26670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arrow" w="lg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05600" y="2209800"/>
            <a:ext cx="2133600" cy="12311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simplified</a:t>
            </a:r>
          </a:p>
          <a:p>
            <a:r>
              <a:rPr lang="en-US" sz="1400" dirty="0" smtClean="0"/>
              <a:t>(because not all processes follow exp. law)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lso only valid for small injection errors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m1_thursda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80010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609600"/>
            <a:ext cx="7046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1: Transverse injection transient, pilot, Thursday, 10.06.2010, 13:12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676400"/>
            <a:ext cx="202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Q7, no dispersion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676400"/>
            <a:ext cx="242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Q9, dispersion, 1.1 m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1148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 Q7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41148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 Q9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5562600"/>
            <a:ext cx="174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ow chromaticity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638800"/>
            <a:ext cx="174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ow chromaticity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2895600"/>
            <a:ext cx="18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chromaticity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2895600"/>
            <a:ext cx="18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 chromaticity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0"/>
            <a:ext cx="5308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 from 2010 with pilot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228600"/>
            <a:ext cx="125322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Damper off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3B4B-4710-409E-9BDF-F6B512461B6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Hofle, ADT @ Evain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7683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Test with </a:t>
            </a:r>
            <a:r>
              <a:rPr lang="en-US" sz="2600" dirty="0" err="1" smtClean="0"/>
              <a:t>ocupoles</a:t>
            </a:r>
            <a:r>
              <a:rPr lang="en-US" sz="2600" dirty="0" smtClean="0"/>
              <a:t> @450 </a:t>
            </a:r>
            <a:r>
              <a:rPr lang="en-US" sz="2600" dirty="0" err="1" smtClean="0"/>
              <a:t>GeV</a:t>
            </a:r>
            <a:r>
              <a:rPr lang="en-US" sz="2600" dirty="0" smtClean="0"/>
              <a:t> on 09.06.2011, Fill #1861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66610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ake INDIV beam at nominal intensity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mittances</a:t>
            </a:r>
            <a:r>
              <a:rPr lang="en-US" dirty="0" smtClean="0"/>
              <a:t>: ranged from 1.5 to 2.5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</a:p>
          <a:p>
            <a:endParaRPr lang="en-US" dirty="0"/>
          </a:p>
          <a:p>
            <a:r>
              <a:rPr lang="en-US" dirty="0" smtClean="0"/>
              <a:t>check </a:t>
            </a:r>
            <a:r>
              <a:rPr lang="en-US" dirty="0" err="1" smtClean="0"/>
              <a:t>filamentation</a:t>
            </a:r>
            <a:r>
              <a:rPr lang="en-US" dirty="0" smtClean="0"/>
              <a:t> without damper, with </a:t>
            </a:r>
            <a:r>
              <a:rPr lang="en-US" dirty="0" err="1" smtClean="0"/>
              <a:t>octupoles</a:t>
            </a:r>
            <a:r>
              <a:rPr lang="en-US" dirty="0" smtClean="0"/>
              <a:t> on and off</a:t>
            </a:r>
          </a:p>
          <a:p>
            <a:r>
              <a:rPr lang="en-US" dirty="0"/>
              <a:t>m</a:t>
            </a:r>
            <a:r>
              <a:rPr lang="en-US" dirty="0" smtClean="0"/>
              <a:t>ethod: disable damper for first 2000 turns</a:t>
            </a:r>
          </a:p>
          <a:p>
            <a:endParaRPr lang="en-US" dirty="0"/>
          </a:p>
          <a:p>
            <a:r>
              <a:rPr lang="en-US" dirty="0" err="1" smtClean="0"/>
              <a:t>octupole</a:t>
            </a:r>
            <a:r>
              <a:rPr lang="en-US" dirty="0" smtClean="0"/>
              <a:t> polarities: positive for de-focusing, negative for focusing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dditional de-coherence already seen 2010 with high bunch intensity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tune spread associated with space charge (image space charge)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3276600" y="4495800"/>
            <a:ext cx="5399265" cy="2084394"/>
            <a:chOff x="609600" y="1828800"/>
            <a:chExt cx="7713236" cy="3722132"/>
          </a:xfrm>
        </p:grpSpPr>
        <p:pic>
          <p:nvPicPr>
            <p:cNvPr id="12" name="Picture 2" descr="C:\ADT_Seprate_backup_incl_Mydocs_sorted_06DEC10\ADT_from_MyDocs\InjectionOscillations_old\100percentQkick_damperOff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2286000"/>
              <a:ext cx="3740001" cy="2800000"/>
            </a:xfrm>
            <a:prstGeom prst="rect">
              <a:avLst/>
            </a:prstGeom>
            <a:noFill/>
          </p:spPr>
        </p:pic>
        <p:pic>
          <p:nvPicPr>
            <p:cNvPr id="14" name="Picture 3" descr="C:\ADT_Seprate_backup_incl_Mydocs_sorted_06DEC10\ADT_from_MyDocs\InjectionOscillations_old\100percentQkick_damper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2286000"/>
              <a:ext cx="3740001" cy="28000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7086600" y="5181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22.04.2010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71600" y="1828800"/>
              <a:ext cx="1232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damper off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6400" y="1828800"/>
              <a:ext cx="1215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damper on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228600"/>
            <a:ext cx="341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Beam 1: test of yesterday 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838200"/>
            <a:ext cx="12649200" cy="5715000"/>
            <a:chOff x="533400" y="838200"/>
            <a:chExt cx="12649200" cy="5715000"/>
          </a:xfrm>
        </p:grpSpPr>
        <p:pic>
          <p:nvPicPr>
            <p:cNvPr id="4" name="Picture 3" descr="beam 2nd good injection INDIV no octupole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" y="990600"/>
              <a:ext cx="8001000" cy="5334000"/>
            </a:xfrm>
            <a:prstGeom prst="rect">
              <a:avLst/>
            </a:prstGeom>
          </p:spPr>
        </p:pic>
        <p:pic>
          <p:nvPicPr>
            <p:cNvPr id="6" name="Picture 5" descr="beam 1 good injection with INDIV with 13 A ocupol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7400" y="990600"/>
              <a:ext cx="8001000" cy="5334000"/>
            </a:xfrm>
            <a:prstGeom prst="rect">
              <a:avLst/>
            </a:prstGeom>
          </p:spPr>
        </p:pic>
        <p:pic>
          <p:nvPicPr>
            <p:cNvPr id="7" name="Picture 6" descr="beam 1 half octupole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81400" y="990600"/>
              <a:ext cx="8001000" cy="53340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524000" y="1676400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67000" y="1676400"/>
              <a:ext cx="60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 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1000" y="1676400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6.5 A</a:t>
              </a:r>
              <a:endParaRPr lang="en-US" dirty="0"/>
            </a:p>
          </p:txBody>
        </p:sp>
        <p:pic>
          <p:nvPicPr>
            <p:cNvPr id="9" name="Picture 8" descr="beam 1 damper on and half ocupole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43500" y="990600"/>
              <a:ext cx="8001000" cy="53340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6629400" y="838200"/>
              <a:ext cx="6553200" cy="5715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91200" y="1676400"/>
              <a:ext cx="12731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6.5 A</a:t>
              </a:r>
            </a:p>
            <a:p>
              <a:r>
                <a:rPr lang="en-US" dirty="0" smtClean="0"/>
                <a:t>damper ON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10400" y="2286000"/>
            <a:ext cx="112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4648200"/>
            <a:ext cx="87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6324600"/>
            <a:ext cx="413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damper always switched on at turn 2000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991394" y="5638006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eam 2 1st INDIV no octupo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8001000" cy="5334000"/>
          </a:xfrm>
          <a:prstGeom prst="rect">
            <a:avLst/>
          </a:prstGeom>
        </p:spPr>
      </p:pic>
      <p:pic>
        <p:nvPicPr>
          <p:cNvPr id="18" name="Picture 17" descr="3rd good injection INDIV beam2 ocupoles 13 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990600"/>
            <a:ext cx="8001000" cy="5334000"/>
          </a:xfrm>
          <a:prstGeom prst="rect">
            <a:avLst/>
          </a:prstGeom>
        </p:spPr>
      </p:pic>
      <p:pic>
        <p:nvPicPr>
          <p:cNvPr id="17" name="Picture 16" descr="beam 2 with half ocupol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990600"/>
            <a:ext cx="8001000" cy="5334000"/>
          </a:xfrm>
          <a:prstGeom prst="rect">
            <a:avLst/>
          </a:prstGeom>
        </p:spPr>
      </p:pic>
      <p:pic>
        <p:nvPicPr>
          <p:cNvPr id="16" name="Picture 15" descr="beam 2 with damper and half ocupol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00" y="990600"/>
            <a:ext cx="80010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228600"/>
            <a:ext cx="341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Beam 2: test of yesterday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1676400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1676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16764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6.5 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29400" y="838200"/>
            <a:ext cx="6553200" cy="571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91200" y="1676400"/>
            <a:ext cx="127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6.5 A</a:t>
            </a:r>
          </a:p>
          <a:p>
            <a:r>
              <a:rPr lang="en-US" dirty="0" smtClean="0"/>
              <a:t>damper 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34200" y="4800600"/>
            <a:ext cx="87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2362200"/>
            <a:ext cx="112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1143000" y="6019800"/>
            <a:ext cx="1066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52600" y="6324600"/>
            <a:ext cx="413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damper always switched on at turn 2000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m 2 with half ocupoles_cropped_zo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90600"/>
            <a:ext cx="3980497" cy="24269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2743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12192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6.5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2954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ack of the envelop:</a:t>
            </a:r>
          </a:p>
          <a:p>
            <a:r>
              <a:rPr lang="en-US" dirty="0" smtClean="0"/>
              <a:t>B2V: de-coherence time change</a:t>
            </a:r>
          </a:p>
          <a:p>
            <a:r>
              <a:rPr lang="en-US" dirty="0" smtClean="0"/>
              <a:t> 0 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6.5 A</a:t>
            </a:r>
            <a:r>
              <a:rPr lang="en-US" dirty="0" smtClean="0">
                <a:sym typeface="Wingdings" pitchFamily="2" charset="2"/>
              </a:rPr>
              <a:t>: 1500 turns 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400 turns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ypical damping by damper:</a:t>
            </a:r>
          </a:p>
          <a:p>
            <a:r>
              <a:rPr lang="en-US" dirty="0" smtClean="0">
                <a:sym typeface="Wingdings" pitchFamily="2" charset="2"/>
              </a:rPr>
              <a:t> (@high gain)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&lt; 20 turns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47800" y="3657600"/>
          <a:ext cx="1549400" cy="738188"/>
        </p:xfrm>
        <a:graphic>
          <a:graphicData uri="http://schemas.openxmlformats.org/presentationml/2006/ole">
            <p:oleObj spid="_x0000_s4098" name="Equation" r:id="rId4" imgW="1066680" imgH="5079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2800" y="3657600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low-up reduction factor change:</a:t>
            </a:r>
          </a:p>
          <a:p>
            <a:r>
              <a:rPr lang="en-US" dirty="0" smtClean="0"/>
              <a:t>1.84x10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2.41x10</a:t>
            </a:r>
            <a:r>
              <a:rPr lang="en-US" baseline="30000" dirty="0" smtClean="0">
                <a:sym typeface="Wingdings" pitchFamily="2" charset="2"/>
              </a:rPr>
              <a:t>-3</a:t>
            </a:r>
          </a:p>
          <a:p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uminosity cost: 0.06%  (0.75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injection error)</a:t>
            </a:r>
          </a:p>
          <a:p>
            <a:r>
              <a:rPr lang="en-US" dirty="0" smtClean="0">
                <a:sym typeface="Wingdings" pitchFamily="2" charset="2"/>
              </a:rPr>
              <a:t>40 turns damping instead of 20 turns  cost: 0.25%</a:t>
            </a:r>
          </a:p>
          <a:p>
            <a:r>
              <a:rPr lang="en-US" dirty="0" smtClean="0">
                <a:sym typeface="Wingdings" pitchFamily="2" charset="2"/>
              </a:rPr>
              <a:t>150 turns </a:t>
            </a:r>
            <a:r>
              <a:rPr lang="en-US" dirty="0" err="1" smtClean="0">
                <a:sym typeface="Wingdings" pitchFamily="2" charset="2"/>
              </a:rPr>
              <a:t>filamentation</a:t>
            </a:r>
            <a:r>
              <a:rPr lang="en-US" dirty="0" smtClean="0">
                <a:sym typeface="Wingdings" pitchFamily="2" charset="2"/>
              </a:rPr>
              <a:t> instead of 400 turns  cost: 0.4%</a:t>
            </a:r>
          </a:p>
          <a:p>
            <a:r>
              <a:rPr lang="en-US" dirty="0" smtClean="0">
                <a:sym typeface="Wingdings" pitchFamily="2" charset="2"/>
              </a:rPr>
              <a:t>1.5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 injection error instead of 0.75 </a:t>
            </a:r>
            <a:r>
              <a:rPr lang="en-US" dirty="0" smtClean="0">
                <a:latin typeface="Symbol" pitchFamily="18" charset="2"/>
                <a:sym typeface="Wingdings" pitchFamily="2" charset="2"/>
              </a:rPr>
              <a:t>s </a:t>
            </a:r>
            <a:r>
              <a:rPr lang="en-US" dirty="0" smtClean="0">
                <a:sym typeface="Wingdings" pitchFamily="2" charset="2"/>
              </a:rPr>
              <a:t> cost: 0.25 %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150 turns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filamentation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40 turns active damping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1.5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injection error 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lumi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cost 5.5 % !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228600"/>
            <a:ext cx="3281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Luminosity cost estimate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572000"/>
            <a:ext cx="3035575" cy="206210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word of caution:</a:t>
            </a:r>
          </a:p>
          <a:p>
            <a:r>
              <a:rPr lang="en-US" sz="1600" dirty="0"/>
              <a:t>d</a:t>
            </a:r>
            <a:r>
              <a:rPr lang="en-US" sz="1600" dirty="0" smtClean="0"/>
              <a:t>amping not</a:t>
            </a:r>
          </a:p>
          <a:p>
            <a:r>
              <a:rPr lang="en-US" sz="1600" dirty="0" smtClean="0"/>
              <a:t>equally fast for all bunches</a:t>
            </a:r>
          </a:p>
          <a:p>
            <a:r>
              <a:rPr lang="en-US" sz="1600" dirty="0" smtClean="0"/>
              <a:t>due to effect of </a:t>
            </a:r>
          </a:p>
          <a:p>
            <a:r>
              <a:rPr lang="en-US" sz="1600" dirty="0" smtClean="0"/>
              <a:t>injection </a:t>
            </a:r>
            <a:r>
              <a:rPr lang="en-US" sz="1600" smtClean="0"/>
              <a:t>kicker ripple/rise-time</a:t>
            </a:r>
            <a:endParaRPr lang="en-US" sz="1600" dirty="0" smtClean="0"/>
          </a:p>
          <a:p>
            <a:r>
              <a:rPr lang="en-US" sz="1600" dirty="0" smtClean="0"/>
              <a:t>+ limited damper bandwidth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itchFamily="2" charset="2"/>
              </a:rPr>
              <a:t> w</a:t>
            </a:r>
            <a:r>
              <a:rPr lang="en-US" sz="1600" dirty="0" smtClean="0"/>
              <a:t>ould need to scan all bunches</a:t>
            </a:r>
          </a:p>
          <a:p>
            <a:r>
              <a:rPr lang="en-US" sz="1600" dirty="0" smtClean="0"/>
              <a:t>to quantify experimentally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546</Words>
  <Application>Microsoft Office PowerPoint</Application>
  <PresentationFormat>On-screen Show (4:3)</PresentationFormat>
  <Paragraphs>106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whofle</cp:lastModifiedBy>
  <cp:revision>6</cp:revision>
  <dcterms:created xsi:type="dcterms:W3CDTF">2011-06-09T19:30:19Z</dcterms:created>
  <dcterms:modified xsi:type="dcterms:W3CDTF">2011-06-10T00:39:33Z</dcterms:modified>
</cp:coreProperties>
</file>