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7"/>
  </p:notesMasterIdLst>
  <p:handoutMasterIdLst>
    <p:handoutMasterId r:id="rId8"/>
  </p:handoutMasterIdLst>
  <p:sldIdLst>
    <p:sldId id="1109" r:id="rId2"/>
    <p:sldId id="1110" r:id="rId3"/>
    <p:sldId id="1111" r:id="rId4"/>
    <p:sldId id="1112" r:id="rId5"/>
    <p:sldId id="1099" r:id="rId6"/>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8000"/>
    <a:srgbClr val="FFFF99"/>
    <a:srgbClr val="CC0066"/>
    <a:srgbClr val="99FF99"/>
    <a:srgbClr val="FFCCCC"/>
    <a:srgbClr val="9FCAFF"/>
    <a:srgbClr val="DDDDDD"/>
    <a:srgbClr val="99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71" autoAdjust="0"/>
    <p:restoredTop sz="95262" autoAdjust="0"/>
  </p:normalViewPr>
  <p:slideViewPr>
    <p:cSldViewPr>
      <p:cViewPr>
        <p:scale>
          <a:sx n="100" d="100"/>
          <a:sy n="100" d="100"/>
        </p:scale>
        <p:origin x="-756" y="-312"/>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6/7/2011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D5300D-1666-435E-8B17-192D6FFC83EC}" type="slidenum">
              <a:rPr lang="en-US"/>
              <a:pPr/>
              <a:t>4</a:t>
            </a:fld>
            <a:endParaRPr lang="en-US"/>
          </a:p>
        </p:txBody>
      </p:sp>
      <p:sp>
        <p:nvSpPr>
          <p:cNvPr id="5122" name="Rectangle 2"/>
          <p:cNvSpPr>
            <a:spLocks noGrp="1" noRot="1" noChangeAspect="1" noChangeArrowheads="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5123" name="Rectangle 3"/>
          <p:cNvSpPr>
            <a:spLocks noGrp="1" noChangeArrowheads="1"/>
          </p:cNvSpPr>
          <p:nvPr>
            <p:ph type="body" idx="1"/>
          </p:nvPr>
        </p:nvSpPr>
        <p:spPr bwMode="auto">
          <a:xfrm>
            <a:off x="934720" y="4415790"/>
            <a:ext cx="5140960" cy="418338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4CBC8C70-8675-4D13-97D0-687AD0C3AA9D}" type="datetime1">
              <a:rPr lang="en-US" smtClean="0"/>
              <a:pPr/>
              <a:t>6/7/2011</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43EDDED5-FBEA-43F1-B81D-C2ADA50BF04E}" type="datetime1">
              <a:rPr lang="en-US" smtClean="0"/>
              <a:pPr/>
              <a:t>6/7/2011</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65F7DD46-46B8-4FC5-A800-CFEE7965FB39}" type="datetime1">
              <a:rPr lang="en-US" smtClean="0"/>
              <a:pPr/>
              <a:t>6/7/2011</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9F5DCA5C-1D29-43FF-8DB8-3C9A00DC9AC3}" type="datetime1">
              <a:rPr lang="en-US" smtClean="0"/>
              <a:pPr/>
              <a:t>6/7/2011</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D50C6430-D297-485E-B966-78A146B39569}" type="datetime1">
              <a:rPr lang="en-US" smtClean="0"/>
              <a:pPr/>
              <a:t>6/7/2011</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B7DA5914-E663-454A-87E7-FFA9CE9E48E8}" type="datetime1">
              <a:rPr lang="en-US" smtClean="0"/>
              <a:pPr>
                <a:defRPr/>
              </a:pPr>
              <a:t>6/7/2011</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p:spPr>
        <p:txBody>
          <a:bodyPr/>
          <a:lstStyle/>
          <a:p>
            <a:r>
              <a:rPr lang="en-US"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p>
            <a:r>
              <a:rPr lang="en-US" dirty="0" smtClean="0"/>
              <a:t>07/06/2011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7E951C3-4DE7-4C15-A4EB-44E1E934E29D}" type="datetime1">
              <a:rPr lang="en-US" smtClean="0"/>
              <a:pPr/>
              <a:t>6/7/2011</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09869CF0-2464-44BC-A522-1FFE37EC1AED}" type="datetime1">
              <a:rPr lang="en-US" smtClean="0"/>
              <a:pPr/>
              <a:t>6/7/2011</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7A6C5F3C-2A54-4A50-9148-40B41C2EEA30}" type="datetime1">
              <a:rPr lang="en-US" smtClean="0"/>
              <a:pPr/>
              <a:t>6/7/2011</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FAE08C82-B5FB-4BAF-8C20-F9A88E7C9452}" type="datetime1">
              <a:rPr lang="en-US" smtClean="0"/>
              <a:pPr/>
              <a:t>6/7/2011</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86497765-40F9-473F-9EEB-A6A20BB94607}" type="datetime1">
              <a:rPr lang="en-US" smtClean="0"/>
              <a:pPr/>
              <a:t>6/7/2011</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8E6DFDE7-B080-49E4-B2B0-7C285D54B610}" type="datetime1">
              <a:rPr lang="en-US" smtClean="0"/>
              <a:pPr/>
              <a:t>6/7/2011</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68CB293C-B48B-47FD-AC3A-3C5B7201DA6C}" type="datetime1">
              <a:rPr lang="en-US" smtClean="0"/>
              <a:pPr/>
              <a:t>6/7/2011</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fld id="{95F9E222-69AD-4C86-9C76-3A8367C452D1}" type="datetime1">
              <a:rPr lang="en-US" smtClean="0"/>
              <a:pPr/>
              <a:t>6/7/2011</a:t>
            </a:fld>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Monday 6</a:t>
            </a:r>
            <a:r>
              <a:rPr lang="en-GB" baseline="30000" dirty="0" smtClean="0"/>
              <a:t>th</a:t>
            </a:r>
            <a:r>
              <a:rPr lang="en-GB" dirty="0" smtClean="0"/>
              <a:t> </a:t>
            </a:r>
            <a:endParaRPr lang="en-GB" dirty="0"/>
          </a:p>
        </p:txBody>
      </p:sp>
      <p:sp>
        <p:nvSpPr>
          <p:cNvPr id="3" name="Content Placeholder 2"/>
          <p:cNvSpPr>
            <a:spLocks noGrp="1"/>
          </p:cNvSpPr>
          <p:nvPr>
            <p:ph idx="1"/>
          </p:nvPr>
        </p:nvSpPr>
        <p:spPr>
          <a:xfrm>
            <a:off x="251400" y="692620"/>
            <a:ext cx="8713210" cy="5111750"/>
          </a:xfrm>
        </p:spPr>
        <p:txBody>
          <a:bodyPr/>
          <a:lstStyle/>
          <a:p>
            <a:r>
              <a:rPr lang="en-GB" sz="2000" dirty="0" smtClean="0"/>
              <a:t>07:39 Dump fill #1854, </a:t>
            </a:r>
            <a:r>
              <a:rPr lang="en-US" sz="2000" dirty="0" smtClean="0"/>
              <a:t>RQ6.L2 tripped, followed by access</a:t>
            </a:r>
          </a:p>
          <a:p>
            <a:pPr lvl="1"/>
            <a:r>
              <a:rPr lang="en-US" sz="1800" dirty="0" smtClean="0"/>
              <a:t>Piquet EL has changed the three fuses on electrical distribution. Piquet EPC has not found any fault on their power supplies.</a:t>
            </a:r>
          </a:p>
          <a:p>
            <a:pPr lvl="1"/>
            <a:r>
              <a:rPr lang="en-US" sz="1800" dirty="0" smtClean="0"/>
              <a:t>9 minutes of stable beams….</a:t>
            </a:r>
            <a:r>
              <a:rPr lang="en-GB" sz="1800" dirty="0" smtClean="0"/>
              <a:t> </a:t>
            </a:r>
          </a:p>
          <a:p>
            <a:r>
              <a:rPr lang="en-GB" sz="2000" dirty="0" smtClean="0"/>
              <a:t>11:35 Injecting again, fill #1855, 1092 + 12 non colliding bunches</a:t>
            </a:r>
          </a:p>
          <a:p>
            <a:r>
              <a:rPr lang="en-GB" sz="2000" dirty="0" smtClean="0"/>
              <a:t>13:09 Prepare ramp</a:t>
            </a:r>
          </a:p>
          <a:p>
            <a:r>
              <a:rPr lang="en-GB" sz="2000" dirty="0" smtClean="0"/>
              <a:t>13:15 Beam lost before ramping, UFO near MKI Point 2</a:t>
            </a:r>
          </a:p>
          <a:p>
            <a:r>
              <a:rPr lang="en-GB" sz="2000" dirty="0" smtClean="0">
                <a:solidFill>
                  <a:srgbClr val="FF0000"/>
                </a:solidFill>
              </a:rPr>
              <a:t>15:56</a:t>
            </a:r>
            <a:r>
              <a:rPr lang="en-GB" sz="2000" dirty="0" smtClean="0"/>
              <a:t> Stable beams, </a:t>
            </a:r>
            <a:r>
              <a:rPr lang="en-GB" sz="2000" dirty="0" err="1" smtClean="0"/>
              <a:t>lumi’s</a:t>
            </a:r>
            <a:r>
              <a:rPr lang="en-GB" sz="2000" dirty="0" smtClean="0"/>
              <a:t> around 1.1e33</a:t>
            </a:r>
          </a:p>
          <a:p>
            <a:pPr lvl="1"/>
            <a:r>
              <a:rPr lang="en-GB" sz="1800" dirty="0" smtClean="0"/>
              <a:t>Alice using automatic </a:t>
            </a:r>
            <a:r>
              <a:rPr lang="en-GB" sz="1800" dirty="0" err="1" smtClean="0"/>
              <a:t>lumi</a:t>
            </a:r>
            <a:r>
              <a:rPr lang="en-GB" sz="1800" dirty="0" smtClean="0"/>
              <a:t> levelling (same as </a:t>
            </a:r>
            <a:r>
              <a:rPr lang="en-GB" sz="1800" dirty="0" err="1" smtClean="0"/>
              <a:t>LHCb</a:t>
            </a:r>
            <a:r>
              <a:rPr lang="en-GB" sz="1800" dirty="0" smtClean="0"/>
              <a:t>)</a:t>
            </a:r>
          </a:p>
          <a:p>
            <a:r>
              <a:rPr lang="en-GB" sz="2000" dirty="0" smtClean="0"/>
              <a:t>22:30 Adjust for RF test, switching off one cavity per beam</a:t>
            </a:r>
          </a:p>
          <a:p>
            <a:r>
              <a:rPr lang="en-GB" sz="2000" dirty="0" smtClean="0"/>
              <a:t>23:41 Stable beams back</a:t>
            </a:r>
          </a:p>
          <a:p>
            <a:r>
              <a:rPr lang="en-GB" sz="2000" dirty="0" smtClean="0">
                <a:solidFill>
                  <a:srgbClr val="FF0000"/>
                </a:solidFill>
              </a:rPr>
              <a:t>07:28</a:t>
            </a:r>
            <a:r>
              <a:rPr lang="en-GB" sz="2000" dirty="0" smtClean="0"/>
              <a:t> Beam dump due to bad current reading on </a:t>
            </a:r>
            <a:r>
              <a:rPr lang="en-US" sz="2000" dirty="0" smtClean="0"/>
              <a:t>RTQX2.R1</a:t>
            </a:r>
          </a:p>
          <a:p>
            <a:pPr lvl="1"/>
            <a:r>
              <a:rPr lang="en-US" sz="1800" dirty="0" smtClean="0"/>
              <a:t>This is a known problem, FGC issue– already happened Friday morning inner triplet IP5</a:t>
            </a:r>
          </a:p>
          <a:p>
            <a:pPr lvl="1"/>
            <a:r>
              <a:rPr lang="en-US" sz="1800" dirty="0" smtClean="0"/>
              <a:t>Try to fix this morning…</a:t>
            </a:r>
            <a:endParaRPr lang="en-GB" dirty="0" smtClean="0"/>
          </a:p>
          <a:p>
            <a:pPr lvl="1"/>
            <a:r>
              <a:rPr lang="en-GB" dirty="0" smtClean="0"/>
              <a:t>Fill did 42 pb-1 in 15h30min, minus one hour without stable beams</a:t>
            </a:r>
          </a:p>
          <a:p>
            <a:r>
              <a:rPr lang="en-GB" sz="2000" dirty="0" smtClean="0"/>
              <a:t>08:00 </a:t>
            </a:r>
            <a:r>
              <a:rPr lang="en-GB" sz="1800" dirty="0" smtClean="0"/>
              <a:t>MKI magnet at 54 degrees (interlock @ 55) – </a:t>
            </a:r>
            <a:r>
              <a:rPr lang="en-GB" sz="1800" dirty="0" err="1" smtClean="0"/>
              <a:t>SoftStart</a:t>
            </a:r>
            <a:r>
              <a:rPr lang="en-GB" sz="1800" dirty="0" smtClean="0"/>
              <a:t> to check kick</a:t>
            </a:r>
            <a:endParaRPr lang="en-GB" sz="20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07/06/2011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 2 UFO near MKI</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07/06/2011</a:t>
            </a: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467430" y="620611"/>
            <a:ext cx="3816530" cy="28804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4499990" y="620610"/>
            <a:ext cx="4284172" cy="2899389"/>
          </a:xfrm>
          <a:prstGeom prst="rect">
            <a:avLst/>
          </a:prstGeom>
          <a:noFill/>
          <a:ln w="9525">
            <a:noFill/>
            <a:miter lim="800000"/>
            <a:headEnd/>
            <a:tailEnd/>
          </a:ln>
        </p:spPr>
      </p:pic>
      <p:sp>
        <p:nvSpPr>
          <p:cNvPr id="10" name="TextBox 9"/>
          <p:cNvSpPr txBox="1"/>
          <p:nvPr/>
        </p:nvSpPr>
        <p:spPr>
          <a:xfrm>
            <a:off x="971500" y="3645030"/>
            <a:ext cx="7201000" cy="2800767"/>
          </a:xfrm>
          <a:prstGeom prst="rect">
            <a:avLst/>
          </a:prstGeom>
          <a:noFill/>
        </p:spPr>
        <p:txBody>
          <a:bodyPr wrap="square" rtlCol="0">
            <a:spAutoFit/>
          </a:bodyPr>
          <a:lstStyle/>
          <a:p>
            <a:pPr algn="l">
              <a:buFontTx/>
              <a:buChar char="-"/>
            </a:pPr>
            <a:r>
              <a:rPr lang="en-US" sz="1600" dirty="0" smtClean="0"/>
              <a:t> BLMs on MKID and MKIC were the first to go above threshold </a:t>
            </a:r>
            <a:br>
              <a:rPr lang="en-US" sz="1600" dirty="0" smtClean="0"/>
            </a:br>
            <a:r>
              <a:rPr lang="en-US" sz="1600" dirty="0" smtClean="0"/>
              <a:t>- These thresholds are factor ~5 lower than adjacent elements. </a:t>
            </a:r>
            <a:br>
              <a:rPr lang="en-US" sz="1600" dirty="0" smtClean="0"/>
            </a:br>
            <a:r>
              <a:rPr lang="en-US" sz="1600" dirty="0" smtClean="0"/>
              <a:t>- Beams dumped while losses still rising. Fit to the data gives an expected peak of about </a:t>
            </a:r>
            <a:r>
              <a:rPr lang="en-US" sz="1600" dirty="0" smtClean="0">
                <a:solidFill>
                  <a:srgbClr val="FF0000"/>
                </a:solidFill>
              </a:rPr>
              <a:t>11 </a:t>
            </a:r>
            <a:r>
              <a:rPr lang="en-US" sz="1600" dirty="0" err="1" smtClean="0">
                <a:solidFill>
                  <a:srgbClr val="FF0000"/>
                </a:solidFill>
              </a:rPr>
              <a:t>Gy</a:t>
            </a:r>
            <a:r>
              <a:rPr lang="en-US" sz="1600" dirty="0" smtClean="0">
                <a:solidFill>
                  <a:srgbClr val="FF0000"/>
                </a:solidFill>
              </a:rPr>
              <a:t>/s, which is a factor 3 above the loss recorded</a:t>
            </a:r>
            <a:r>
              <a:rPr lang="en-US" sz="1600" dirty="0" smtClean="0"/>
              <a:t>. </a:t>
            </a:r>
            <a:br>
              <a:rPr lang="en-US" sz="1600" dirty="0" smtClean="0"/>
            </a:br>
            <a:r>
              <a:rPr lang="en-US" sz="1600" dirty="0" smtClean="0"/>
              <a:t>- Gaussian fit to the data gives an RMS of about 780 us. Beam size at MKID (assuming 2.2 um) is about 0.37 mm, which gives </a:t>
            </a:r>
            <a:r>
              <a:rPr lang="en-US" sz="1600" dirty="0" smtClean="0">
                <a:solidFill>
                  <a:srgbClr val="FF0000"/>
                </a:solidFill>
              </a:rPr>
              <a:t>a speed of 0.47 m/s for a hypothetical transiting dust particle</a:t>
            </a:r>
            <a:r>
              <a:rPr lang="en-US" sz="1600" dirty="0" smtClean="0"/>
              <a:t>. </a:t>
            </a:r>
            <a:br>
              <a:rPr lang="en-US" sz="1600" dirty="0" smtClean="0"/>
            </a:br>
            <a:r>
              <a:rPr lang="en-US" sz="1600" dirty="0" smtClean="0"/>
              <a:t>- Losses seem to start at the MKID monitor - at the upstream Q5 there are losses but these are a factor 200 lower </a:t>
            </a:r>
            <a:br>
              <a:rPr lang="en-US" sz="1600" dirty="0" smtClean="0"/>
            </a:br>
            <a:r>
              <a:rPr lang="en-US" sz="1600" dirty="0" smtClean="0"/>
              <a:t>- Except for MKIs and TCTH, the losses everywhere were a factor 5 -10 below dump threshold </a:t>
            </a:r>
            <a:endParaRPr lang="en-GB" dirty="0"/>
          </a:p>
        </p:txBody>
      </p:sp>
      <p:sp>
        <p:nvSpPr>
          <p:cNvPr id="11" name="TextBox 10"/>
          <p:cNvSpPr txBox="1"/>
          <p:nvPr/>
        </p:nvSpPr>
        <p:spPr>
          <a:xfrm>
            <a:off x="6444260" y="6237390"/>
            <a:ext cx="2304320" cy="400110"/>
          </a:xfrm>
          <a:prstGeom prst="rect">
            <a:avLst/>
          </a:prstGeom>
          <a:solidFill>
            <a:schemeClr val="accent1"/>
          </a:solidFill>
        </p:spPr>
        <p:txBody>
          <a:bodyPr wrap="square" rtlCol="0">
            <a:spAutoFit/>
          </a:bodyPr>
          <a:lstStyle/>
          <a:p>
            <a:r>
              <a:rPr lang="en-GB" dirty="0" smtClean="0"/>
              <a:t>Brennan G.</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cstate="print"/>
          <a:srcRect/>
          <a:stretch>
            <a:fillRect/>
          </a:stretch>
        </p:blipFill>
        <p:spPr bwMode="auto">
          <a:xfrm>
            <a:off x="323410" y="4293120"/>
            <a:ext cx="6597050" cy="2165620"/>
          </a:xfrm>
          <a:prstGeom prst="rect">
            <a:avLst/>
          </a:prstGeom>
          <a:noFill/>
          <a:ln w="9525">
            <a:noFill/>
            <a:miter lim="800000"/>
            <a:headEnd/>
            <a:tailEnd/>
          </a:ln>
        </p:spPr>
      </p:pic>
      <p:sp>
        <p:nvSpPr>
          <p:cNvPr id="2" name="Title 1"/>
          <p:cNvSpPr>
            <a:spLocks noGrp="1"/>
          </p:cNvSpPr>
          <p:nvPr>
            <p:ph type="title"/>
          </p:nvPr>
        </p:nvSpPr>
        <p:spPr/>
        <p:txBody>
          <a:bodyPr/>
          <a:lstStyle/>
          <a:p>
            <a:r>
              <a:rPr lang="en-GB" dirty="0" smtClean="0"/>
              <a:t>RF test: Switching off one cavity</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07/06/2011</a:t>
            </a:r>
            <a:endParaRPr lang="en-US" dirty="0"/>
          </a:p>
        </p:txBody>
      </p:sp>
      <p:sp>
        <p:nvSpPr>
          <p:cNvPr id="8" name="TextBox 7"/>
          <p:cNvSpPr txBox="1"/>
          <p:nvPr/>
        </p:nvSpPr>
        <p:spPr>
          <a:xfrm>
            <a:off x="323410" y="620610"/>
            <a:ext cx="8641200" cy="369332"/>
          </a:xfrm>
          <a:prstGeom prst="rect">
            <a:avLst/>
          </a:prstGeom>
          <a:noFill/>
        </p:spPr>
        <p:txBody>
          <a:bodyPr wrap="square" rtlCol="0">
            <a:spAutoFit/>
          </a:bodyPr>
          <a:lstStyle/>
          <a:p>
            <a:r>
              <a:rPr lang="en-GB" sz="1800" dirty="0" smtClean="0"/>
              <a:t>Switching off cavity B1, followed by B2. Study reflected power and </a:t>
            </a:r>
            <a:r>
              <a:rPr lang="en-GB" sz="1800" dirty="0" err="1" smtClean="0"/>
              <a:t>debunching</a:t>
            </a:r>
            <a:endParaRPr lang="en-GB" sz="1800" dirty="0"/>
          </a:p>
        </p:txBody>
      </p:sp>
      <p:sp>
        <p:nvSpPr>
          <p:cNvPr id="10" name="TextBox 9"/>
          <p:cNvSpPr txBox="1"/>
          <p:nvPr/>
        </p:nvSpPr>
        <p:spPr>
          <a:xfrm>
            <a:off x="7020340" y="6021360"/>
            <a:ext cx="1728240" cy="400110"/>
          </a:xfrm>
          <a:prstGeom prst="rect">
            <a:avLst/>
          </a:prstGeom>
          <a:solidFill>
            <a:schemeClr val="accent1"/>
          </a:solidFill>
        </p:spPr>
        <p:txBody>
          <a:bodyPr wrap="square" rtlCol="0">
            <a:spAutoFit/>
          </a:bodyPr>
          <a:lstStyle/>
          <a:p>
            <a:r>
              <a:rPr lang="en-GB" dirty="0" smtClean="0"/>
              <a:t>Philippe B.</a:t>
            </a:r>
            <a:endParaRPr lang="en-GB" dirty="0"/>
          </a:p>
        </p:txBody>
      </p:sp>
      <p:cxnSp>
        <p:nvCxnSpPr>
          <p:cNvPr id="12" name="Straight Arrow Connector 11"/>
          <p:cNvCxnSpPr/>
          <p:nvPr/>
        </p:nvCxnSpPr>
        <p:spPr bwMode="auto">
          <a:xfrm rot="10800000" flipV="1">
            <a:off x="1763610" y="3861060"/>
            <a:ext cx="5256730" cy="1224170"/>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
        <p:nvSpPr>
          <p:cNvPr id="14" name="TextBox 13"/>
          <p:cNvSpPr txBox="1"/>
          <p:nvPr/>
        </p:nvSpPr>
        <p:spPr>
          <a:xfrm>
            <a:off x="6948330" y="980660"/>
            <a:ext cx="2195670" cy="4401205"/>
          </a:xfrm>
          <a:prstGeom prst="rect">
            <a:avLst/>
          </a:prstGeom>
          <a:noFill/>
          <a:ln>
            <a:solidFill>
              <a:schemeClr val="accent1"/>
            </a:solidFill>
          </a:ln>
        </p:spPr>
        <p:txBody>
          <a:bodyPr wrap="square" rtlCol="0">
            <a:spAutoFit/>
          </a:bodyPr>
          <a:lstStyle/>
          <a:p>
            <a:r>
              <a:rPr lang="en-GB" sz="1400" dirty="0" smtClean="0"/>
              <a:t>After ramp: </a:t>
            </a:r>
            <a:br>
              <a:rPr lang="en-GB" sz="1400" dirty="0" smtClean="0"/>
            </a:br>
            <a:r>
              <a:rPr lang="en-GB" sz="1400" dirty="0" smtClean="0"/>
              <a:t>B1 @ 1.2 ns, </a:t>
            </a:r>
            <a:br>
              <a:rPr lang="en-GB" sz="1400" dirty="0" smtClean="0"/>
            </a:br>
            <a:r>
              <a:rPr lang="en-GB" sz="1400" dirty="0" smtClean="0"/>
              <a:t>B2 @ 1.1 ns</a:t>
            </a:r>
          </a:p>
          <a:p>
            <a:r>
              <a:rPr lang="en-US" sz="1400" dirty="0" smtClean="0"/>
              <a:t>For the RF transients, there is barely any difference compared to the measurement done with 912 bunches on May 28th at the beginning of the fill (0.9 MV and 115 kW). At the time we had almost the same total intensity (1.1E14).</a:t>
            </a:r>
          </a:p>
          <a:p>
            <a:r>
              <a:rPr lang="en-US" sz="1400" dirty="0" smtClean="0"/>
              <a:t>The B1 abort gap increase was double that of B2, and this may be related to the lack of B2 longitudinal blow up during the ramp</a:t>
            </a:r>
            <a:endParaRPr lang="en-GB" sz="1400" dirty="0" smtClean="0"/>
          </a:p>
        </p:txBody>
      </p:sp>
      <p:pic>
        <p:nvPicPr>
          <p:cNvPr id="1030" name="Picture 6"/>
          <p:cNvPicPr>
            <a:picLocks noChangeAspect="1" noChangeArrowheads="1"/>
          </p:cNvPicPr>
          <p:nvPr/>
        </p:nvPicPr>
        <p:blipFill>
          <a:blip r:embed="rId3" cstate="print"/>
          <a:srcRect/>
          <a:stretch>
            <a:fillRect/>
          </a:stretch>
        </p:blipFill>
        <p:spPr bwMode="auto">
          <a:xfrm>
            <a:off x="323410" y="980660"/>
            <a:ext cx="6473771" cy="2739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n-US"/>
          </a:p>
        </p:txBody>
      </p:sp>
      <p:pic>
        <p:nvPicPr>
          <p:cNvPr id="3075" name="Picture 3" descr="TIMBER_Low_Bch_Length"/>
          <p:cNvPicPr>
            <a:picLocks noChangeAspect="1" noChangeArrowheads="1"/>
          </p:cNvPicPr>
          <p:nvPr/>
        </p:nvPicPr>
        <p:blipFill>
          <a:blip r:embed="rId3" cstate="print"/>
          <a:srcRect/>
          <a:stretch>
            <a:fillRect/>
          </a:stretch>
        </p:blipFill>
        <p:spPr bwMode="auto">
          <a:xfrm>
            <a:off x="69850" y="76200"/>
            <a:ext cx="8997950" cy="3513138"/>
          </a:xfrm>
          <a:prstGeom prst="rect">
            <a:avLst/>
          </a:prstGeom>
          <a:noFill/>
        </p:spPr>
      </p:pic>
      <p:pic>
        <p:nvPicPr>
          <p:cNvPr id="3076" name="Picture 4" descr="TIMBER_Good_Bch_length"/>
          <p:cNvPicPr>
            <a:picLocks noChangeAspect="1" noChangeArrowheads="1"/>
          </p:cNvPicPr>
          <p:nvPr/>
        </p:nvPicPr>
        <p:blipFill>
          <a:blip r:embed="rId4" cstate="print"/>
          <a:srcRect/>
          <a:stretch>
            <a:fillRect/>
          </a:stretch>
        </p:blipFill>
        <p:spPr bwMode="auto">
          <a:xfrm>
            <a:off x="76200" y="3344863"/>
            <a:ext cx="8997950" cy="3513137"/>
          </a:xfrm>
          <a:prstGeom prst="rect">
            <a:avLst/>
          </a:prstGeom>
          <a:noFill/>
        </p:spPr>
      </p:pic>
      <p:sp>
        <p:nvSpPr>
          <p:cNvPr id="3077" name="Line 5"/>
          <p:cNvSpPr>
            <a:spLocks noChangeShapeType="1"/>
          </p:cNvSpPr>
          <p:nvPr/>
        </p:nvSpPr>
        <p:spPr bwMode="auto">
          <a:xfrm flipH="1">
            <a:off x="1676400" y="990600"/>
            <a:ext cx="152400" cy="1676400"/>
          </a:xfrm>
          <a:prstGeom prst="line">
            <a:avLst/>
          </a:prstGeom>
          <a:noFill/>
          <a:ln w="9525">
            <a:solidFill>
              <a:schemeClr val="folHlink"/>
            </a:solidFill>
            <a:round/>
            <a:headEnd/>
            <a:tailEnd/>
          </a:ln>
          <a:effectLst/>
        </p:spPr>
        <p:txBody>
          <a:bodyPr wrap="none" anchor="ctr"/>
          <a:lstStyle/>
          <a:p>
            <a:endParaRPr lang="en-GB"/>
          </a:p>
        </p:txBody>
      </p:sp>
      <p:sp>
        <p:nvSpPr>
          <p:cNvPr id="3078" name="Text Box 6"/>
          <p:cNvSpPr txBox="1">
            <a:spLocks noChangeArrowheads="1"/>
          </p:cNvSpPr>
          <p:nvPr/>
        </p:nvSpPr>
        <p:spPr bwMode="auto">
          <a:xfrm>
            <a:off x="609600" y="914400"/>
            <a:ext cx="1219200" cy="396875"/>
          </a:xfrm>
          <a:prstGeom prst="rect">
            <a:avLst/>
          </a:prstGeom>
          <a:noFill/>
          <a:ln w="9525">
            <a:noFill/>
            <a:miter lim="800000"/>
            <a:headEnd/>
            <a:tailEnd/>
          </a:ln>
          <a:effectLst/>
        </p:spPr>
        <p:txBody>
          <a:bodyPr>
            <a:spAutoFit/>
          </a:bodyPr>
          <a:lstStyle/>
          <a:p>
            <a:pPr>
              <a:spcBef>
                <a:spcPct val="50000"/>
              </a:spcBef>
            </a:pPr>
            <a:r>
              <a:rPr lang="en-US" sz="2000" b="1">
                <a:solidFill>
                  <a:srgbClr val="FFCC66"/>
                </a:solidFill>
                <a:latin typeface="Arial Narrow" pitchFamily="96" charset="0"/>
                <a:ea typeface="ヒラギノ角ゴ Pro W3" pitchFamily="96" charset="-128"/>
              </a:rPr>
              <a:t>Injection</a:t>
            </a:r>
          </a:p>
        </p:txBody>
      </p:sp>
      <p:sp>
        <p:nvSpPr>
          <p:cNvPr id="3079" name="Text Box 7"/>
          <p:cNvSpPr txBox="1">
            <a:spLocks noChangeArrowheads="1"/>
          </p:cNvSpPr>
          <p:nvPr/>
        </p:nvSpPr>
        <p:spPr bwMode="auto">
          <a:xfrm>
            <a:off x="1295400" y="2651125"/>
            <a:ext cx="1219200" cy="396875"/>
          </a:xfrm>
          <a:prstGeom prst="rect">
            <a:avLst/>
          </a:prstGeom>
          <a:noFill/>
          <a:ln w="9525">
            <a:noFill/>
            <a:miter lim="800000"/>
            <a:headEnd/>
            <a:tailEnd/>
          </a:ln>
          <a:effectLst/>
        </p:spPr>
        <p:txBody>
          <a:bodyPr>
            <a:spAutoFit/>
          </a:bodyPr>
          <a:lstStyle/>
          <a:p>
            <a:pPr>
              <a:spcBef>
                <a:spcPct val="50000"/>
              </a:spcBef>
            </a:pPr>
            <a:r>
              <a:rPr lang="en-US" sz="2000" b="1">
                <a:solidFill>
                  <a:schemeClr val="folHlink"/>
                </a:solidFill>
                <a:latin typeface="Arial Narrow" pitchFamily="96" charset="0"/>
                <a:ea typeface="ヒラギノ角ゴ Pro W3" pitchFamily="96" charset="-128"/>
              </a:rPr>
              <a:t>Ramp</a:t>
            </a:r>
          </a:p>
        </p:txBody>
      </p:sp>
      <p:sp>
        <p:nvSpPr>
          <p:cNvPr id="3080" name="Rectangle 8"/>
          <p:cNvSpPr>
            <a:spLocks noChangeArrowheads="1"/>
          </p:cNvSpPr>
          <p:nvPr/>
        </p:nvSpPr>
        <p:spPr bwMode="auto">
          <a:xfrm>
            <a:off x="4648200" y="2286000"/>
            <a:ext cx="1676400" cy="228600"/>
          </a:xfrm>
          <a:prstGeom prst="rect">
            <a:avLst/>
          </a:prstGeom>
          <a:noFill/>
          <a:ln w="9525">
            <a:solidFill>
              <a:srgbClr val="FFCC66"/>
            </a:solidFill>
            <a:miter lim="800000"/>
            <a:headEnd/>
            <a:tailEnd/>
          </a:ln>
          <a:effectLst/>
        </p:spPr>
        <p:txBody>
          <a:bodyPr wrap="none" anchor="ctr"/>
          <a:lstStyle/>
          <a:p>
            <a:endParaRPr lang="en-GB"/>
          </a:p>
        </p:txBody>
      </p:sp>
      <p:sp>
        <p:nvSpPr>
          <p:cNvPr id="3081" name="Text Box 9"/>
          <p:cNvSpPr txBox="1">
            <a:spLocks noChangeArrowheads="1"/>
          </p:cNvSpPr>
          <p:nvPr/>
        </p:nvSpPr>
        <p:spPr bwMode="auto">
          <a:xfrm>
            <a:off x="6553200" y="762000"/>
            <a:ext cx="2362200" cy="1552575"/>
          </a:xfrm>
          <a:prstGeom prst="rect">
            <a:avLst/>
          </a:prstGeom>
          <a:noFill/>
          <a:ln w="9525">
            <a:noFill/>
            <a:miter lim="800000"/>
            <a:headEnd/>
            <a:tailEnd/>
          </a:ln>
          <a:effectLst/>
        </p:spPr>
        <p:txBody>
          <a:bodyPr>
            <a:spAutoFit/>
          </a:bodyPr>
          <a:lstStyle/>
          <a:p>
            <a:pPr>
              <a:spcBef>
                <a:spcPct val="50000"/>
              </a:spcBef>
            </a:pPr>
            <a:r>
              <a:rPr lang="en-US">
                <a:solidFill>
                  <a:srgbClr val="FFCC66"/>
                </a:solidFill>
                <a:latin typeface="Arial Narrow" pitchFamily="96" charset="0"/>
                <a:ea typeface="ヒラギノ角ゴ Pro W3" pitchFamily="96" charset="-128"/>
              </a:rPr>
              <a:t>Too low bunch length =&gt; direct impact on image current heat loads!</a:t>
            </a:r>
          </a:p>
        </p:txBody>
      </p:sp>
      <p:sp>
        <p:nvSpPr>
          <p:cNvPr id="3082" name="Text Box 10"/>
          <p:cNvSpPr txBox="1">
            <a:spLocks noChangeArrowheads="1"/>
          </p:cNvSpPr>
          <p:nvPr/>
        </p:nvSpPr>
        <p:spPr bwMode="auto">
          <a:xfrm>
            <a:off x="6629400" y="2514600"/>
            <a:ext cx="2286000" cy="822325"/>
          </a:xfrm>
          <a:prstGeom prst="rect">
            <a:avLst/>
          </a:prstGeom>
          <a:noFill/>
          <a:ln w="9525">
            <a:noFill/>
            <a:miter lim="800000"/>
            <a:headEnd/>
            <a:tailEnd/>
          </a:ln>
          <a:effectLst/>
        </p:spPr>
        <p:txBody>
          <a:bodyPr>
            <a:spAutoFit/>
          </a:bodyPr>
          <a:lstStyle/>
          <a:p>
            <a:pPr>
              <a:spcBef>
                <a:spcPct val="50000"/>
              </a:spcBef>
            </a:pPr>
            <a:r>
              <a:rPr lang="en-US">
                <a:latin typeface="Arial Narrow" pitchFamily="96" charset="0"/>
                <a:ea typeface="ヒラギノ角ゴ Pro W3" pitchFamily="96" charset="-128"/>
              </a:rPr>
              <a:t>ARCs </a:t>
            </a:r>
            <a:r>
              <a:rPr lang="en-US">
                <a:solidFill>
                  <a:srgbClr val="FF0000"/>
                </a:solidFill>
                <a:latin typeface="Arial Narrow" pitchFamily="96" charset="0"/>
                <a:ea typeface="ヒラギノ角ゴ Pro W3" pitchFamily="96" charset="-128"/>
              </a:rPr>
              <a:t>34</a:t>
            </a:r>
            <a:r>
              <a:rPr lang="en-US">
                <a:latin typeface="Arial Narrow" pitchFamily="96" charset="0"/>
                <a:ea typeface="ヒラギノ角ゴ Pro W3" pitchFamily="96" charset="-128"/>
              </a:rPr>
              <a:t> &amp; </a:t>
            </a:r>
            <a:r>
              <a:rPr lang="en-US">
                <a:solidFill>
                  <a:srgbClr val="66CCFF"/>
                </a:solidFill>
                <a:latin typeface="Arial Narrow" pitchFamily="96" charset="0"/>
                <a:ea typeface="ヒラギノ角ゴ Pro W3" pitchFamily="96" charset="-128"/>
              </a:rPr>
              <a:t>56</a:t>
            </a:r>
            <a:r>
              <a:rPr lang="en-US">
                <a:latin typeface="Arial Narrow" pitchFamily="96" charset="0"/>
                <a:ea typeface="ヒラギノ角ゴ Pro W3" pitchFamily="96" charset="-128"/>
              </a:rPr>
              <a:t> mostly penalised</a:t>
            </a:r>
          </a:p>
        </p:txBody>
      </p:sp>
      <p:sp>
        <p:nvSpPr>
          <p:cNvPr id="3083" name="Line 11"/>
          <p:cNvSpPr>
            <a:spLocks noChangeShapeType="1"/>
          </p:cNvSpPr>
          <p:nvPr/>
        </p:nvSpPr>
        <p:spPr bwMode="auto">
          <a:xfrm flipH="1">
            <a:off x="1295400" y="4191000"/>
            <a:ext cx="152400" cy="2057400"/>
          </a:xfrm>
          <a:prstGeom prst="line">
            <a:avLst/>
          </a:prstGeom>
          <a:noFill/>
          <a:ln w="9525">
            <a:solidFill>
              <a:schemeClr val="folHlink"/>
            </a:solidFill>
            <a:round/>
            <a:headEnd/>
            <a:tailEnd/>
          </a:ln>
          <a:effectLst/>
        </p:spPr>
        <p:txBody>
          <a:bodyPr wrap="none" anchor="ctr"/>
          <a:lstStyle/>
          <a:p>
            <a:endParaRPr lang="en-GB"/>
          </a:p>
        </p:txBody>
      </p:sp>
      <p:sp>
        <p:nvSpPr>
          <p:cNvPr id="3084" name="Text Box 12"/>
          <p:cNvSpPr txBox="1">
            <a:spLocks noChangeArrowheads="1"/>
          </p:cNvSpPr>
          <p:nvPr/>
        </p:nvSpPr>
        <p:spPr bwMode="auto">
          <a:xfrm>
            <a:off x="457200" y="4038600"/>
            <a:ext cx="1219200" cy="396875"/>
          </a:xfrm>
          <a:prstGeom prst="rect">
            <a:avLst/>
          </a:prstGeom>
          <a:noFill/>
          <a:ln w="9525">
            <a:noFill/>
            <a:miter lim="800000"/>
            <a:headEnd/>
            <a:tailEnd/>
          </a:ln>
          <a:effectLst/>
        </p:spPr>
        <p:txBody>
          <a:bodyPr>
            <a:spAutoFit/>
          </a:bodyPr>
          <a:lstStyle/>
          <a:p>
            <a:pPr>
              <a:spcBef>
                <a:spcPct val="50000"/>
              </a:spcBef>
            </a:pPr>
            <a:r>
              <a:rPr lang="en-US" sz="2000" b="1">
                <a:solidFill>
                  <a:srgbClr val="FFCC66"/>
                </a:solidFill>
                <a:latin typeface="Arial Narrow" pitchFamily="96" charset="0"/>
                <a:ea typeface="ヒラギノ角ゴ Pro W3" pitchFamily="96" charset="-128"/>
              </a:rPr>
              <a:t>Injection</a:t>
            </a:r>
          </a:p>
        </p:txBody>
      </p:sp>
      <p:sp>
        <p:nvSpPr>
          <p:cNvPr id="3085" name="Text Box 13"/>
          <p:cNvSpPr txBox="1">
            <a:spLocks noChangeArrowheads="1"/>
          </p:cNvSpPr>
          <p:nvPr/>
        </p:nvSpPr>
        <p:spPr bwMode="auto">
          <a:xfrm>
            <a:off x="914400" y="5927725"/>
            <a:ext cx="1219200" cy="396875"/>
          </a:xfrm>
          <a:prstGeom prst="rect">
            <a:avLst/>
          </a:prstGeom>
          <a:noFill/>
          <a:ln w="9525">
            <a:noFill/>
            <a:miter lim="800000"/>
            <a:headEnd/>
            <a:tailEnd/>
          </a:ln>
          <a:effectLst/>
        </p:spPr>
        <p:txBody>
          <a:bodyPr>
            <a:spAutoFit/>
          </a:bodyPr>
          <a:lstStyle/>
          <a:p>
            <a:pPr>
              <a:spcBef>
                <a:spcPct val="50000"/>
              </a:spcBef>
            </a:pPr>
            <a:r>
              <a:rPr lang="en-US" sz="2000" b="1">
                <a:solidFill>
                  <a:schemeClr val="folHlink"/>
                </a:solidFill>
                <a:latin typeface="Arial Narrow" pitchFamily="96" charset="0"/>
                <a:ea typeface="ヒラギノ角ゴ Pro W3" pitchFamily="96" charset="-128"/>
              </a:rPr>
              <a:t>Ramp</a:t>
            </a:r>
          </a:p>
        </p:txBody>
      </p:sp>
      <p:sp>
        <p:nvSpPr>
          <p:cNvPr id="3086" name="Rectangle 14"/>
          <p:cNvSpPr>
            <a:spLocks noChangeArrowheads="1"/>
          </p:cNvSpPr>
          <p:nvPr/>
        </p:nvSpPr>
        <p:spPr bwMode="auto">
          <a:xfrm>
            <a:off x="4648200" y="4968875"/>
            <a:ext cx="1676400" cy="212725"/>
          </a:xfrm>
          <a:prstGeom prst="rect">
            <a:avLst/>
          </a:prstGeom>
          <a:noFill/>
          <a:ln w="9525">
            <a:solidFill>
              <a:srgbClr val="66FF66"/>
            </a:solidFill>
            <a:miter lim="800000"/>
            <a:headEnd/>
            <a:tailEnd/>
          </a:ln>
          <a:effectLst/>
        </p:spPr>
        <p:txBody>
          <a:bodyPr wrap="none" anchor="ctr"/>
          <a:lstStyle/>
          <a:p>
            <a:endParaRPr lang="en-GB"/>
          </a:p>
        </p:txBody>
      </p:sp>
      <p:sp>
        <p:nvSpPr>
          <p:cNvPr id="3087" name="Text Box 15"/>
          <p:cNvSpPr txBox="1">
            <a:spLocks noChangeArrowheads="1"/>
          </p:cNvSpPr>
          <p:nvPr/>
        </p:nvSpPr>
        <p:spPr bwMode="auto">
          <a:xfrm>
            <a:off x="6553200" y="4070350"/>
            <a:ext cx="2362200" cy="1187450"/>
          </a:xfrm>
          <a:prstGeom prst="rect">
            <a:avLst/>
          </a:prstGeom>
          <a:noFill/>
          <a:ln w="9525">
            <a:noFill/>
            <a:miter lim="800000"/>
            <a:headEnd/>
            <a:tailEnd/>
          </a:ln>
          <a:effectLst/>
        </p:spPr>
        <p:txBody>
          <a:bodyPr>
            <a:spAutoFit/>
          </a:bodyPr>
          <a:lstStyle/>
          <a:p>
            <a:pPr>
              <a:spcBef>
                <a:spcPct val="50000"/>
              </a:spcBef>
            </a:pPr>
            <a:r>
              <a:rPr lang="en-US">
                <a:solidFill>
                  <a:srgbClr val="66FF66"/>
                </a:solidFill>
                <a:latin typeface="Arial Narrow" pitchFamily="96" charset="0"/>
                <a:ea typeface="ヒラギノ角ゴ Pro W3" pitchFamily="96" charset="-128"/>
              </a:rPr>
              <a:t>Longer bunch length =&gt; lower heat loads</a:t>
            </a:r>
          </a:p>
        </p:txBody>
      </p:sp>
      <p:sp>
        <p:nvSpPr>
          <p:cNvPr id="3088" name="Text Box 16"/>
          <p:cNvSpPr txBox="1">
            <a:spLocks noChangeArrowheads="1"/>
          </p:cNvSpPr>
          <p:nvPr/>
        </p:nvSpPr>
        <p:spPr bwMode="auto">
          <a:xfrm>
            <a:off x="6477000" y="5578475"/>
            <a:ext cx="2438400" cy="822325"/>
          </a:xfrm>
          <a:prstGeom prst="rect">
            <a:avLst/>
          </a:prstGeom>
          <a:noFill/>
          <a:ln w="9525">
            <a:noFill/>
            <a:miter lim="800000"/>
            <a:headEnd/>
            <a:tailEnd/>
          </a:ln>
          <a:effectLst/>
        </p:spPr>
        <p:txBody>
          <a:bodyPr>
            <a:spAutoFit/>
          </a:bodyPr>
          <a:lstStyle/>
          <a:p>
            <a:pPr>
              <a:spcBef>
                <a:spcPct val="50000"/>
              </a:spcBef>
            </a:pPr>
            <a:r>
              <a:rPr lang="en-US">
                <a:latin typeface="Arial Narrow" pitchFamily="96" charset="0"/>
                <a:ea typeface="ヒラギノ角ゴ Pro W3" pitchFamily="96" charset="-128"/>
              </a:rPr>
              <a:t>Very homogeneous behaviour of all arcs</a:t>
            </a:r>
          </a:p>
        </p:txBody>
      </p:sp>
      <p:sp>
        <p:nvSpPr>
          <p:cNvPr id="3089" name="Text Box 17"/>
          <p:cNvSpPr txBox="1">
            <a:spLocks noChangeArrowheads="1"/>
          </p:cNvSpPr>
          <p:nvPr/>
        </p:nvSpPr>
        <p:spPr bwMode="auto">
          <a:xfrm>
            <a:off x="1981200" y="2209800"/>
            <a:ext cx="1143000" cy="336550"/>
          </a:xfrm>
          <a:prstGeom prst="rect">
            <a:avLst/>
          </a:prstGeom>
          <a:noFill/>
          <a:ln w="9525">
            <a:noFill/>
            <a:miter lim="800000"/>
            <a:headEnd/>
            <a:tailEnd/>
          </a:ln>
        </p:spPr>
        <p:txBody>
          <a:bodyPr>
            <a:spAutoFit/>
          </a:bodyPr>
          <a:lstStyle/>
          <a:p>
            <a:pPr>
              <a:spcBef>
                <a:spcPct val="50000"/>
              </a:spcBef>
            </a:pPr>
            <a:r>
              <a:rPr lang="en-US" sz="1600">
                <a:solidFill>
                  <a:srgbClr val="FF6FCF"/>
                </a:solidFill>
                <a:latin typeface="Arial Narrow" pitchFamily="96" charset="0"/>
              </a:rPr>
              <a:t>Bunch L B1</a:t>
            </a:r>
          </a:p>
        </p:txBody>
      </p:sp>
      <p:sp>
        <p:nvSpPr>
          <p:cNvPr id="18" name="TextBox 17"/>
          <p:cNvSpPr txBox="1"/>
          <p:nvPr/>
        </p:nvSpPr>
        <p:spPr>
          <a:xfrm>
            <a:off x="7236370" y="6309400"/>
            <a:ext cx="1728240" cy="400110"/>
          </a:xfrm>
          <a:prstGeom prst="rect">
            <a:avLst/>
          </a:prstGeom>
          <a:solidFill>
            <a:schemeClr val="accent1"/>
          </a:solidFill>
        </p:spPr>
        <p:txBody>
          <a:bodyPr wrap="square" rtlCol="0">
            <a:spAutoFit/>
          </a:bodyPr>
          <a:lstStyle/>
          <a:p>
            <a:r>
              <a:rPr lang="en-GB" dirty="0" smtClean="0"/>
              <a:t>Serge C.</a:t>
            </a:r>
            <a:endParaRPr lang="en-GB" dirty="0"/>
          </a:p>
        </p:txBody>
      </p:sp>
      <p:sp>
        <p:nvSpPr>
          <p:cNvPr id="19" name="TextBox 18"/>
          <p:cNvSpPr txBox="1"/>
          <p:nvPr/>
        </p:nvSpPr>
        <p:spPr>
          <a:xfrm>
            <a:off x="6228230" y="2204830"/>
            <a:ext cx="1008140" cy="400110"/>
          </a:xfrm>
          <a:prstGeom prst="rect">
            <a:avLst/>
          </a:prstGeom>
          <a:noFill/>
        </p:spPr>
        <p:txBody>
          <a:bodyPr wrap="square" rtlCol="0">
            <a:spAutoFit/>
          </a:bodyPr>
          <a:lstStyle/>
          <a:p>
            <a:r>
              <a:rPr lang="en-GB" dirty="0" smtClean="0">
                <a:solidFill>
                  <a:srgbClr val="FFC000"/>
                </a:solidFill>
              </a:rPr>
              <a:t>1.1 ns</a:t>
            </a:r>
            <a:endParaRPr lang="en-GB" dirty="0">
              <a:solidFill>
                <a:srgbClr val="FFC000"/>
              </a:solidFill>
            </a:endParaRPr>
          </a:p>
        </p:txBody>
      </p:sp>
      <p:sp>
        <p:nvSpPr>
          <p:cNvPr id="20" name="TextBox 19"/>
          <p:cNvSpPr txBox="1"/>
          <p:nvPr/>
        </p:nvSpPr>
        <p:spPr>
          <a:xfrm>
            <a:off x="6300240" y="4869200"/>
            <a:ext cx="1008140" cy="400110"/>
          </a:xfrm>
          <a:prstGeom prst="rect">
            <a:avLst/>
          </a:prstGeom>
          <a:noFill/>
        </p:spPr>
        <p:txBody>
          <a:bodyPr wrap="square" rtlCol="0">
            <a:spAutoFit/>
          </a:bodyPr>
          <a:lstStyle/>
          <a:p>
            <a:r>
              <a:rPr lang="en-GB" dirty="0" smtClean="0">
                <a:solidFill>
                  <a:srgbClr val="FFC000"/>
                </a:solidFill>
              </a:rPr>
              <a:t>1.2 ns</a:t>
            </a:r>
            <a:endParaRPr lang="en-GB"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a:t>
            </a:r>
            <a:endParaRPr lang="en-GB" dirty="0"/>
          </a:p>
        </p:txBody>
      </p:sp>
      <p:sp>
        <p:nvSpPr>
          <p:cNvPr id="3" name="Content Placeholder 2"/>
          <p:cNvSpPr>
            <a:spLocks noGrp="1"/>
          </p:cNvSpPr>
          <p:nvPr>
            <p:ph idx="1"/>
          </p:nvPr>
        </p:nvSpPr>
        <p:spPr>
          <a:xfrm>
            <a:off x="467430" y="836640"/>
            <a:ext cx="8229600" cy="5111750"/>
          </a:xfrm>
        </p:spPr>
        <p:txBody>
          <a:bodyPr/>
          <a:lstStyle/>
          <a:p>
            <a:r>
              <a:rPr lang="en-GB" dirty="0" smtClean="0"/>
              <a:t>Chromaticity measurements at injection after this long fill to get data for FIDEL (1.5 hours)</a:t>
            </a:r>
          </a:p>
          <a:p>
            <a:pPr lvl="1"/>
            <a:r>
              <a:rPr lang="en-GB" dirty="0" smtClean="0"/>
              <a:t>Also non-linear chromaticity for Wolfgang</a:t>
            </a:r>
          </a:p>
          <a:p>
            <a:pPr lvl="1"/>
            <a:r>
              <a:rPr lang="en-GB" dirty="0" smtClean="0"/>
              <a:t>Try to fix FGC in the same time</a:t>
            </a:r>
          </a:p>
          <a:p>
            <a:r>
              <a:rPr lang="en-GB" dirty="0" smtClean="0"/>
              <a:t>Physics </a:t>
            </a:r>
            <a:r>
              <a:rPr lang="en-GB" dirty="0" smtClean="0"/>
              <a:t>1092 </a:t>
            </a:r>
            <a:r>
              <a:rPr lang="en-GB" smtClean="0"/>
              <a:t>x </a:t>
            </a:r>
            <a:r>
              <a:rPr lang="en-GB" smtClean="0"/>
              <a:t>1092 bunches</a:t>
            </a:r>
            <a:endParaRPr lang="en-GB" dirty="0" smtClean="0"/>
          </a:p>
          <a:p>
            <a:pPr lvl="1"/>
            <a:r>
              <a:rPr lang="en-GB" dirty="0" smtClean="0"/>
              <a:t>Some fills with additional 12 non-colliding bunches</a:t>
            </a:r>
          </a:p>
          <a:p>
            <a:r>
              <a:rPr lang="en-GB" dirty="0" smtClean="0"/>
              <a:t>Outstanding</a:t>
            </a:r>
          </a:p>
          <a:p>
            <a:pPr lvl="1"/>
            <a:r>
              <a:rPr lang="en-GB" dirty="0" smtClean="0"/>
              <a:t>End of fill: TCL adjustment</a:t>
            </a:r>
          </a:p>
          <a:p>
            <a:pPr lvl="1"/>
            <a:r>
              <a:rPr lang="en-GB" dirty="0" smtClean="0"/>
              <a:t>Test ramp with new RF blow-up control (12 bunches)</a:t>
            </a:r>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dirty="0" smtClean="0"/>
              <a:t>07/06/2011</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45990</TotalTime>
  <Words>337</Words>
  <Application>Microsoft Office PowerPoint</Application>
  <PresentationFormat>On-screen Show (4:3)</PresentationFormat>
  <Paragraphs>55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Pixel</vt:lpstr>
      <vt:lpstr>Monday 6th </vt:lpstr>
      <vt:lpstr>Point 2 UFO near MKI</vt:lpstr>
      <vt:lpstr>RF test: Switching off one cavity</vt:lpstr>
      <vt:lpstr>Slide 4</vt:lpstr>
      <vt:lpstr>Plan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2622</cp:revision>
  <dcterms:created xsi:type="dcterms:W3CDTF">2010-07-26T05:43:59Z</dcterms:created>
  <dcterms:modified xsi:type="dcterms:W3CDTF">2011-06-07T06:51:34Z</dcterms:modified>
</cp:coreProperties>
</file>