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151" r:id="rId2"/>
    <p:sldId id="1158" r:id="rId3"/>
    <p:sldId id="1160" r:id="rId4"/>
    <p:sldId id="1159" r:id="rId5"/>
    <p:sldId id="1157" r:id="rId6"/>
    <p:sldId id="1152" r:id="rId7"/>
    <p:sldId id="1154" r:id="rId8"/>
    <p:sldId id="1156" r:id="rId9"/>
    <p:sldId id="1153" r:id="rId10"/>
    <p:sldId id="1138" r:id="rId11"/>
    <p:sldId id="1150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0000FF"/>
    <a:srgbClr val="008000"/>
    <a:srgbClr val="FFFF99"/>
    <a:srgbClr val="CC0066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3" autoAdjust="0"/>
    <p:restoredTop sz="95262" autoAdjust="0"/>
  </p:normalViewPr>
  <p:slideViewPr>
    <p:cSldViewPr>
      <p:cViewPr varScale="1">
        <p:scale>
          <a:sx n="83" d="100"/>
          <a:sy n="83" d="100"/>
        </p:scale>
        <p:origin x="-810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03.06.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692620"/>
            <a:ext cx="8964610" cy="5760800"/>
          </a:xfrm>
        </p:spPr>
        <p:txBody>
          <a:bodyPr/>
          <a:lstStyle/>
          <a:p>
            <a:pPr lvl="0"/>
            <a:r>
              <a:rPr lang="en-US" dirty="0" smtClean="0"/>
              <a:t>05h55 </a:t>
            </a:r>
            <a:r>
              <a:rPr lang="en-US" b="1" dirty="0" smtClean="0"/>
              <a:t>Stable beams. Fill #1841. </a:t>
            </a:r>
            <a:r>
              <a:rPr lang="en-US" b="1" dirty="0" err="1" smtClean="0"/>
              <a:t>Lumi</a:t>
            </a:r>
            <a:r>
              <a:rPr lang="en-US" b="1" dirty="0" smtClean="0"/>
              <a:t> ~1.2e33.</a:t>
            </a:r>
            <a:endParaRPr lang="en-US" dirty="0" smtClean="0"/>
          </a:p>
          <a:p>
            <a:pPr lvl="0"/>
            <a:r>
              <a:rPr lang="en-US" dirty="0" smtClean="0"/>
              <a:t>13h30 Beams dumped: </a:t>
            </a:r>
          </a:p>
          <a:p>
            <a:pPr lvl="1"/>
            <a:r>
              <a:rPr lang="en-US" dirty="0" smtClean="0"/>
              <a:t>Loss of </a:t>
            </a:r>
            <a:r>
              <a:rPr lang="en-US" dirty="0" err="1" smtClean="0"/>
              <a:t>I_meas</a:t>
            </a:r>
            <a:r>
              <a:rPr lang="en-US" dirty="0" smtClean="0"/>
              <a:t> reading (only channel A of PC) for 4 </a:t>
            </a:r>
            <a:r>
              <a:rPr lang="en-US" dirty="0" err="1" smtClean="0"/>
              <a:t>ms.</a:t>
            </a:r>
            <a:r>
              <a:rPr lang="en-US" dirty="0" smtClean="0"/>
              <a:t> This tripped the PIC. Note that the after the loss of I_MEAS, the signal came back. </a:t>
            </a:r>
          </a:p>
          <a:p>
            <a:pPr lvl="1"/>
            <a:r>
              <a:rPr lang="en-US" dirty="0" smtClean="0"/>
              <a:t>Delivered </a:t>
            </a:r>
            <a:r>
              <a:rPr lang="en-US" dirty="0" err="1" smtClean="0"/>
              <a:t>lumi</a:t>
            </a:r>
            <a:r>
              <a:rPr lang="en-US" dirty="0" smtClean="0"/>
              <a:t>: 27.5pb-1. </a:t>
            </a:r>
            <a:r>
              <a:rPr lang="en-US" u="sng" dirty="0" smtClean="0"/>
              <a:t>Length of stable beams: 7h35.</a:t>
            </a:r>
            <a:endParaRPr lang="en-US" dirty="0" smtClean="0"/>
          </a:p>
          <a:p>
            <a:pPr lvl="0"/>
            <a:r>
              <a:rPr lang="en-US" dirty="0" smtClean="0"/>
              <a:t>18h24 </a:t>
            </a:r>
            <a:r>
              <a:rPr lang="en-US" u="sng" dirty="0" smtClean="0"/>
              <a:t>Beam dump @3.5TeV: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UFO in IR8R during squeeze.</a:t>
            </a:r>
          </a:p>
          <a:p>
            <a:pPr lvl="0"/>
            <a:r>
              <a:rPr lang="en-US" dirty="0" smtClean="0"/>
              <a:t>20h54 </a:t>
            </a:r>
            <a:r>
              <a:rPr lang="en-US" b="1" dirty="0" smtClean="0"/>
              <a:t>Stable beams. Fill #1844. </a:t>
            </a:r>
            <a:r>
              <a:rPr lang="en-US" b="1" dirty="0" err="1" smtClean="0"/>
              <a:t>Lumi</a:t>
            </a:r>
            <a:r>
              <a:rPr lang="en-US" b="1" dirty="0" smtClean="0"/>
              <a:t> ~1.1e33.</a:t>
            </a:r>
            <a:endParaRPr lang="en-US" dirty="0" smtClean="0"/>
          </a:p>
          <a:p>
            <a:pPr lvl="0"/>
            <a:r>
              <a:rPr lang="en-US" dirty="0" smtClean="0"/>
              <a:t>21h17 Beam dump: </a:t>
            </a:r>
          </a:p>
          <a:p>
            <a:pPr lvl="1"/>
            <a:r>
              <a:rPr lang="en-US" dirty="0" err="1" smtClean="0"/>
              <a:t>Undulator</a:t>
            </a:r>
            <a:r>
              <a:rPr lang="en-US" dirty="0" smtClean="0"/>
              <a:t> IR4 tripped. Reset was needed (forgotten before). </a:t>
            </a:r>
          </a:p>
          <a:p>
            <a:pPr lvl="1"/>
            <a:r>
              <a:rPr lang="en-US" u="sng" dirty="0" smtClean="0"/>
              <a:t>Length of stable beams: 0h23.</a:t>
            </a:r>
            <a:endParaRPr lang="en-US" dirty="0" smtClean="0"/>
          </a:p>
          <a:p>
            <a:r>
              <a:rPr lang="en-US" dirty="0" smtClean="0"/>
              <a:t>23h30 </a:t>
            </a:r>
            <a:r>
              <a:rPr lang="en-US" dirty="0" err="1" smtClean="0"/>
              <a:t>Cryo</a:t>
            </a:r>
            <a:r>
              <a:rPr lang="en-US" dirty="0" smtClean="0"/>
              <a:t> back for ML4.</a:t>
            </a:r>
          </a:p>
          <a:p>
            <a:pPr lvl="0"/>
            <a:r>
              <a:rPr lang="en-US" dirty="0" smtClean="0"/>
              <a:t>02h16 </a:t>
            </a:r>
            <a:r>
              <a:rPr lang="en-US" b="1" dirty="0" smtClean="0"/>
              <a:t>Stable beams. Fill #1845. </a:t>
            </a:r>
            <a:r>
              <a:rPr lang="en-US" b="1" dirty="0" err="1" smtClean="0"/>
              <a:t>Lumi</a:t>
            </a:r>
            <a:r>
              <a:rPr lang="en-US" b="1" dirty="0" smtClean="0"/>
              <a:t> ~1.1e33.</a:t>
            </a:r>
            <a:endParaRPr lang="en-US" dirty="0" smtClean="0"/>
          </a:p>
          <a:p>
            <a:r>
              <a:rPr lang="en-US" dirty="0" smtClean="0"/>
              <a:t>07h56 Beam dump: QPS FIP comm. lost. S12 tripped.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6" name="Picture 6" descr="http://lhc-statistics.web.cern.ch/LHC-Statistics/PRO/Plots/2011/LHC2011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764630"/>
            <a:ext cx="7381875" cy="5305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828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Physics fills continued (1092 x 1092 bunches, 108b injections).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Average bunch intensity: ~ 1.2e11 p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End of fills (if any):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Try to reduce DS losses with TCL collimators (open now)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RF cavity switch off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31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injection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908650"/>
            <a:ext cx="8713210" cy="5472760"/>
          </a:xfrm>
        </p:spPr>
        <p:txBody>
          <a:bodyPr/>
          <a:lstStyle/>
          <a:p>
            <a:r>
              <a:rPr lang="en-US" dirty="0" smtClean="0"/>
              <a:t>Consistent problems after long fills:</a:t>
            </a:r>
          </a:p>
          <a:p>
            <a:pPr lvl="1"/>
            <a:r>
              <a:rPr lang="en-US" dirty="0" smtClean="0"/>
              <a:t>First filling attempts after long fills hit by strong </a:t>
            </a:r>
            <a:r>
              <a:rPr lang="en-US" dirty="0" err="1" smtClean="0"/>
              <a:t>emittance</a:t>
            </a:r>
            <a:r>
              <a:rPr lang="en-US" dirty="0" smtClean="0"/>
              <a:t> blow-up: ~100%.</a:t>
            </a:r>
          </a:p>
          <a:p>
            <a:pPr lvl="1"/>
            <a:r>
              <a:rPr lang="en-US" dirty="0" smtClean="0"/>
              <a:t>Blow-up happens a few seconds after injection.</a:t>
            </a:r>
          </a:p>
          <a:p>
            <a:pPr lvl="1"/>
            <a:r>
              <a:rPr lang="en-US" dirty="0" smtClean="0"/>
              <a:t>Seen as beam instability.</a:t>
            </a:r>
          </a:p>
          <a:p>
            <a:pPr lvl="1"/>
            <a:r>
              <a:rPr lang="en-US" dirty="0" smtClean="0"/>
              <a:t>Not all batches affected. Some good, some bad.</a:t>
            </a:r>
          </a:p>
          <a:p>
            <a:pPr lvl="1"/>
            <a:r>
              <a:rPr lang="en-US" dirty="0" smtClean="0"/>
              <a:t>Seeing drifts in chromaticity at flat bottom after long fills.</a:t>
            </a:r>
          </a:p>
          <a:p>
            <a:r>
              <a:rPr lang="en-US" dirty="0" smtClean="0"/>
              <a:t>Not understood. Possible actions:</a:t>
            </a:r>
          </a:p>
          <a:p>
            <a:pPr lvl="1"/>
            <a:r>
              <a:rPr lang="en-US" dirty="0" smtClean="0"/>
              <a:t>Update Fidel model to take into account better long powering history.</a:t>
            </a:r>
          </a:p>
          <a:p>
            <a:pPr lvl="1"/>
            <a:r>
              <a:rPr lang="en-US" dirty="0" smtClean="0"/>
              <a:t>Full pre-cycle after long fill.</a:t>
            </a:r>
          </a:p>
          <a:p>
            <a:pPr lvl="1"/>
            <a:r>
              <a:rPr lang="en-US" dirty="0" smtClean="0"/>
              <a:t>Check for the hump. Is it back?</a:t>
            </a:r>
          </a:p>
          <a:p>
            <a:pPr lvl="1"/>
            <a:r>
              <a:rPr lang="en-US" dirty="0" smtClean="0"/>
              <a:t>Tails beneficial for Landau damping </a:t>
            </a:r>
            <a:r>
              <a:rPr lang="en-US" dirty="0" smtClean="0">
                <a:sym typeface="Wingdings" pitchFamily="2" charset="2"/>
              </a:rPr>
              <a:t> less scraping in SPS? Last fill with larger </a:t>
            </a:r>
            <a:r>
              <a:rPr lang="en-US" dirty="0" err="1" smtClean="0">
                <a:sym typeface="Wingdings" pitchFamily="2" charset="2"/>
              </a:rPr>
              <a:t>emittances</a:t>
            </a:r>
            <a:r>
              <a:rPr lang="en-US" dirty="0" smtClean="0">
                <a:sym typeface="Wingdings" pitchFamily="2" charset="2"/>
              </a:rPr>
              <a:t> (less scraping) went without problem, but also </a:t>
            </a:r>
            <a:r>
              <a:rPr lang="en-US" dirty="0" err="1" smtClean="0">
                <a:sym typeface="Wingdings" pitchFamily="2" charset="2"/>
              </a:rPr>
              <a:t>benfited</a:t>
            </a:r>
            <a:r>
              <a:rPr lang="en-US" dirty="0" smtClean="0">
                <a:sym typeface="Wingdings" pitchFamily="2" charset="2"/>
              </a:rPr>
              <a:t> from earlier short fills.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pic>
        <p:nvPicPr>
          <p:cNvPr id="30721" name="Picture 1" descr="https://ab-dep-op-elogbook.web.cern.ch/ab-dep-op-elogbook/elogbook/attach.php?attachId=1165923&amp;type=png&amp;fname=20110603172930.png"/>
          <p:cNvPicPr>
            <a:picLocks noChangeAspect="1" noChangeArrowheads="1"/>
          </p:cNvPicPr>
          <p:nvPr/>
        </p:nvPicPr>
        <p:blipFill>
          <a:blip r:embed="rId2" cstate="print"/>
          <a:srcRect b="49930"/>
          <a:stretch>
            <a:fillRect/>
          </a:stretch>
        </p:blipFill>
        <p:spPr bwMode="auto">
          <a:xfrm>
            <a:off x="428422" y="764630"/>
            <a:ext cx="8320158" cy="5544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Blow-up B2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pic>
        <p:nvPicPr>
          <p:cNvPr id="27649" name="Picture 1" descr="https://ab-dep-op-elogbook.web.cern.ch/ab-dep-op-elogbook/elogbook/attach.php?attachId=1165914&amp;type=png&amp;fname=201106031639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692620"/>
            <a:ext cx="7277100" cy="544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Stable Beams: 9 this week so far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91600" y="908650"/>
          <a:ext cx="5853270" cy="400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40"/>
                <a:gridCol w="5050930"/>
              </a:tblGrid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09h00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00h27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01h13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01h06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14h55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00h04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07h35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00h23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dirty="0" smtClean="0"/>
                        <a:t>1845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05h40</a:t>
                      </a:r>
                      <a:endParaRPr lang="en-US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40h23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297" y="5445280"/>
            <a:ext cx="5485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Average length stable beams: 		4.5 h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Dumps at &gt; 450 </a:t>
            </a:r>
            <a:r>
              <a:rPr lang="en-US" dirty="0" err="1" smtClean="0"/>
              <a:t>GeV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620610"/>
          <a:ext cx="8229600" cy="583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40"/>
                <a:gridCol w="864120"/>
                <a:gridCol w="1512210"/>
                <a:gridCol w="5050930"/>
              </a:tblGrid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dirty="0"/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30/05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11h08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QPS trigger circuit detector of RCBXH2.L1. SEU?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15h43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Adjust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RF interlock not masked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20h20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Adjust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FMCM. Electrical glitch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31/05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06h22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UFO IR2L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10h38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with DFBAJ.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SEU?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22h20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UFO IR2L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01/06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02h10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QPS trigger (Quench of Q9R5 ?)</a:t>
                      </a:r>
                      <a:endParaRPr lang="en-US" sz="1600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06h53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Adjust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RF trip (radiation-induced arc detector signal?)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09h17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Collimator temperature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20h37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Collimation crate IR5R failure (PRS)</a:t>
                      </a:r>
                      <a:endParaRPr lang="en-US" sz="1600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02/06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16h58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Beam</a:t>
                      </a:r>
                      <a:r>
                        <a:rPr lang="en-US" sz="1600" baseline="0" dirty="0" smtClean="0"/>
                        <a:t> dump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EIC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21h50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UFO IR8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03/06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00h28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Trip of RQTF.A23B2 </a:t>
                      </a: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13h30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Loss of </a:t>
                      </a:r>
                      <a:r>
                        <a:rPr lang="en-US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I_meas</a:t>
                      </a:r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reading </a:t>
                      </a: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18h24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UFO in IR8R </a:t>
                      </a:r>
                    </a:p>
                  </a:txBody>
                  <a:tcPr/>
                </a:tc>
              </a:tr>
              <a:tr h="3431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21h17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Stable beams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Trip </a:t>
                      </a:r>
                      <a:r>
                        <a:rPr lang="en-US" sz="16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undulator</a:t>
                      </a:r>
                      <a:r>
                        <a:rPr lang="en-US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IR4.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UFO’s 2.6.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MKI R8</a:t>
            </a:r>
          </a:p>
          <a:p>
            <a:r>
              <a:rPr lang="en-US" dirty="0" smtClean="0"/>
              <a:t>1 MKI L2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pic>
        <p:nvPicPr>
          <p:cNvPr id="23553" name="Picture 1" descr="https://ab-dep-op-elogbook.web.cern.ch/ab-dep-op-elogbook/elogbook/attach.php?attachId=1165650&amp;type=png&amp;fname=20110602211803.png"/>
          <p:cNvPicPr>
            <a:picLocks noChangeAspect="1" noChangeArrowheads="1"/>
          </p:cNvPicPr>
          <p:nvPr/>
        </p:nvPicPr>
        <p:blipFill>
          <a:blip r:embed="rId2" cstate="print"/>
          <a:srcRect l="18260" t="8648" r="49932" b="7347"/>
          <a:stretch>
            <a:fillRect/>
          </a:stretch>
        </p:blipFill>
        <p:spPr bwMode="auto">
          <a:xfrm>
            <a:off x="3419840" y="0"/>
            <a:ext cx="5400750" cy="6800944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pic>
        <p:nvPicPr>
          <p:cNvPr id="24577" name="Picture 1" descr="https://ab-dep-op-elogbook.web.cern.ch/ab-dep-op-elogbook/elogbook/attach.php?attachId=1165989&amp;type=png&amp;fname=20110604000959.png"/>
          <p:cNvPicPr>
            <a:picLocks noChangeAspect="1" noChangeArrowheads="1"/>
          </p:cNvPicPr>
          <p:nvPr/>
        </p:nvPicPr>
        <p:blipFill>
          <a:blip r:embed="rId2" cstate="print"/>
          <a:srcRect l="17930" t="45795" r="52447" b="4006"/>
          <a:stretch>
            <a:fillRect/>
          </a:stretch>
        </p:blipFill>
        <p:spPr bwMode="auto">
          <a:xfrm>
            <a:off x="3563860" y="0"/>
            <a:ext cx="5409018" cy="6453420"/>
          </a:xfrm>
          <a:prstGeom prst="rect">
            <a:avLst/>
          </a:prstGeom>
          <a:noFill/>
        </p:spPr>
      </p:pic>
      <p:pic>
        <p:nvPicPr>
          <p:cNvPr id="24578" name="Picture 2" descr="https://ab-dep-op-elogbook.web.cern.ch/ab-dep-op-elogbook/elogbook/attach.php?attachId=1165990&amp;type=png&amp;fname=20110604001012.png"/>
          <p:cNvPicPr>
            <a:picLocks noChangeAspect="1" noChangeArrowheads="1"/>
          </p:cNvPicPr>
          <p:nvPr/>
        </p:nvPicPr>
        <p:blipFill>
          <a:blip r:embed="rId3" cstate="print"/>
          <a:srcRect l="17980" t="3598" r="52053" b="4232"/>
          <a:stretch>
            <a:fillRect/>
          </a:stretch>
        </p:blipFill>
        <p:spPr bwMode="auto">
          <a:xfrm>
            <a:off x="395420" y="-1"/>
            <a:ext cx="3168440" cy="6861129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1650" y="2996940"/>
            <a:ext cx="1252266" cy="86177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 MKI L2</a:t>
            </a:r>
          </a:p>
          <a:p>
            <a:r>
              <a:rPr lang="en-US" dirty="0" smtClean="0"/>
              <a:t>4 MKI R8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 Temperatures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04/06/2011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65972&amp;type=png&amp;fname=201106032247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92" y="836640"/>
            <a:ext cx="8952528" cy="54007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46031</TotalTime>
  <Words>548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 03.06.</vt:lpstr>
      <vt:lpstr>Ongoing injection problems</vt:lpstr>
      <vt:lpstr>Chromaticity Drift</vt:lpstr>
      <vt:lpstr>Vertical Blow-up B2</vt:lpstr>
      <vt:lpstr>Length Stable Beams: 9 this week so far</vt:lpstr>
      <vt:lpstr>Beam Dumps at &gt; 450 GeV</vt:lpstr>
      <vt:lpstr>UFO’s 2.6.</vt:lpstr>
      <vt:lpstr>Slide 8</vt:lpstr>
      <vt:lpstr>Injection Kicker Temperatures</vt:lpstr>
      <vt:lpstr>Luminosity Production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2717</cp:revision>
  <dcterms:created xsi:type="dcterms:W3CDTF">2010-07-26T05:43:59Z</dcterms:created>
  <dcterms:modified xsi:type="dcterms:W3CDTF">2011-06-05T20:57:51Z</dcterms:modified>
</cp:coreProperties>
</file>