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76" r:id="rId4"/>
    <p:sldId id="279" r:id="rId5"/>
    <p:sldId id="280" r:id="rId6"/>
  </p:sldIdLst>
  <p:sldSz cx="9144000" cy="6858000" type="screen4x3"/>
  <p:notesSz cx="6746875" cy="99139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AA600"/>
    <a:srgbClr val="008000"/>
    <a:srgbClr val="00CC00"/>
    <a:srgbClr val="339966"/>
    <a:srgbClr val="FF0000"/>
    <a:srgbClr val="CCFF33"/>
    <a:srgbClr val="5F5F5F"/>
    <a:srgbClr val="99FF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CED6B660-49BD-4A53-B12E-19DC12FD3D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B6D0452A-5548-4750-A088-AC6EA3329B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2400" y="152400"/>
          <a:ext cx="609600" cy="574675"/>
        </p:xfrm>
        <a:graphic>
          <a:graphicData uri="http://schemas.openxmlformats.org/presentationml/2006/ole">
            <p:oleObj spid="_x0000_s20482" name="Clip" r:id="rId3" imgW="647619" imgH="609524" progId="">
              <p:embed/>
            </p:oleObj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latin typeface="Verdana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E544-FA66-459F-AFB9-00BC1404A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BC8E-48C6-4B1B-B2E6-6E2307DA8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1DF3-6121-4AED-9006-BC37006752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0C83D-C4C1-421D-B287-5F70A03FE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D1A0A-65FB-4E9E-872A-3AF3CBF31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610E-51F8-4FF5-9394-2C32635BC7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0080-3FD3-43BA-9B41-3761F7A9EC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374B7-B150-4A35-8DB4-3FB659786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05AE-9A58-4675-B833-2515F5CD8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061B-AC23-45A3-8B62-52D3E9934B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hlink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609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TE-CRG-OA_K.Brodzinski_27.05.2011</a:t>
            </a:r>
            <a:endParaRPr lang="en-GB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2E8E33F-E61B-4F1A-9A8D-2F7A8409A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1026" name="Object 1031"/>
          <p:cNvGraphicFramePr>
            <a:graphicFrameLocks noChangeAspect="1"/>
          </p:cNvGraphicFramePr>
          <p:nvPr/>
        </p:nvGraphicFramePr>
        <p:xfrm>
          <a:off x="152400" y="152400"/>
          <a:ext cx="609600" cy="574675"/>
        </p:xfrm>
        <a:graphic>
          <a:graphicData uri="http://schemas.openxmlformats.org/presentationml/2006/ole">
            <p:oleObj spid="_x0000_s1026" name="Clip" r:id="rId14" imgW="647619" imgH="609524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6675"/>
            <a:ext cx="7772400" cy="1896414"/>
          </a:xfrm>
        </p:spPr>
        <p:txBody>
          <a:bodyPr/>
          <a:lstStyle/>
          <a:p>
            <a:r>
              <a:rPr lang="pl-PL" dirty="0" smtClean="0"/>
              <a:t>P8 cryogenic PLC problems </a:t>
            </a:r>
            <a:br>
              <a:rPr lang="pl-PL" dirty="0" smtClean="0"/>
            </a:br>
            <a:r>
              <a:rPr lang="pl-PL" dirty="0" smtClean="0"/>
              <a:t>on 25.05.2011</a:t>
            </a:r>
            <a:endParaRPr lang="en-GB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08926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pl-PL" sz="2400" dirty="0" smtClean="0"/>
              <a:t>LHC operation daily </a:t>
            </a:r>
            <a:r>
              <a:rPr lang="en-GB" sz="2400" dirty="0" smtClean="0"/>
              <a:t>meeting</a:t>
            </a:r>
          </a:p>
          <a:p>
            <a:pPr>
              <a:defRPr/>
            </a:pPr>
            <a:r>
              <a:rPr lang="pl-PL" sz="2400" dirty="0" smtClean="0"/>
              <a:t>27</a:t>
            </a:r>
            <a:r>
              <a:rPr lang="en-GB" sz="2400" dirty="0" smtClean="0"/>
              <a:t>.</a:t>
            </a:r>
            <a:r>
              <a:rPr lang="pl-PL" sz="2400" dirty="0" smtClean="0"/>
              <a:t>05</a:t>
            </a:r>
            <a:r>
              <a:rPr lang="en-GB" sz="2400" dirty="0" smtClean="0"/>
              <a:t>.20</a:t>
            </a:r>
            <a:r>
              <a:rPr lang="pl-PL" sz="2400" dirty="0" smtClean="0"/>
              <a:t>11</a:t>
            </a:r>
            <a:endParaRPr lang="en-GB" sz="2400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2000" b="0" dirty="0" smtClean="0">
                <a:effectLst/>
              </a:rPr>
              <a:t>Krzysztof Brodzinski</a:t>
            </a:r>
            <a:r>
              <a:rPr lang="pl-PL" sz="2000" b="0" dirty="0" smtClean="0">
                <a:effectLst/>
              </a:rPr>
              <a:t>, Serge Claudet_TE-CRG-OA</a:t>
            </a:r>
            <a:endParaRPr lang="en-GB" sz="2000" b="0" dirty="0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TE-CRG-OA_K.Brodzinski_27.05.2011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P8: 25.05.2011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553794" y="1044339"/>
            <a:ext cx="806217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</a:rPr>
              <a:t>11:00 -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PLC problem of Cold Compressor Station (1.8 K unit)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en-US" sz="1600" b="1" dirty="0" smtClean="0">
                <a:latin typeface="+mj-lt"/>
              </a:rPr>
              <a:t>- diagnostic + PLC replacement</a:t>
            </a:r>
          </a:p>
          <a:p>
            <a:pPr>
              <a:defRPr/>
            </a:pPr>
            <a:r>
              <a:rPr lang="en-US" sz="1600" dirty="0" smtClean="0">
                <a:latin typeface="+mj-lt"/>
              </a:rPr>
              <a:t>13:00 - 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Restart of Cold Compressors and </a:t>
            </a:r>
            <a:r>
              <a:rPr lang="en-US" sz="1600" b="1" dirty="0" err="1" smtClean="0">
                <a:solidFill>
                  <a:srgbClr val="008000"/>
                </a:solidFill>
                <a:latin typeface="+mj-lt"/>
              </a:rPr>
              <a:t>cryo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 recovery</a:t>
            </a:r>
          </a:p>
          <a:p>
            <a:pPr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r>
              <a:rPr lang="en-US" sz="1600" dirty="0" smtClean="0">
                <a:latin typeface="+mj-lt"/>
              </a:rPr>
              <a:t>15:30 - </a:t>
            </a:r>
            <a:r>
              <a:rPr lang="en-US" sz="1600" b="1" dirty="0" err="1" smtClean="0">
                <a:solidFill>
                  <a:srgbClr val="DAA600"/>
                </a:solidFill>
                <a:latin typeface="+mj-lt"/>
              </a:rPr>
              <a:t>Cryo</a:t>
            </a:r>
            <a:r>
              <a:rPr lang="en-US" sz="1600" b="1" dirty="0" smtClean="0">
                <a:solidFill>
                  <a:srgbClr val="DAA600"/>
                </a:solidFill>
                <a:latin typeface="+mj-lt"/>
              </a:rPr>
              <a:t> operation problem (lost of ~ 1 hour)</a:t>
            </a:r>
          </a:p>
          <a:p>
            <a:pPr>
              <a:defRPr/>
            </a:pPr>
            <a:r>
              <a:rPr lang="en-US" sz="1600" dirty="0" smtClean="0">
                <a:latin typeface="+mj-lt"/>
              </a:rPr>
              <a:t>16:30 - 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Restart of Cold Compressors and </a:t>
            </a:r>
            <a:r>
              <a:rPr lang="en-US" sz="1600" b="1" dirty="0" err="1" smtClean="0">
                <a:solidFill>
                  <a:srgbClr val="008000"/>
                </a:solidFill>
                <a:latin typeface="+mj-lt"/>
              </a:rPr>
              <a:t>cryo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 recovery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sz="1600" dirty="0" smtClean="0">
                <a:latin typeface="+mj-lt"/>
              </a:rPr>
              <a:t>18:00 -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PLC problem on Main Warm Compressor Station (ref. 4.5 K)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en-US" sz="1600" b="1" dirty="0" smtClean="0">
                <a:latin typeface="+mj-lt"/>
              </a:rPr>
              <a:t>- diagnostic +PLC replacement</a:t>
            </a: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n-US" sz="1600" dirty="0" smtClean="0">
                <a:latin typeface="+mj-lt"/>
              </a:rPr>
              <a:t>19:00 – 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Complete restart and </a:t>
            </a:r>
            <a:r>
              <a:rPr lang="en-US" sz="1600" b="1" dirty="0" err="1" smtClean="0">
                <a:solidFill>
                  <a:srgbClr val="008000"/>
                </a:solidFill>
                <a:latin typeface="+mj-lt"/>
              </a:rPr>
              <a:t>cryo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 recovery</a:t>
            </a:r>
          </a:p>
          <a:p>
            <a:pPr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For information:</a:t>
            </a:r>
          </a:p>
          <a:p>
            <a:pPr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Estimated recovery time after stop of Cold Compressor </a:t>
            </a:r>
            <a:r>
              <a:rPr lang="en-US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 hours +/- 10%</a:t>
            </a:r>
          </a:p>
          <a:p>
            <a:pP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Estimated recovery time after stop of Warm Compressor Station  24 hours +/- 10%</a:t>
            </a:r>
          </a:p>
          <a:p>
            <a:pPr>
              <a:defRPr/>
            </a:pPr>
            <a:endParaRPr lang="en-US" sz="1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(Both estimations are applicable in case of one </a:t>
            </a:r>
            <a:r>
              <a:rPr lang="en-US" sz="1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cryo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plant supplying two sectors</a:t>
            </a:r>
            <a:r>
              <a:rPr lang="pl-PL" sz="140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br>
              <a:rPr lang="pl-PL" sz="140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pl-PL" sz="1400" smtClean="0">
                <a:latin typeface="Arial" pitchFamily="34" charset="0"/>
                <a:cs typeface="Arial" pitchFamily="34" charset="0"/>
                <a:sym typeface="Wingdings" pitchFamily="2" charset="2"/>
              </a:rPr>
              <a:t>applicable </a:t>
            </a:r>
            <a:r>
              <a:rPr lang="pl-PL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if immediate restart applied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en-US" sz="1600" dirty="0" smtClean="0"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TE-CRG-OA_K.Brodzinski_27.05.2011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</a:t>
            </a:r>
            <a:r>
              <a:rPr lang="pl-PL" dirty="0" smtClean="0"/>
              <a:t> </a:t>
            </a:r>
            <a:endParaRPr lang="en-GB" dirty="0" smtClean="0"/>
          </a:p>
        </p:txBody>
      </p:sp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4507608" y="1250401"/>
            <a:ext cx="4456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+mj-lt"/>
              </a:rPr>
              <a:t>QSCB PLC problem on 13.05.2011 – not replaced</a:t>
            </a:r>
          </a:p>
          <a:p>
            <a:pPr>
              <a:defRPr/>
            </a:pPr>
            <a:r>
              <a:rPr lang="en-US" b="1" dirty="0" smtClean="0">
                <a:latin typeface="+mj-lt"/>
                <a:sym typeface="Wingdings" pitchFamily="2" charset="2"/>
              </a:rPr>
              <a:t>Radiation problem NOT possible</a:t>
            </a: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4531219" y="1840680"/>
            <a:ext cx="4265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+mj-lt"/>
              </a:rPr>
              <a:t>QSCB PLC problem on 25.05.2011 – replaced</a:t>
            </a:r>
          </a:p>
          <a:p>
            <a:pPr>
              <a:defRPr/>
            </a:pPr>
            <a:r>
              <a:rPr lang="en-US" b="1" dirty="0" smtClean="0">
                <a:latin typeface="+mj-lt"/>
                <a:sym typeface="Wingdings" pitchFamily="2" charset="2"/>
              </a:rPr>
              <a:t>Radiation problem NOT possible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554832" y="2959004"/>
            <a:ext cx="4383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+mj-lt"/>
              </a:rPr>
              <a:t>QURCB PLC problem on 19.04.2011 – replaced</a:t>
            </a:r>
          </a:p>
          <a:p>
            <a:pPr>
              <a:defRPr/>
            </a:pPr>
            <a:r>
              <a:rPr lang="en-US" b="1" dirty="0" smtClean="0">
                <a:latin typeface="+mj-lt"/>
                <a:sym typeface="Wingdings" pitchFamily="2" charset="2"/>
              </a:rPr>
              <a:t>Radiation problem possible</a:t>
            </a:r>
          </a:p>
        </p:txBody>
      </p:sp>
      <p:sp>
        <p:nvSpPr>
          <p:cNvPr id="8" name="Text Box 58"/>
          <p:cNvSpPr txBox="1">
            <a:spLocks noChangeArrowheads="1"/>
          </p:cNvSpPr>
          <p:nvPr/>
        </p:nvSpPr>
        <p:spPr bwMode="auto">
          <a:xfrm>
            <a:off x="4565563" y="3536406"/>
            <a:ext cx="430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+mj-lt"/>
              </a:rPr>
              <a:t>QURCB PLC problem on 25.05.2011 – replaced</a:t>
            </a:r>
          </a:p>
          <a:p>
            <a:pPr>
              <a:defRPr/>
            </a:pPr>
            <a:r>
              <a:rPr lang="en-US" b="1" dirty="0" smtClean="0">
                <a:latin typeface="+mj-lt"/>
              </a:rPr>
              <a:t>Radiation problem possible </a:t>
            </a:r>
            <a:endParaRPr lang="en-US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476519" y="5968369"/>
            <a:ext cx="8229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chemeClr val="accent6"/>
                </a:solidFill>
                <a:latin typeface="+mj-lt"/>
              </a:rPr>
              <a:t>Detailed explanation of the problems origin should be given by EN/ICE experts</a:t>
            </a:r>
            <a:endParaRPr lang="en-US" sz="1400" b="1" dirty="0" smtClean="0">
              <a:solidFill>
                <a:schemeClr val="accent6"/>
              </a:solidFill>
              <a:latin typeface="+mj-lt"/>
              <a:sym typeface="Wingdings" pitchFamily="2" charset="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73793" b="34511"/>
          <a:stretch>
            <a:fillRect/>
          </a:stretch>
        </p:blipFill>
        <p:spPr bwMode="auto">
          <a:xfrm>
            <a:off x="528015" y="888639"/>
            <a:ext cx="3045854" cy="495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 bwMode="auto">
          <a:xfrm flipV="1">
            <a:off x="2356834" y="1687132"/>
            <a:ext cx="2099256" cy="11591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601532" y="3515932"/>
            <a:ext cx="1944710" cy="119773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0800000" flipV="1">
            <a:off x="502276" y="1648495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 flipV="1">
            <a:off x="1105441" y="1659226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0800000" flipV="1">
            <a:off x="1116172" y="3524533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0800000" flipV="1">
            <a:off x="1010992" y="4539802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 flipV="1">
            <a:off x="1111876" y="2258095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H="1">
            <a:off x="1275008" y="3554573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1337256" y="1684989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16200000" flipH="1">
            <a:off x="1296470" y="2262377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6200000" flipH="1">
            <a:off x="1075379" y="4552691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6200000" flipH="1">
            <a:off x="562377" y="1657085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0800000" flipV="1">
            <a:off x="4119096" y="4866063"/>
            <a:ext cx="772732" cy="5151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4179198" y="4874653"/>
            <a:ext cx="521609" cy="4700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58"/>
          <p:cNvSpPr txBox="1">
            <a:spLocks noChangeArrowheads="1"/>
          </p:cNvSpPr>
          <p:nvPr/>
        </p:nvSpPr>
        <p:spPr bwMode="auto">
          <a:xfrm>
            <a:off x="4977692" y="4927333"/>
            <a:ext cx="3844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Equipment not in operation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– one </a:t>
            </a:r>
            <a:r>
              <a:rPr lang="en-US" dirty="0" err="1" smtClean="0">
                <a:latin typeface="+mj-lt"/>
              </a:rPr>
              <a:t>cryo</a:t>
            </a:r>
            <a:r>
              <a:rPr lang="en-US" dirty="0" smtClean="0">
                <a:latin typeface="+mj-lt"/>
              </a:rPr>
              <a:t> plant supplies two LHC sectors</a:t>
            </a:r>
            <a:endParaRPr lang="en-US" dirty="0" smtClean="0"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TE-CRG-OA_K.Brodzinski_27.05.2011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</a:t>
            </a:r>
            <a:r>
              <a:rPr lang="pl-PL" dirty="0" smtClean="0"/>
              <a:t> </a:t>
            </a:r>
            <a:endParaRPr lang="en-GB" dirty="0" smtClean="0"/>
          </a:p>
        </p:txBody>
      </p:sp>
      <p:pic>
        <p:nvPicPr>
          <p:cNvPr id="22" name="Picture 3" descr="UX85"/>
          <p:cNvPicPr>
            <a:picLocks noChangeAspect="1" noChangeArrowheads="1"/>
          </p:cNvPicPr>
          <p:nvPr/>
        </p:nvPicPr>
        <p:blipFill>
          <a:blip r:embed="rId2" cstate="print"/>
          <a:srcRect l="34816" t="11385" r="5158"/>
          <a:stretch>
            <a:fillRect/>
          </a:stretch>
        </p:blipFill>
        <p:spPr bwMode="auto">
          <a:xfrm>
            <a:off x="161567" y="871094"/>
            <a:ext cx="4259358" cy="4274391"/>
          </a:xfrm>
          <a:prstGeom prst="rect">
            <a:avLst/>
          </a:prstGeom>
          <a:noFill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 r="25161" b="12470"/>
          <a:stretch>
            <a:fillRect/>
          </a:stretch>
        </p:blipFill>
        <p:spPr bwMode="auto">
          <a:xfrm>
            <a:off x="4912776" y="1012063"/>
            <a:ext cx="3703190" cy="23533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207358" y="774879"/>
            <a:ext cx="2893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>
                <a:latin typeface="Arial Narrow" charset="0"/>
              </a:rPr>
              <a:t>(C. </a:t>
            </a:r>
            <a:r>
              <a:rPr lang="en-GB" sz="1400" b="1" dirty="0" err="1">
                <a:latin typeface="Arial Narrow" charset="0"/>
              </a:rPr>
              <a:t>Theis</a:t>
            </a:r>
            <a:r>
              <a:rPr lang="en-GB" sz="1400" b="1" dirty="0">
                <a:latin typeface="Arial Narrow" charset="0"/>
              </a:rPr>
              <a:t> &amp; co-workers, EDMS 735075</a:t>
            </a:r>
            <a:r>
              <a:rPr lang="en-GB" sz="1400" b="1" dirty="0">
                <a:solidFill>
                  <a:srgbClr val="FFFF66"/>
                </a:solidFill>
                <a:latin typeface="Arial Narrow" charset="0"/>
              </a:rPr>
              <a:t>)</a:t>
            </a:r>
          </a:p>
        </p:txBody>
      </p:sp>
      <p:sp>
        <p:nvSpPr>
          <p:cNvPr id="77" name="Text Box 58"/>
          <p:cNvSpPr txBox="1">
            <a:spLocks noChangeArrowheads="1"/>
          </p:cNvSpPr>
          <p:nvPr/>
        </p:nvSpPr>
        <p:spPr bwMode="auto">
          <a:xfrm>
            <a:off x="3438661" y="2800160"/>
            <a:ext cx="8371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US85</a:t>
            </a:r>
            <a:endParaRPr lang="en-US" sz="1400" b="1" dirty="0" smtClean="0">
              <a:solidFill>
                <a:schemeClr val="bg1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78" name="Oval 77"/>
          <p:cNvSpPr/>
          <p:nvPr/>
        </p:nvSpPr>
        <p:spPr bwMode="auto">
          <a:xfrm rot="19884724">
            <a:off x="3026533" y="3258349"/>
            <a:ext cx="772733" cy="32197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 rot="19175391">
            <a:off x="7408977" y="2267260"/>
            <a:ext cx="617498" cy="25271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075054" y="2923504"/>
            <a:ext cx="540912" cy="43788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9728" y="3644237"/>
            <a:ext cx="4056845" cy="304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Oval 80"/>
          <p:cNvSpPr/>
          <p:nvPr/>
        </p:nvSpPr>
        <p:spPr bwMode="auto">
          <a:xfrm rot="19884724">
            <a:off x="6050921" y="5535763"/>
            <a:ext cx="772733" cy="3219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Text Box 58"/>
          <p:cNvSpPr txBox="1">
            <a:spLocks noChangeArrowheads="1"/>
          </p:cNvSpPr>
          <p:nvPr/>
        </p:nvSpPr>
        <p:spPr bwMode="auto">
          <a:xfrm>
            <a:off x="637507" y="5712936"/>
            <a:ext cx="30973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+mj-lt"/>
              </a:rPr>
              <a:t>QURCB PLC localization</a:t>
            </a:r>
            <a:endParaRPr lang="en-US" sz="1600" b="1" dirty="0" smtClean="0">
              <a:latin typeface="+mj-lt"/>
              <a:sym typeface="Wingdings" pitchFamily="2" charset="2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 flipH="1" flipV="1">
            <a:off x="1764405" y="4082604"/>
            <a:ext cx="2073501" cy="96591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2936386" y="2459865"/>
            <a:ext cx="4700786" cy="316820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3580327" y="5834131"/>
            <a:ext cx="2472746" cy="6439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TE-CRG-OA_K.Brodzinski_27.05.2011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curves</a:t>
            </a:r>
            <a:r>
              <a:rPr lang="pl-PL" dirty="0" smtClean="0"/>
              <a:t> </a:t>
            </a:r>
            <a:endParaRPr lang="en-GB" dirty="0" smtClean="0"/>
          </a:p>
        </p:txBody>
      </p:sp>
      <p:pic>
        <p:nvPicPr>
          <p:cNvPr id="22530" name="Picture 2" descr="http://hcc.web.cern.ch/hcc/file/images/evolution_mon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24" y="1574442"/>
            <a:ext cx="7905750" cy="4286250"/>
          </a:xfrm>
          <a:prstGeom prst="rect">
            <a:avLst/>
          </a:prstGeom>
          <a:noFill/>
        </p:spPr>
      </p:pic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6362166" y="3414052"/>
            <a:ext cx="1738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b="1" dirty="0" smtClean="0">
                <a:latin typeface="+mj-lt"/>
              </a:rPr>
              <a:t>Stop 25.05.2011</a:t>
            </a:r>
            <a:endParaRPr lang="en-US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4840312" y="3939939"/>
            <a:ext cx="1738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b="1" dirty="0" smtClean="0">
                <a:latin typeface="+mj-lt"/>
              </a:rPr>
              <a:t>Stop </a:t>
            </a:r>
            <a:r>
              <a:rPr lang="en-GB" b="1" dirty="0" smtClean="0">
                <a:latin typeface="+mj-lt"/>
              </a:rPr>
              <a:t>13</a:t>
            </a:r>
            <a:r>
              <a:rPr lang="pl-PL" b="1" dirty="0" smtClean="0">
                <a:latin typeface="+mj-lt"/>
              </a:rPr>
              <a:t>.05.2011</a:t>
            </a:r>
            <a:endParaRPr lang="en-US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426041" y="1980204"/>
            <a:ext cx="905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b="1" dirty="0" smtClean="0">
                <a:latin typeface="+mj-lt"/>
              </a:rPr>
              <a:t>TS May</a:t>
            </a:r>
            <a:endParaRPr lang="en-US" b="1" dirty="0" smtClean="0"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2_template">
  <a:themeElements>
    <a:clrScheme name="Presentation_2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_2_template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2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2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2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2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2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2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2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L:\ACR-CD\Templates\Presentation_2_template.pot</Template>
  <TotalTime>4570</TotalTime>
  <Words>123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Presentation_2_template</vt:lpstr>
      <vt:lpstr>Clip</vt:lpstr>
      <vt:lpstr>P8 cryogenic PLC problems  on 25.05.2011</vt:lpstr>
      <vt:lpstr>History P8: 25.05.2011</vt:lpstr>
      <vt:lpstr>Localization </vt:lpstr>
      <vt:lpstr>Localization </vt:lpstr>
      <vt:lpstr>Recovery curves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sector 7-8</dc:title>
  <dc:creator>Germana Riddone</dc:creator>
  <cp:lastModifiedBy>NICE</cp:lastModifiedBy>
  <cp:revision>230</cp:revision>
  <dcterms:created xsi:type="dcterms:W3CDTF">2002-07-09T08:22:40Z</dcterms:created>
  <dcterms:modified xsi:type="dcterms:W3CDTF">2011-05-27T07:50:01Z</dcterms:modified>
</cp:coreProperties>
</file>