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1108" r:id="rId2"/>
    <p:sldId id="1109" r:id="rId3"/>
    <p:sldId id="1110" r:id="rId4"/>
    <p:sldId id="1130" r:id="rId5"/>
    <p:sldId id="1115" r:id="rId6"/>
    <p:sldId id="1111" r:id="rId7"/>
    <p:sldId id="1116" r:id="rId8"/>
    <p:sldId id="1112" r:id="rId9"/>
    <p:sldId id="1125" r:id="rId10"/>
    <p:sldId id="1123" r:id="rId11"/>
    <p:sldId id="1124" r:id="rId12"/>
    <p:sldId id="1113" r:id="rId13"/>
    <p:sldId id="1117" r:id="rId14"/>
    <p:sldId id="1118" r:id="rId15"/>
    <p:sldId id="1119" r:id="rId16"/>
    <p:sldId id="1120" r:id="rId17"/>
    <p:sldId id="1122" r:id="rId18"/>
    <p:sldId id="1121" r:id="rId19"/>
    <p:sldId id="1126" r:id="rId20"/>
    <p:sldId id="1127" r:id="rId21"/>
    <p:sldId id="1106" r:id="rId22"/>
    <p:sldId id="1129" r:id="rId23"/>
    <p:sldId id="1114" r:id="rId24"/>
    <p:sldId id="1099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  <a:srgbClr val="CC0066"/>
    <a:srgbClr val="99FF99"/>
    <a:srgbClr val="FFCCCC"/>
    <a:srgbClr val="9FCAFF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110" d="100"/>
          <a:sy n="110" d="100"/>
        </p:scale>
        <p:origin x="-456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5/30/2011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5/30/2011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30/05/2011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5/30/2011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5/30/2011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5/30/2011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GB" dirty="0" smtClean="0"/>
              <a:t>We had to wait a long time....</a:t>
            </a:r>
          </a:p>
          <a:p>
            <a:r>
              <a:rPr lang="en-GB" dirty="0" smtClean="0"/>
              <a:t>We had many problems....</a:t>
            </a:r>
          </a:p>
          <a:p>
            <a:r>
              <a:rPr lang="en-GB" dirty="0" smtClean="0"/>
              <a:t>We had to do many machine checks....</a:t>
            </a:r>
          </a:p>
          <a:p>
            <a:r>
              <a:rPr lang="en-GB" dirty="0" smtClean="0"/>
              <a:t>But there it was: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TE-CRG-OA_K.Brodzinski_27.05.2011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r>
              <a:rPr lang="pl-PL" dirty="0" smtClean="0"/>
              <a:t> </a:t>
            </a:r>
            <a:endParaRPr lang="en-GB" dirty="0" smtClean="0"/>
          </a:p>
        </p:txBody>
      </p:sp>
      <p:pic>
        <p:nvPicPr>
          <p:cNvPr id="22" name="Picture 3" descr="UX85"/>
          <p:cNvPicPr>
            <a:picLocks noChangeAspect="1" noChangeArrowheads="1"/>
          </p:cNvPicPr>
          <p:nvPr/>
        </p:nvPicPr>
        <p:blipFill>
          <a:blip r:embed="rId2" cstate="print"/>
          <a:srcRect l="34816" t="11385" r="5158"/>
          <a:stretch>
            <a:fillRect/>
          </a:stretch>
        </p:blipFill>
        <p:spPr bwMode="auto">
          <a:xfrm>
            <a:off x="161567" y="871094"/>
            <a:ext cx="4259358" cy="4274391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r="25161" b="12470"/>
          <a:stretch>
            <a:fillRect/>
          </a:stretch>
        </p:blipFill>
        <p:spPr bwMode="auto">
          <a:xfrm>
            <a:off x="4912776" y="1012063"/>
            <a:ext cx="3703190" cy="23533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5207358" y="774879"/>
            <a:ext cx="2893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latin typeface="Arial Narrow" charset="0"/>
              </a:rPr>
              <a:t>(C. </a:t>
            </a:r>
            <a:r>
              <a:rPr lang="en-GB" sz="1400" b="1" dirty="0" err="1">
                <a:latin typeface="Arial Narrow" charset="0"/>
              </a:rPr>
              <a:t>Theis</a:t>
            </a:r>
            <a:r>
              <a:rPr lang="en-GB" sz="1400" b="1" dirty="0">
                <a:latin typeface="Arial Narrow" charset="0"/>
              </a:rPr>
              <a:t> &amp; co-workers, EDMS 735075</a:t>
            </a:r>
            <a:r>
              <a:rPr lang="en-GB" sz="1400" b="1" dirty="0">
                <a:solidFill>
                  <a:srgbClr val="FFFF66"/>
                </a:solidFill>
                <a:latin typeface="Arial Narrow" charset="0"/>
              </a:rPr>
              <a:t>)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3438661" y="2800160"/>
            <a:ext cx="837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US85</a:t>
            </a:r>
            <a:endParaRPr lang="en-US" sz="1400" b="1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78" name="Oval 77"/>
          <p:cNvSpPr/>
          <p:nvPr/>
        </p:nvSpPr>
        <p:spPr bwMode="auto">
          <a:xfrm rot="19884724">
            <a:off x="3026533" y="3258349"/>
            <a:ext cx="772733" cy="3219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 rot="19175391">
            <a:off x="7408977" y="2267260"/>
            <a:ext cx="617498" cy="2527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075054" y="2923504"/>
            <a:ext cx="540912" cy="4378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728" y="3644237"/>
            <a:ext cx="4056845" cy="30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80"/>
          <p:cNvSpPr/>
          <p:nvPr/>
        </p:nvSpPr>
        <p:spPr bwMode="auto">
          <a:xfrm rot="19884724">
            <a:off x="6050921" y="5535763"/>
            <a:ext cx="772733" cy="3219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637507" y="5712936"/>
            <a:ext cx="30973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j-lt"/>
              </a:rPr>
              <a:t>QURCB PLC localization</a:t>
            </a:r>
            <a:endParaRPr lang="en-US" sz="1600" b="1" dirty="0" smtClean="0">
              <a:latin typeface="+mj-lt"/>
              <a:sym typeface="Wingdings" pitchFamily="2" charset="2"/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rot="5400000" flipH="1" flipV="1">
            <a:off x="1764405" y="4082604"/>
            <a:ext cx="2073501" cy="96591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2936386" y="2459865"/>
            <a:ext cx="4700786" cy="316820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3580327" y="5834131"/>
            <a:ext cx="2472746" cy="6439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TE-CRG-OA_K.Brodzinski_27.05.2011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curves</a:t>
            </a:r>
            <a:r>
              <a:rPr lang="pl-PL" dirty="0" smtClean="0"/>
              <a:t> </a:t>
            </a:r>
            <a:endParaRPr lang="en-GB" dirty="0" smtClean="0"/>
          </a:p>
        </p:txBody>
      </p:sp>
      <p:pic>
        <p:nvPicPr>
          <p:cNvPr id="22530" name="Picture 2" descr="http://hcc.web.cern.ch/hcc/file/images/evolution_mon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24" y="1574442"/>
            <a:ext cx="7905750" cy="4286250"/>
          </a:xfrm>
          <a:prstGeom prst="rect">
            <a:avLst/>
          </a:prstGeom>
          <a:noFill/>
        </p:spPr>
      </p:pic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362166" y="3414052"/>
            <a:ext cx="17386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 smtClean="0">
                <a:latin typeface="+mj-lt"/>
              </a:rPr>
              <a:t>Stop 25.05.2011</a:t>
            </a:r>
            <a:endParaRPr lang="en-US" b="1" dirty="0" smtClean="0">
              <a:latin typeface="+mj-lt"/>
              <a:sym typeface="Wingdings" pitchFamily="2" charset="2"/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840312" y="3939939"/>
            <a:ext cx="17386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 smtClean="0">
                <a:latin typeface="+mj-lt"/>
              </a:rPr>
              <a:t>Stop </a:t>
            </a:r>
            <a:r>
              <a:rPr lang="en-GB" b="1" dirty="0" smtClean="0">
                <a:latin typeface="+mj-lt"/>
              </a:rPr>
              <a:t>13</a:t>
            </a:r>
            <a:r>
              <a:rPr lang="pl-PL" b="1" dirty="0" smtClean="0">
                <a:latin typeface="+mj-lt"/>
              </a:rPr>
              <a:t>.05.2011</a:t>
            </a:r>
            <a:endParaRPr lang="en-US" b="1" dirty="0" smtClean="0">
              <a:latin typeface="+mj-lt"/>
              <a:sym typeface="Wingdings" pitchFamily="2" charset="2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4426041" y="1980204"/>
            <a:ext cx="905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 smtClean="0">
                <a:latin typeface="+mj-lt"/>
              </a:rPr>
              <a:t>TS May</a:t>
            </a:r>
            <a:endParaRPr lang="en-US" b="1" dirty="0" smtClean="0">
              <a:latin typeface="+mj-lt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0" y="764630"/>
            <a:ext cx="396055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Recovery and stabilisation took about 48 hours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machine checks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RF checks with one cavity off, checking </a:t>
            </a:r>
            <a:r>
              <a:rPr lang="en-GB" dirty="0" err="1" smtClean="0"/>
              <a:t>debunched</a:t>
            </a:r>
            <a:r>
              <a:rPr lang="en-GB" dirty="0" smtClean="0"/>
              <a:t> beam in the abort gap &amp; reflected power</a:t>
            </a:r>
          </a:p>
          <a:p>
            <a:r>
              <a:rPr lang="en-GB" dirty="0" smtClean="0"/>
              <a:t>Loss maps at injection</a:t>
            </a:r>
          </a:p>
          <a:p>
            <a:r>
              <a:rPr lang="en-GB" dirty="0" smtClean="0"/>
              <a:t>Injection protection checks – TDI, TCLI, TCP</a:t>
            </a:r>
          </a:p>
          <a:p>
            <a:r>
              <a:rPr lang="en-GB" dirty="0" smtClean="0"/>
              <a:t>Off-energy loss map</a:t>
            </a:r>
          </a:p>
          <a:p>
            <a:r>
              <a:rPr lang="en-GB" dirty="0" smtClean="0"/>
              <a:t>Dynamic collimator position limits during the squeeze</a:t>
            </a:r>
          </a:p>
          <a:p>
            <a:r>
              <a:rPr lang="en-GB" dirty="0" smtClean="0"/>
              <a:t>RF-voltage interlock at 3.5 </a:t>
            </a:r>
            <a:r>
              <a:rPr lang="en-GB" dirty="0" err="1" smtClean="0"/>
              <a:t>TeV</a:t>
            </a:r>
            <a:endParaRPr lang="en-GB" dirty="0" smtClean="0"/>
          </a:p>
          <a:p>
            <a:pPr lvl="1"/>
            <a:r>
              <a:rPr lang="en-GB" dirty="0" smtClean="0"/>
              <a:t>Moved to software interlock after it spoiled a fill at the start of the ramp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1155"/>
            <a:ext cx="5796170" cy="47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5/30/2011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908650"/>
            <a:ext cx="8353160" cy="8641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End of ramp : again high losses in IR6 (as compared to IR7)</a:t>
            </a:r>
          </a:p>
          <a:p>
            <a:pPr lvl="1"/>
            <a:r>
              <a:rPr lang="en-US" dirty="0" smtClean="0"/>
              <a:t>Disappears in collisions.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650" y="1772770"/>
            <a:ext cx="6912960" cy="26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73562" y="587734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6370" y="4509150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707880" y="4581160"/>
            <a:ext cx="1080150" cy="57608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210" y="5157240"/>
            <a:ext cx="288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Due to:</a:t>
            </a:r>
            <a:br>
              <a:rPr lang="en-GB" dirty="0" smtClean="0"/>
            </a:br>
            <a:r>
              <a:rPr lang="en-GB" dirty="0" smtClean="0"/>
              <a:t>- Increased vac. Levels</a:t>
            </a:r>
            <a:br>
              <a:rPr lang="en-GB" dirty="0" smtClean="0"/>
            </a:br>
            <a:r>
              <a:rPr lang="en-GB" dirty="0" smtClean="0"/>
              <a:t>- Synchrotron light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 point 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25/05/2011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764630"/>
            <a:ext cx="8569190" cy="57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460" y="1484730"/>
            <a:ext cx="756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Dumped by RF arc detection – following a UFO in point 4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45" y="1916790"/>
            <a:ext cx="4688309" cy="302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390" y="5229250"/>
            <a:ext cx="48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XPOC TCT.4L5.B1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0" y="1916790"/>
            <a:ext cx="4176580" cy="307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80" y="5229250"/>
            <a:ext cx="23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 TCTV.4L5.B1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 Maps at injection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25/05/2011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40" y="1340710"/>
            <a:ext cx="5256730" cy="26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630" y="134071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 </a:t>
            </a:r>
            <a:r>
              <a:rPr lang="fr-CH" dirty="0" smtClean="0"/>
              <a:t>– V: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430" y="764630"/>
            <a:ext cx="856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dirty="0" err="1" smtClean="0"/>
              <a:t>With</a:t>
            </a:r>
            <a:r>
              <a:rPr lang="fr-CH" dirty="0" smtClean="0"/>
              <a:t> injection protection in, check ratio TDI / TCP </a:t>
            </a:r>
            <a:r>
              <a:rPr lang="fr-CH" dirty="0" err="1" smtClean="0"/>
              <a:t>before</a:t>
            </a:r>
            <a:r>
              <a:rPr lang="fr-CH" dirty="0" smtClean="0"/>
              <a:t> TCLI changes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40" y="4005080"/>
            <a:ext cx="5305243" cy="25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7630" y="393307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 </a:t>
            </a:r>
            <a:r>
              <a:rPr lang="fr-CH" dirty="0" smtClean="0"/>
              <a:t>– V: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50" y="249287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TDI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740440" y="551729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TDI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20340" y="198880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TCP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48330" y="508523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TCP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3410" y="5517290"/>
            <a:ext cx="136819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H" dirty="0" smtClean="0"/>
              <a:t>Looks OK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420" y="2564880"/>
            <a:ext cx="244834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</a:rPr>
              <a:t>TDI </a:t>
            </a:r>
            <a:r>
              <a:rPr lang="fr-CH" dirty="0" err="1" smtClean="0">
                <a:solidFill>
                  <a:schemeClr val="bg1"/>
                </a:solidFill>
              </a:rPr>
              <a:t>seems</a:t>
            </a:r>
            <a:r>
              <a:rPr lang="fr-CH" dirty="0" smtClean="0">
                <a:solidFill>
                  <a:schemeClr val="bg1"/>
                </a:solidFill>
              </a:rPr>
              <a:t> to </a:t>
            </a:r>
            <a:r>
              <a:rPr lang="fr-CH" dirty="0" err="1" smtClean="0">
                <a:solidFill>
                  <a:schemeClr val="bg1"/>
                </a:solidFill>
              </a:rPr>
              <a:t>be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too</a:t>
            </a:r>
            <a:r>
              <a:rPr lang="fr-CH" dirty="0" smtClean="0">
                <a:solidFill>
                  <a:schemeClr val="bg1"/>
                </a:solidFill>
              </a:rPr>
              <a:t> close to </a:t>
            </a:r>
            <a:r>
              <a:rPr lang="fr-CH" dirty="0" err="1" smtClean="0">
                <a:solidFill>
                  <a:schemeClr val="bg1"/>
                </a:solidFill>
              </a:rPr>
              <a:t>beam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67930" y="3284980"/>
            <a:ext cx="864120" cy="648090"/>
          </a:xfrm>
          <a:prstGeom prst="ellipse">
            <a:avLst/>
          </a:prstGeom>
          <a:noFill/>
          <a:ln w="12700" cap="sq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kickers MKI Point 8 vacuum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569190" cy="1727955"/>
          </a:xfrm>
        </p:spPr>
        <p:txBody>
          <a:bodyPr/>
          <a:lstStyle/>
          <a:p>
            <a:r>
              <a:rPr lang="en-US" dirty="0" smtClean="0"/>
              <a:t>Vacuum increase during end of filling stopping injection for a few minutes occurred a couple of times now.</a:t>
            </a:r>
          </a:p>
          <a:p>
            <a:pPr lvl="1"/>
            <a:r>
              <a:rPr lang="en-US" dirty="0" smtClean="0"/>
              <a:t>SIS interlock at 2E-9.</a:t>
            </a:r>
          </a:p>
          <a:p>
            <a:r>
              <a:rPr lang="en-US" dirty="0" smtClean="0"/>
              <a:t>E-cloud in interconnects between the injection kickers? But then why does it decay so rapidly? -&gt; </a:t>
            </a:r>
            <a:r>
              <a:rPr lang="en-US" dirty="0" smtClean="0">
                <a:solidFill>
                  <a:srgbClr val="FF0000"/>
                </a:solidFill>
              </a:rPr>
              <a:t>Beam Screens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25/05/2011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803" y="2851103"/>
            <a:ext cx="4798517" cy="36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3635870" y="5085230"/>
            <a:ext cx="1296180" cy="720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88030" y="4941210"/>
            <a:ext cx="208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Vac</a:t>
            </a:r>
            <a:r>
              <a:rPr lang="en-US" sz="1600" dirty="0" smtClean="0">
                <a:solidFill>
                  <a:srgbClr val="0000FF"/>
                </a:solidFill>
              </a:rPr>
              <a:t> reading MKI-C stopping injection</a:t>
            </a:r>
            <a:endParaRPr lang="en-GB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4754880"/>
            <a:ext cx="8763000" cy="210312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team struggling to keep the temperature of the BS L8 under control </a:t>
            </a:r>
          </a:p>
          <a:p>
            <a:pPr lvl="1"/>
            <a:r>
              <a:rPr lang="en-US" dirty="0" smtClean="0"/>
              <a:t>Ad-hoc settings for injection &amp; ramp improved the situation</a:t>
            </a:r>
          </a:p>
          <a:p>
            <a:r>
              <a:rPr lang="en-US" dirty="0" smtClean="0"/>
              <a:t>Better now, but still point 8 worse than the rest</a:t>
            </a:r>
          </a:p>
          <a:p>
            <a:pPr lvl="1"/>
            <a:r>
              <a:rPr lang="en-US" dirty="0" smtClean="0"/>
              <a:t>Partly due to warm up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and </a:t>
            </a:r>
            <a:r>
              <a:rPr lang="en-US" dirty="0" err="1" smtClean="0"/>
              <a:t>cryo</a:t>
            </a:r>
            <a:r>
              <a:rPr lang="en-US" dirty="0" smtClean="0"/>
              <a:t> evolution L8</a:t>
            </a:r>
            <a:endParaRPr lang="en-US" dirty="0"/>
          </a:p>
        </p:txBody>
      </p:sp>
      <p:pic>
        <p:nvPicPr>
          <p:cNvPr id="13314" name="Picture 2" descr="http://elogbook.cern.ch/eLogbook/attach_reader?attach_id=1160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908650"/>
            <a:ext cx="5384280" cy="362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912 bunches – lower performance fill</a:t>
            </a:r>
            <a:endParaRPr lang="en-GB" dirty="0"/>
          </a:p>
        </p:txBody>
      </p:sp>
      <p:pic>
        <p:nvPicPr>
          <p:cNvPr id="10243" name="Picture 3" descr="http://elogbook.cern.ch/eLogbook/attach_reader?attach_id=11606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764630"/>
            <a:ext cx="4061460" cy="3002280"/>
          </a:xfrm>
          <a:prstGeom prst="rect">
            <a:avLst/>
          </a:prstGeom>
          <a:noFill/>
        </p:spPr>
      </p:pic>
      <p:pic>
        <p:nvPicPr>
          <p:cNvPr id="10245" name="Picture 5" descr="http://elogbook.cern.ch/eLogbook/attach_reader?attach_id=11606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20" y="692620"/>
            <a:ext cx="4061460" cy="3002280"/>
          </a:xfrm>
          <a:prstGeom prst="rect">
            <a:avLst/>
          </a:prstGeom>
          <a:noFill/>
        </p:spPr>
      </p:pic>
      <p:pic>
        <p:nvPicPr>
          <p:cNvPr id="7" name="Picture 1" descr="\\cern.ch\dfs\Users\a\arduini\Documents\fill1799_bcidspec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00" y="3784708"/>
            <a:ext cx="6480900" cy="3028762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55257B-FE82-4788-B727-04E942E6E012}" type="datetime1">
              <a:rPr lang="en-US" smtClean="0"/>
              <a:pPr/>
              <a:t>5/30/2011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Status of beam operation - LMC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6220" y="4005080"/>
            <a:ext cx="2664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fills with poorer performance, blow-up mostly in trains 2 to 4.</a:t>
            </a:r>
          </a:p>
          <a:p>
            <a:r>
              <a:rPr lang="en-US" dirty="0" smtClean="0"/>
              <a:t>Happens typically at injection.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10" y="3212970"/>
            <a:ext cx="3633710" cy="33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#1812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24170"/>
          </a:xfrm>
        </p:spPr>
        <p:txBody>
          <a:bodyPr/>
          <a:lstStyle/>
          <a:p>
            <a:r>
              <a:rPr lang="en-GB" dirty="0" smtClean="0"/>
              <a:t>Relative losses of bunch current after 3.5 hours</a:t>
            </a:r>
          </a:p>
          <a:p>
            <a:r>
              <a:rPr lang="en-GB" dirty="0" smtClean="0"/>
              <a:t>Clear effect of number of collisions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29/05/2011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1844780"/>
            <a:ext cx="6175245" cy="27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490" y="5301260"/>
            <a:ext cx="432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B2 increasing losses of one bunch </a:t>
            </a:r>
            <a:r>
              <a:rPr lang="en-US" sz="1800" dirty="0" smtClean="0"/>
              <a:t>when </a:t>
            </a:r>
            <a:r>
              <a:rPr lang="en-US" sz="1800" dirty="0" err="1" smtClean="0"/>
              <a:t>levelling</a:t>
            </a:r>
            <a:r>
              <a:rPr lang="en-US" sz="1800" dirty="0" smtClean="0"/>
              <a:t> IP2 and </a:t>
            </a:r>
            <a:r>
              <a:rPr lang="en-US" sz="1800" dirty="0" err="1" smtClean="0"/>
              <a:t>LHCb</a:t>
            </a:r>
            <a:r>
              <a:rPr lang="en-US" sz="1800" dirty="0" smtClean="0"/>
              <a:t> at the same time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#1815: 1092 x 1092 bunches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3997669" cy="10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20" y="1124680"/>
            <a:ext cx="36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x 73 MJ in the machine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00" y="1916791"/>
            <a:ext cx="4311310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60" y="2204830"/>
            <a:ext cx="316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Initial </a:t>
            </a:r>
            <a:r>
              <a:rPr lang="en-GB" dirty="0" err="1" smtClean="0"/>
              <a:t>Lumi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1.25 x 10</a:t>
            </a:r>
            <a:r>
              <a:rPr lang="en-GB" baseline="30000" dirty="0" smtClean="0"/>
              <a:t>33 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70" y="4365130"/>
            <a:ext cx="381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And produced......</a:t>
            </a:r>
            <a:br>
              <a:rPr lang="en-GB" dirty="0" smtClean="0"/>
            </a:br>
            <a:r>
              <a:rPr lang="en-GB" dirty="0" smtClean="0"/>
              <a:t>Integrated </a:t>
            </a:r>
            <a:r>
              <a:rPr lang="en-GB" dirty="0" err="1" smtClean="0"/>
              <a:t>lumi</a:t>
            </a:r>
            <a:r>
              <a:rPr lang="en-GB" dirty="0" smtClean="0"/>
              <a:t> 37.8 pb-1 </a:t>
            </a:r>
            <a:br>
              <a:rPr lang="en-GB" dirty="0" smtClean="0"/>
            </a:br>
            <a:r>
              <a:rPr lang="en-GB" dirty="0" smtClean="0"/>
              <a:t>after 10h30min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17" y="4221110"/>
            <a:ext cx="4340223" cy="23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48330" y="5445280"/>
            <a:ext cx="201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Dumped by </a:t>
            </a:r>
            <a:r>
              <a:rPr lang="en-US" dirty="0" smtClean="0"/>
              <a:t>QPS fault on RCBXH </a:t>
            </a:r>
            <a:r>
              <a:rPr lang="en-GB" dirty="0" smtClean="0"/>
              <a:t>in S12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SEE? – UJ16</a:t>
            </a:r>
          </a:p>
        </p:txBody>
      </p:sp>
      <p:sp>
        <p:nvSpPr>
          <p:cNvPr id="14" name="TextBox 13"/>
          <p:cNvSpPr txBox="1"/>
          <p:nvPr/>
        </p:nvSpPr>
        <p:spPr>
          <a:xfrm rot="20578403">
            <a:off x="5965502" y="358756"/>
            <a:ext cx="318982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Which broke all records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Switching off one RF cavity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29/05/2011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993" y="1527410"/>
            <a:ext cx="3365577" cy="25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63" y="764630"/>
            <a:ext cx="4877397" cy="1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70" y="764630"/>
            <a:ext cx="38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5 minutes see the “bunches” passing the abort gap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20" y="3861060"/>
            <a:ext cx="4932050" cy="20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32050" y="5229250"/>
            <a:ext cx="417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20 minutes abort gap population starts to decrease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0" y="332570"/>
            <a:ext cx="8229600" cy="523875"/>
          </a:xfrm>
        </p:spPr>
        <p:txBody>
          <a:bodyPr/>
          <a:lstStyle/>
          <a:p>
            <a:r>
              <a:rPr lang="en-US" sz="2400" dirty="0" smtClean="0"/>
              <a:t>New </a:t>
            </a:r>
            <a:r>
              <a:rPr lang="en-US" sz="2400" dirty="0" err="1" smtClean="0"/>
              <a:t>betastar</a:t>
            </a:r>
            <a:r>
              <a:rPr lang="en-US" sz="2400" dirty="0" smtClean="0"/>
              <a:t> limits for collimator gaps worked as expected.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29/05/2011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980660"/>
            <a:ext cx="5148192" cy="25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60" y="3645030"/>
            <a:ext cx="4986545" cy="26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 energy loss map (-500 Hz): SR says OK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29/05/2011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243012"/>
            <a:ext cx="81343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1584220"/>
            <a:ext cx="8658882" cy="42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MKI temperatures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490" y="522925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20 </a:t>
            </a:r>
            <a:r>
              <a:rPr lang="en-GB" dirty="0" smtClean="0">
                <a:solidFill>
                  <a:srgbClr val="FFFF00"/>
                </a:solidFill>
                <a:sym typeface="Symbol"/>
              </a:rPr>
              <a:t>C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480" y="213282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 </a:t>
            </a:r>
            <a:r>
              <a:rPr lang="en-GB" dirty="0" smtClean="0">
                <a:solidFill>
                  <a:srgbClr val="FFFF00"/>
                </a:solidFill>
                <a:sym typeface="Symbol"/>
              </a:rPr>
              <a:t>C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836640"/>
            <a:ext cx="792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Reached 50 </a:t>
            </a:r>
            <a:r>
              <a:rPr lang="en-GB" dirty="0" smtClean="0">
                <a:sym typeface="Symbol"/>
              </a:rPr>
              <a:t>C this morning</a:t>
            </a:r>
            <a:br>
              <a:rPr lang="en-GB" dirty="0" smtClean="0">
                <a:sym typeface="Symbol"/>
              </a:rPr>
            </a:br>
            <a:r>
              <a:rPr lang="en-GB" dirty="0" smtClean="0">
                <a:sym typeface="Symbol"/>
              </a:rPr>
              <a:t>Software interlock for the moment at 55 C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410" y="5817544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0:00 Monday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56470" y="583728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“now”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coming </a:t>
            </a:r>
            <a:r>
              <a:rPr lang="en-GB" dirty="0" smtClean="0"/>
              <a:t>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GB" dirty="0" smtClean="0"/>
              <a:t>Outstanding</a:t>
            </a:r>
          </a:p>
          <a:p>
            <a:pPr lvl="1"/>
            <a:r>
              <a:rPr lang="en-GB" dirty="0" err="1" smtClean="0"/>
              <a:t>Asynch</a:t>
            </a:r>
            <a:r>
              <a:rPr lang="en-GB" dirty="0" smtClean="0"/>
              <a:t> dump test @ 3.5 </a:t>
            </a:r>
            <a:r>
              <a:rPr lang="en-GB" dirty="0" err="1" smtClean="0"/>
              <a:t>TeV</a:t>
            </a:r>
            <a:r>
              <a:rPr lang="en-GB" dirty="0" smtClean="0"/>
              <a:t> for Roman Pots</a:t>
            </a:r>
          </a:p>
          <a:p>
            <a:pPr lvl="2"/>
            <a:r>
              <a:rPr lang="fr-CH" dirty="0" err="1" smtClean="0"/>
              <a:t>Measure</a:t>
            </a:r>
            <a:r>
              <a:rPr lang="fr-CH" dirty="0" smtClean="0"/>
              <a:t> </a:t>
            </a:r>
            <a:r>
              <a:rPr lang="fr-CH" dirty="0" err="1" smtClean="0"/>
              <a:t>chromaticity</a:t>
            </a:r>
            <a:r>
              <a:rPr lang="fr-CH" dirty="0" smtClean="0"/>
              <a:t> for FIDEL over the </a:t>
            </a:r>
            <a:r>
              <a:rPr lang="fr-CH" dirty="0" err="1" smtClean="0"/>
              <a:t>ramp</a:t>
            </a:r>
            <a:endParaRPr lang="fr-CH" dirty="0" smtClean="0"/>
          </a:p>
          <a:p>
            <a:pPr lvl="1"/>
            <a:r>
              <a:rPr lang="en-GB" dirty="0" smtClean="0"/>
              <a:t>End </a:t>
            </a:r>
            <a:r>
              <a:rPr lang="en-GB" dirty="0" smtClean="0"/>
              <a:t>of fill: TCL adjustment</a:t>
            </a:r>
          </a:p>
          <a:p>
            <a:pPr lvl="1"/>
            <a:r>
              <a:rPr lang="fr-CH" dirty="0" smtClean="0"/>
              <a:t>TCLIB </a:t>
            </a:r>
            <a:r>
              <a:rPr lang="fr-CH" dirty="0" err="1" smtClean="0"/>
              <a:t>adjustment</a:t>
            </a:r>
            <a:r>
              <a:rPr lang="fr-CH" dirty="0" smtClean="0"/>
              <a:t> </a:t>
            </a:r>
            <a:r>
              <a:rPr lang="fr-CH" dirty="0" err="1" smtClean="0"/>
              <a:t>before</a:t>
            </a:r>
            <a:r>
              <a:rPr lang="fr-CH" dirty="0" smtClean="0"/>
              <a:t> </a:t>
            </a:r>
            <a:r>
              <a:rPr lang="fr-CH" dirty="0" err="1" smtClean="0"/>
              <a:t>going</a:t>
            </a:r>
            <a:r>
              <a:rPr lang="fr-CH" dirty="0" smtClean="0"/>
              <a:t> to 144 </a:t>
            </a:r>
            <a:r>
              <a:rPr lang="fr-CH" dirty="0" err="1" smtClean="0"/>
              <a:t>bunch</a:t>
            </a:r>
            <a:r>
              <a:rPr lang="fr-CH" dirty="0" smtClean="0"/>
              <a:t> injection</a:t>
            </a:r>
          </a:p>
          <a:p>
            <a:pPr lvl="1"/>
            <a:r>
              <a:rPr lang="fr-CH" dirty="0" err="1" smtClean="0"/>
              <a:t>Inch</a:t>
            </a:r>
            <a:r>
              <a:rPr lang="fr-CH" dirty="0" smtClean="0"/>
              <a:t> up the MKI </a:t>
            </a:r>
            <a:r>
              <a:rPr lang="fr-CH" dirty="0" err="1" smtClean="0"/>
              <a:t>temperature</a:t>
            </a:r>
            <a:r>
              <a:rPr lang="fr-CH" dirty="0" smtClean="0"/>
              <a:t> interlock</a:t>
            </a:r>
            <a:endParaRPr lang="en-GB" dirty="0" smtClean="0"/>
          </a:p>
          <a:p>
            <a:r>
              <a:rPr lang="fr-CH" dirty="0" smtClean="0"/>
              <a:t>But </a:t>
            </a:r>
            <a:r>
              <a:rPr lang="fr-CH" dirty="0" err="1" smtClean="0"/>
              <a:t>mainly</a:t>
            </a:r>
            <a:endParaRPr lang="fr-CH" dirty="0" smtClean="0"/>
          </a:p>
          <a:p>
            <a:pPr lvl="1"/>
            <a:r>
              <a:rPr lang="fr-CH" dirty="0" smtClean="0"/>
              <a:t>Continue 1092 x 1092 </a:t>
            </a:r>
            <a:r>
              <a:rPr lang="fr-CH" dirty="0" err="1" smtClean="0"/>
              <a:t>bunches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endParaRPr lang="fr-CH" dirty="0" smtClean="0"/>
          </a:p>
          <a:p>
            <a:pPr lvl="1"/>
            <a:r>
              <a:rPr lang="fr-CH" dirty="0" smtClean="0"/>
              <a:t>1092 x 1092 and 144 </a:t>
            </a:r>
            <a:r>
              <a:rPr lang="fr-CH" dirty="0" err="1" smtClean="0"/>
              <a:t>bunch</a:t>
            </a:r>
            <a:r>
              <a:rPr lang="fr-CH" dirty="0" smtClean="0"/>
              <a:t> injection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30/05/2011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#1815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3384470"/>
          </a:xfrm>
        </p:spPr>
        <p:txBody>
          <a:bodyPr/>
          <a:lstStyle/>
          <a:p>
            <a:r>
              <a:rPr lang="en-GB" sz="1800" dirty="0" smtClean="0"/>
              <a:t>Good at injection</a:t>
            </a:r>
          </a:p>
          <a:p>
            <a:pPr lvl="1"/>
            <a:r>
              <a:rPr lang="en-GB" sz="1600" dirty="0" smtClean="0"/>
              <a:t>Injection losses &lt; 10 % of ring BLM limits</a:t>
            </a:r>
          </a:p>
          <a:p>
            <a:pPr lvl="1"/>
            <a:r>
              <a:rPr lang="en-US" sz="1600" dirty="0" smtClean="0"/>
              <a:t>Injected </a:t>
            </a:r>
            <a:r>
              <a:rPr lang="en-US" sz="1600" dirty="0" err="1" smtClean="0"/>
              <a:t>emittances</a:t>
            </a:r>
            <a:r>
              <a:rPr lang="en-US" sz="1600" dirty="0" smtClean="0"/>
              <a:t> were good - around 2.5 microns - and were preserved for all trains, except for one B1 train (according to the BSRT)</a:t>
            </a:r>
          </a:p>
          <a:p>
            <a:pPr lvl="2"/>
            <a:r>
              <a:rPr lang="en-US" sz="1400" dirty="0" err="1" smtClean="0"/>
              <a:t>Emittance</a:t>
            </a:r>
            <a:r>
              <a:rPr lang="en-US" sz="1400" dirty="0" smtClean="0"/>
              <a:t> at physics from </a:t>
            </a:r>
            <a:r>
              <a:rPr lang="en-US" sz="1400" dirty="0" err="1" smtClean="0"/>
              <a:t>lumi</a:t>
            </a:r>
            <a:r>
              <a:rPr lang="en-US" sz="1400" dirty="0" smtClean="0"/>
              <a:t> 2.7 microns !</a:t>
            </a:r>
          </a:p>
          <a:p>
            <a:r>
              <a:rPr lang="en-GB" sz="1800" dirty="0" smtClean="0"/>
              <a:t>Rapid turnaround: did not wait long time at injection</a:t>
            </a:r>
          </a:p>
          <a:p>
            <a:pPr lvl="1"/>
            <a:r>
              <a:rPr lang="en-GB" sz="1600" dirty="0" smtClean="0"/>
              <a:t>Stable beams 2h20 min after dump for the loss map at 3.5 </a:t>
            </a:r>
            <a:r>
              <a:rPr lang="en-GB" sz="1600" dirty="0" err="1" smtClean="0"/>
              <a:t>TeV</a:t>
            </a:r>
            <a:endParaRPr lang="en-GB" sz="1600" dirty="0" smtClean="0"/>
          </a:p>
          <a:p>
            <a:pPr lvl="1"/>
            <a:r>
              <a:rPr lang="en-GB" sz="1600" dirty="0" smtClean="0"/>
              <a:t>Including few minutes wait for vacuum at point 8, near injection kickers MKI, to come down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3395506"/>
            <a:ext cx="4392610" cy="313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0" y="3395505"/>
            <a:ext cx="4379421" cy="312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580" y="551729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8480" y="5805330"/>
            <a:ext cx="57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Followed by fill #1816 of last night / this morning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995487"/>
            <a:ext cx="6591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10" y="764630"/>
            <a:ext cx="5832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Again very nice </a:t>
            </a:r>
            <a:r>
              <a:rPr lang="en-GB" dirty="0" err="1" smtClean="0"/>
              <a:t>lumi’s</a:t>
            </a:r>
            <a:r>
              <a:rPr lang="en-GB" dirty="0" smtClean="0"/>
              <a:t>, even according to BSRT B2 is blown up horizontally. To check.</a:t>
            </a:r>
          </a:p>
          <a:p>
            <a:pPr algn="l"/>
            <a:r>
              <a:rPr lang="en-GB" dirty="0" smtClean="0"/>
              <a:t>Presently this fill 22 pb-1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91850" y="5805330"/>
            <a:ext cx="496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 blow-up at injection: dump and refill</a:t>
            </a:r>
            <a:br>
              <a:rPr lang="en-GB" dirty="0" smtClean="0"/>
            </a:br>
            <a:r>
              <a:rPr lang="en-GB" dirty="0" smtClean="0"/>
              <a:t>Not understood, but watched...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rot="5400000" flipH="1" flipV="1">
            <a:off x="5994197" y="4779188"/>
            <a:ext cx="1008140" cy="104414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Week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3429000"/>
            <a:ext cx="8229600" cy="2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692620"/>
            <a:ext cx="8209140" cy="25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410" y="5661310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0:00 Monday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12450" y="5733320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Sunday Evening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67930" y="98066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10" y="72457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Ibeam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480" y="62061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1.4e14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00" y="346095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Lumi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460" y="342900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1.6e33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00" y="429312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Cryo</a:t>
            </a:r>
            <a:r>
              <a:rPr lang="en-GB" dirty="0" smtClean="0">
                <a:solidFill>
                  <a:srgbClr val="FFFF00"/>
                </a:solidFill>
              </a:rPr>
              <a:t> Problem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860" y="407709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1.0e33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880" y="1156630"/>
            <a:ext cx="12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1.0e14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fills of the week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450" y="692620"/>
          <a:ext cx="8281152" cy="37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92"/>
                <a:gridCol w="1380192"/>
                <a:gridCol w="1380192"/>
                <a:gridCol w="1188164"/>
                <a:gridCol w="792110"/>
                <a:gridCol w="2160302"/>
              </a:tblGrid>
              <a:tr h="372211">
                <a:tc>
                  <a:txBody>
                    <a:bodyPr/>
                    <a:lstStyle/>
                    <a:p>
                      <a:r>
                        <a:rPr lang="en-GB" dirty="0" smtClean="0"/>
                        <a:t>Fill #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Lpeak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T-phys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L-</a:t>
                      </a:r>
                      <a:r>
                        <a:rPr lang="en-GB" dirty="0" err="1" smtClean="0"/>
                        <a:t>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Dump</a:t>
                      </a:r>
                      <a:endParaRPr lang="en-GB" dirty="0"/>
                    </a:p>
                  </a:txBody>
                  <a:tcPr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1.20e30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Still in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1.25E+30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10:30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QPS –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SEE?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UFO</a:t>
                      </a:r>
                    </a:p>
                  </a:txBody>
                  <a:tcPr marL="9525" marR="9525" marT="9525" marB="0" anchor="b"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10:40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75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1.09E+33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1:46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FMCM -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electr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pert.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2:58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Cryogenics –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SEE?</a:t>
                      </a:r>
                    </a:p>
                  </a:txBody>
                  <a:tcPr marL="9525" marR="9525" marT="9525" marB="0" anchor="b"/>
                </a:tc>
              </a:tr>
              <a:tr h="347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frequency crate</a:t>
                      </a:r>
                    </a:p>
                  </a:txBody>
                  <a:tcPr marL="9525" marR="9525" marT="9525" marB="0" anchor="b"/>
                </a:tc>
              </a:tr>
              <a:tr h="36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10:09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interlock -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UFO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2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8.50E+32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10:13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450" y="4596306"/>
            <a:ext cx="7921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4 Fills staying in more than10 hours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Only first fill initial </a:t>
            </a:r>
            <a:r>
              <a:rPr lang="en-GB" dirty="0" err="1" smtClean="0"/>
              <a:t>lumi</a:t>
            </a:r>
            <a:r>
              <a:rPr lang="en-GB" dirty="0" smtClean="0"/>
              <a:t> &lt; 1e33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2 Fills dumped by operator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2 Fills dumped due to possible SEE related interlocks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Reaching (almost) 0.5 fb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95" y="764630"/>
            <a:ext cx="4432145" cy="348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500" y="3068950"/>
            <a:ext cx="4207658" cy="3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problems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RF arc detector in waveguide</a:t>
            </a:r>
          </a:p>
          <a:p>
            <a:pPr lvl="1"/>
            <a:r>
              <a:rPr lang="en-US" dirty="0" smtClean="0"/>
              <a:t>Coupler arc detectors dumped 4 fills, of which 3 did not make it into stable beams</a:t>
            </a:r>
            <a:endParaRPr lang="en-GB" dirty="0" smtClean="0"/>
          </a:p>
          <a:p>
            <a:pPr lvl="1"/>
            <a:r>
              <a:rPr lang="en-GB" dirty="0" smtClean="0"/>
              <a:t>Became quiet again over the last days</a:t>
            </a:r>
          </a:p>
          <a:p>
            <a:r>
              <a:rPr lang="en-US" sz="2000" dirty="0" smtClean="0"/>
              <a:t>Various other problems</a:t>
            </a:r>
          </a:p>
          <a:p>
            <a:pPr lvl="1"/>
            <a:r>
              <a:rPr lang="en-US" sz="1600" dirty="0" smtClean="0"/>
              <a:t>Be-CO first line has arrived and started the intervention on the timing server A (CPU to be changed)</a:t>
            </a:r>
          </a:p>
          <a:p>
            <a:pPr lvl="1"/>
            <a:r>
              <a:rPr lang="en-US" sz="1800" dirty="0" smtClean="0"/>
              <a:t>UPS US85 is not working. Experts are in US85 and tried to switch it back, but it gives an electric arc. </a:t>
            </a:r>
          </a:p>
          <a:p>
            <a:pPr lvl="2"/>
            <a:r>
              <a:rPr lang="en-US" sz="1600" dirty="0" smtClean="0"/>
              <a:t>UPS US85 not redundant any more BUT ONLY SERVES CRYOGENICS (mp)</a:t>
            </a:r>
          </a:p>
          <a:p>
            <a:pPr lvl="1"/>
            <a:r>
              <a:rPr lang="en-US" sz="1800" dirty="0" smtClean="0"/>
              <a:t>QPS specialists in points 6 and 8</a:t>
            </a:r>
          </a:p>
          <a:p>
            <a:r>
              <a:rPr lang="en-GB" dirty="0" smtClean="0"/>
              <a:t>But the main problem of the week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Cryogenics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TE-CRG-OA_K.Brodzinski_27.05.2011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r>
              <a:rPr lang="pl-PL" dirty="0" smtClean="0"/>
              <a:t> </a:t>
            </a:r>
            <a:endParaRPr lang="en-GB" dirty="0" smtClean="0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4507608" y="1250401"/>
            <a:ext cx="44560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QSCB PLC problem on 13.05.2011 – not replaced</a:t>
            </a:r>
          </a:p>
          <a:p>
            <a:pPr>
              <a:defRPr/>
            </a:pPr>
            <a:r>
              <a:rPr lang="en-US" sz="1400" b="1" dirty="0" smtClean="0">
                <a:latin typeface="+mj-lt"/>
                <a:sym typeface="Wingdings" pitchFamily="2" charset="2"/>
              </a:rPr>
              <a:t>Radiation problem NOT possible</a:t>
            </a: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531219" y="1840680"/>
            <a:ext cx="426505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QSCB PLC problem on 25.05.2011 – replaced</a:t>
            </a:r>
          </a:p>
          <a:p>
            <a:pPr>
              <a:defRPr/>
            </a:pPr>
            <a:r>
              <a:rPr lang="en-US" sz="1400" b="1" dirty="0" smtClean="0">
                <a:latin typeface="+mj-lt"/>
                <a:sym typeface="Wingdings" pitchFamily="2" charset="2"/>
              </a:rPr>
              <a:t>Radiation problem NOT possible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4554832" y="2959004"/>
            <a:ext cx="438310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QURCB PLC problem on 19.04.2011 – replaced</a:t>
            </a:r>
          </a:p>
          <a:p>
            <a:pPr>
              <a:defRPr/>
            </a:pPr>
            <a:r>
              <a:rPr lang="en-US" sz="1400" b="1" dirty="0" smtClean="0">
                <a:latin typeface="+mj-lt"/>
                <a:sym typeface="Wingdings" pitchFamily="2" charset="2"/>
              </a:rPr>
              <a:t>Radiation problem possible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565563" y="3536406"/>
            <a:ext cx="430798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QURCB PLC problem on 25.05.2011 – replaced</a:t>
            </a:r>
          </a:p>
          <a:p>
            <a:pPr>
              <a:defRPr/>
            </a:pPr>
            <a:r>
              <a:rPr lang="en-US" sz="1400" b="1" dirty="0" smtClean="0">
                <a:latin typeface="+mj-lt"/>
              </a:rPr>
              <a:t>Radiation problem possible </a:t>
            </a:r>
            <a:endParaRPr lang="en-US" sz="1400" b="1" dirty="0" smtClean="0">
              <a:latin typeface="+mj-lt"/>
              <a:sym typeface="Wingdings" pitchFamily="2" charset="2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76519" y="5968369"/>
            <a:ext cx="8229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Detailed explanation of the problems origin should be given by EN/ICE experts</a:t>
            </a:r>
            <a:endParaRPr lang="en-US" sz="1400" b="1" dirty="0" smtClean="0">
              <a:solidFill>
                <a:schemeClr val="accent6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73793" b="34511"/>
          <a:stretch>
            <a:fillRect/>
          </a:stretch>
        </p:blipFill>
        <p:spPr bwMode="auto">
          <a:xfrm>
            <a:off x="528015" y="888639"/>
            <a:ext cx="3045854" cy="49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2356834" y="1687132"/>
            <a:ext cx="2099256" cy="1159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601532" y="3515932"/>
            <a:ext cx="1944710" cy="119773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502276" y="1648495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 flipV="1">
            <a:off x="1105441" y="1659226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0800000" flipV="1">
            <a:off x="1116172" y="3524533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 flipV="1">
            <a:off x="1010992" y="4539802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 flipV="1">
            <a:off x="1111876" y="2258095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6200000" flipH="1">
            <a:off x="1275008" y="3554573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 flipH="1">
            <a:off x="1337256" y="1684989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1296470" y="2262377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 flipH="1">
            <a:off x="1075379" y="4552691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562377" y="1657085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0800000" flipV="1">
            <a:off x="4119096" y="4866063"/>
            <a:ext cx="772732" cy="5151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H="1">
            <a:off x="4179198" y="4874653"/>
            <a:ext cx="521609" cy="470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4977692" y="4927333"/>
            <a:ext cx="3844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j-lt"/>
              </a:rPr>
              <a:t>Equipment not in operation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– one </a:t>
            </a:r>
            <a:r>
              <a:rPr lang="en-US" sz="1400" dirty="0" err="1" smtClean="0">
                <a:latin typeface="+mj-lt"/>
              </a:rPr>
              <a:t>cryo</a:t>
            </a:r>
            <a:r>
              <a:rPr lang="en-US" sz="1400" dirty="0" smtClean="0">
                <a:latin typeface="+mj-lt"/>
              </a:rPr>
              <a:t> plant supplies two LHC sectors</a:t>
            </a:r>
            <a:endParaRPr lang="en-US" sz="1400" dirty="0" smtClean="0"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45313</TotalTime>
  <Words>1046</Words>
  <Application>Microsoft Office PowerPoint</Application>
  <PresentationFormat>On-screen Show (4:3)</PresentationFormat>
  <Paragraphs>240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Finally....</vt:lpstr>
      <vt:lpstr>Fill #1815: 1092 x 1092 bunches</vt:lpstr>
      <vt:lpstr>Fill #1815</vt:lpstr>
      <vt:lpstr>Followed by fill #1816 of last night / this morning</vt:lpstr>
      <vt:lpstr>The Week</vt:lpstr>
      <vt:lpstr>The fills of the week</vt:lpstr>
      <vt:lpstr>Reaching (almost) 0.5 fb-1</vt:lpstr>
      <vt:lpstr>The problems of the week</vt:lpstr>
      <vt:lpstr>Localization </vt:lpstr>
      <vt:lpstr>Localization </vt:lpstr>
      <vt:lpstr>Recovery curves </vt:lpstr>
      <vt:lpstr>The machine checks of the week</vt:lpstr>
      <vt:lpstr>Monday</vt:lpstr>
      <vt:lpstr>UFO point 4</vt:lpstr>
      <vt:lpstr>Loss Maps at injection</vt:lpstr>
      <vt:lpstr>Injection kickers MKI Point 8 vacuum</vt:lpstr>
      <vt:lpstr>Vacuum and cryo evolution L8</vt:lpstr>
      <vt:lpstr>912 bunches – lower performance fill</vt:lpstr>
      <vt:lpstr>Fill #1812</vt:lpstr>
      <vt:lpstr>Switching off one RF cavity</vt:lpstr>
      <vt:lpstr>New betastar limits for collimator gaps worked as expected. </vt:lpstr>
      <vt:lpstr>Off energy loss map (-500 Hz): SR says OK</vt:lpstr>
      <vt:lpstr>MKI temperatures</vt:lpstr>
      <vt:lpstr>The coming week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2631</cp:revision>
  <dcterms:created xsi:type="dcterms:W3CDTF">2010-07-26T05:43:59Z</dcterms:created>
  <dcterms:modified xsi:type="dcterms:W3CDTF">2011-05-30T07:20:42Z</dcterms:modified>
</cp:coreProperties>
</file>