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93" r:id="rId2"/>
    <p:sldId id="1097" r:id="rId3"/>
    <p:sldId id="1096" r:id="rId4"/>
    <p:sldId id="1098" r:id="rId5"/>
    <p:sldId id="1099" r:id="rId6"/>
    <p:sldId id="1086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3" d="100"/>
          <a:sy n="73" d="100"/>
        </p:scale>
        <p:origin x="-1398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5/28/2011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5/28/2011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5/28/2011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5/28/2011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5/28/2011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Friday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5184720"/>
          </a:xfrm>
        </p:spPr>
        <p:txBody>
          <a:bodyPr/>
          <a:lstStyle/>
          <a:p>
            <a:r>
              <a:rPr lang="en-US" dirty="0" smtClean="0"/>
              <a:t>Some oscillations of the </a:t>
            </a:r>
            <a:r>
              <a:rPr lang="en-US" dirty="0" err="1" smtClean="0"/>
              <a:t>cryo</a:t>
            </a:r>
            <a:r>
              <a:rPr lang="en-US" dirty="0" smtClean="0"/>
              <a:t> conditions in MSR8 perturbed the setup for injection.</a:t>
            </a:r>
          </a:p>
          <a:p>
            <a:r>
              <a:rPr lang="en-US" dirty="0" smtClean="0"/>
              <a:t>RF frequency interlock fixed – required a reset of RF controls in Pt4.</a:t>
            </a:r>
          </a:p>
          <a:p>
            <a:r>
              <a:rPr lang="en-US" dirty="0" smtClean="0"/>
              <a:t>Injection protection: </a:t>
            </a:r>
          </a:p>
          <a:p>
            <a:pPr lvl="1"/>
            <a:r>
              <a:rPr lang="en-US" dirty="0" smtClean="0"/>
              <a:t>Check of TDI and TCLI setup, confirmed with loss maps.</a:t>
            </a:r>
          </a:p>
          <a:p>
            <a:pPr lvl="1"/>
            <a:r>
              <a:rPr lang="en-US" dirty="0" smtClean="0"/>
              <a:t>Summary:</a:t>
            </a:r>
          </a:p>
          <a:p>
            <a:pPr lvl="2"/>
            <a:r>
              <a:rPr lang="en-US" dirty="0" smtClean="0"/>
              <a:t>TDIs are at the assumed settings and consistent with the TCPs - upper jaw of TDI. B1 needs moving IN by 0.4 sigma, all others are correct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 done.</a:t>
            </a:r>
            <a:endParaRPr lang="en-US" dirty="0" smtClean="0">
              <a:solidFill>
                <a:srgbClr val="0000FF"/>
              </a:solidFill>
            </a:endParaRPr>
          </a:p>
          <a:p>
            <a:pPr lvl="2"/>
            <a:r>
              <a:rPr lang="en-US" dirty="0" smtClean="0"/>
              <a:t>Protection is good with the current settings of TDI/</a:t>
            </a:r>
            <a:r>
              <a:rPr lang="en-US" dirty="0" err="1" smtClean="0"/>
              <a:t>TCLIb</a:t>
            </a:r>
            <a:r>
              <a:rPr lang="en-US" dirty="0" smtClean="0"/>
              <a:t>/</a:t>
            </a:r>
            <a:r>
              <a:rPr lang="en-US" dirty="0" err="1" smtClean="0"/>
              <a:t>TCLIa</a:t>
            </a:r>
            <a:r>
              <a:rPr lang="en-US" dirty="0" smtClean="0"/>
              <a:t>, but we still risk having large beam loss on a </a:t>
            </a:r>
            <a:r>
              <a:rPr lang="en-US" dirty="0" err="1" smtClean="0"/>
              <a:t>TCLIb</a:t>
            </a:r>
            <a:r>
              <a:rPr lang="en-US" dirty="0" smtClean="0"/>
              <a:t>. The </a:t>
            </a:r>
            <a:r>
              <a:rPr lang="en-US" dirty="0" err="1" smtClean="0"/>
              <a:t>TCLIb</a:t>
            </a:r>
            <a:r>
              <a:rPr lang="en-US" dirty="0" smtClean="0"/>
              <a:t> of at least point 8 will be opened up more </a:t>
            </a:r>
            <a:r>
              <a:rPr lang="en-US" dirty="0" smtClean="0">
                <a:solidFill>
                  <a:srgbClr val="0000FF"/>
                </a:solidFill>
              </a:rPr>
              <a:t>(next week) </a:t>
            </a:r>
            <a:r>
              <a:rPr lang="en-US" dirty="0" smtClean="0"/>
              <a:t>to reduce the load on the Q6 in case of injection loss problems, and pending full FLUKA simulations.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5/28/2011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5184720"/>
          </a:xfrm>
        </p:spPr>
        <p:txBody>
          <a:bodyPr/>
          <a:lstStyle/>
          <a:p>
            <a:r>
              <a:rPr lang="en-US" dirty="0" smtClean="0"/>
              <a:t>16:00 Start filling 912x912</a:t>
            </a:r>
          </a:p>
          <a:p>
            <a:pPr lvl="1"/>
            <a:r>
              <a:rPr lang="en-US" dirty="0" smtClean="0"/>
              <a:t>Vacuum OK – one large spike around Q5.L1 (S81) at the beginning of injection</a:t>
            </a:r>
          </a:p>
          <a:p>
            <a:r>
              <a:rPr lang="en-US" dirty="0" smtClean="0"/>
              <a:t>18:15 Ramp - beautiful beams (</a:t>
            </a:r>
            <a:r>
              <a:rPr lang="en-US" dirty="0" err="1" smtClean="0"/>
              <a:t>intensity+emittance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Dumped by the new RF interlock on total voltage at 563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&gt;&gt; disabled again. RF will now first monitor the interlock.</a:t>
            </a:r>
          </a:p>
          <a:p>
            <a:r>
              <a:rPr lang="en-US" dirty="0" smtClean="0"/>
              <a:t>21:00 Refill</a:t>
            </a:r>
          </a:p>
          <a:p>
            <a:r>
              <a:rPr lang="en-US" dirty="0" smtClean="0"/>
              <a:t>22:40 Stable beams fill 1809 – almost 1.1E33 cm-2s-1.</a:t>
            </a:r>
          </a:p>
          <a:p>
            <a:pPr lvl="1"/>
            <a:r>
              <a:rPr lang="en-US" dirty="0" smtClean="0"/>
              <a:t>DIP problem at start of fill…</a:t>
            </a:r>
          </a:p>
          <a:p>
            <a:r>
              <a:rPr lang="en-US" dirty="0" smtClean="0"/>
              <a:t>00:30 Dumped by FMCM on RD1.LR5 – electrical perturbation.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5/28/2011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spike during first HI injections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5/28/2011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980660"/>
            <a:ext cx="6581111" cy="54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1872260"/>
          </a:xfrm>
        </p:spPr>
        <p:txBody>
          <a:bodyPr/>
          <a:lstStyle/>
          <a:p>
            <a:r>
              <a:rPr lang="en-US" dirty="0" smtClean="0"/>
              <a:t>Refill…</a:t>
            </a:r>
          </a:p>
          <a:p>
            <a:pPr lvl="1"/>
            <a:r>
              <a:rPr lang="en-US" dirty="0" smtClean="0"/>
              <a:t>Vacuum spike on MKI B2 again.</a:t>
            </a:r>
          </a:p>
          <a:p>
            <a:pPr lvl="1"/>
            <a:r>
              <a:rPr lang="en-US" dirty="0" smtClean="0"/>
              <a:t>Problems with Q measurements – almost no signal…</a:t>
            </a:r>
          </a:p>
          <a:p>
            <a:pPr lvl="1"/>
            <a:r>
              <a:rPr lang="en-US" dirty="0" smtClean="0"/>
              <a:t>Beam dumped on flat top – again RD1.LR5. Also problem on RB.23 – electrical perturbations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5/28/2011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650" y="2996940"/>
            <a:ext cx="4324637" cy="367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Night / Saturday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3528490"/>
          </a:xfrm>
        </p:spPr>
        <p:txBody>
          <a:bodyPr/>
          <a:lstStyle/>
          <a:p>
            <a:r>
              <a:rPr lang="en-US" dirty="0" smtClean="0"/>
              <a:t>Refill once more.</a:t>
            </a:r>
          </a:p>
          <a:p>
            <a:pPr lvl="1"/>
            <a:r>
              <a:rPr lang="en-US" dirty="0" smtClean="0"/>
              <a:t>Vacuum interlock on MKI B2. Reset by expert needed.</a:t>
            </a:r>
          </a:p>
          <a:p>
            <a:pPr lvl="1"/>
            <a:r>
              <a:rPr lang="en-US" dirty="0" smtClean="0"/>
              <a:t>Problem with the MTG – no timing event sent.</a:t>
            </a:r>
          </a:p>
          <a:p>
            <a:pPr lvl="1"/>
            <a:r>
              <a:rPr lang="en-US" dirty="0" smtClean="0"/>
              <a:t>Reboot of timing system stops all 60A CODs and send out access events for 2 sectors…</a:t>
            </a:r>
          </a:p>
          <a:p>
            <a:pPr lvl="1"/>
            <a:r>
              <a:rPr lang="en-US" dirty="0" smtClean="0"/>
              <a:t>At 07:00 the MTGA is found dead again. Switch the MTGB.</a:t>
            </a:r>
          </a:p>
          <a:p>
            <a:r>
              <a:rPr lang="en-US" dirty="0" smtClean="0"/>
              <a:t>08:15 Stable beams fill 1812</a:t>
            </a:r>
          </a:p>
          <a:p>
            <a:pPr lvl="1"/>
            <a:r>
              <a:rPr lang="en-US" dirty="0" smtClean="0"/>
              <a:t>Again DIP problem with luminosity.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5/28/2011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104570"/>
          </a:xfrm>
        </p:spPr>
        <p:txBody>
          <a:bodyPr/>
          <a:lstStyle/>
          <a:p>
            <a:r>
              <a:rPr lang="en-US" dirty="0" smtClean="0"/>
              <a:t>Keep this fill a while… end of RF off tests (ADJUST).</a:t>
            </a:r>
          </a:p>
          <a:p>
            <a:r>
              <a:rPr lang="en-US" dirty="0" smtClean="0"/>
              <a:t>If fill is lost before RF test: special cycle – only to flat top – for the RF test (no squeeze, no collisions).</a:t>
            </a:r>
          </a:p>
          <a:p>
            <a:r>
              <a:rPr lang="en-US" dirty="0" smtClean="0"/>
              <a:t>Off momentum loss map (required by </a:t>
            </a:r>
            <a:r>
              <a:rPr lang="en-US" dirty="0" err="1" smtClean="0"/>
              <a:t>coll</a:t>
            </a:r>
            <a:r>
              <a:rPr lang="en-US" dirty="0" smtClean="0"/>
              <a:t> team).</a:t>
            </a:r>
          </a:p>
          <a:p>
            <a:r>
              <a:rPr lang="en-US" dirty="0" smtClean="0"/>
              <a:t>Increase number of </a:t>
            </a:r>
            <a:r>
              <a:rPr lang="en-US" dirty="0" smtClean="0"/>
              <a:t>bunches if time is reasonable (not in </a:t>
            </a:r>
            <a:r>
              <a:rPr lang="en-US" smtClean="0"/>
              <a:t>the night)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6ED8BF6-FA9C-4BE0-8508-528D7BC0E37C}" type="datetime1">
              <a:rPr lang="en-US" smtClean="0"/>
              <a:pPr/>
              <a:t>5/28/2011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42683</TotalTime>
  <Words>424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Friday AM</vt:lpstr>
      <vt:lpstr>Friday PM</vt:lpstr>
      <vt:lpstr>Vacuum spike during first HI injections</vt:lpstr>
      <vt:lpstr>Friday Night</vt:lpstr>
      <vt:lpstr>Friday Night / Saturday morning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2534</cp:revision>
  <dcterms:created xsi:type="dcterms:W3CDTF">2010-07-26T05:43:59Z</dcterms:created>
  <dcterms:modified xsi:type="dcterms:W3CDTF">2011-05-28T07:46:41Z</dcterms:modified>
</cp:coreProperties>
</file>