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0"/>
  </p:notesMasterIdLst>
  <p:sldIdLst>
    <p:sldId id="845" r:id="rId2"/>
    <p:sldId id="843" r:id="rId3"/>
    <p:sldId id="846" r:id="rId4"/>
    <p:sldId id="847" r:id="rId5"/>
    <p:sldId id="842" r:id="rId6"/>
    <p:sldId id="848" r:id="rId7"/>
    <p:sldId id="849" r:id="rId8"/>
    <p:sldId id="850" r:id="rId9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70" autoAdjust="0"/>
    <p:restoredTop sz="94706" autoAdjust="0"/>
  </p:normalViewPr>
  <p:slideViewPr>
    <p:cSldViewPr>
      <p:cViewPr>
        <p:scale>
          <a:sx n="100" d="100"/>
          <a:sy n="100" d="100"/>
        </p:scale>
        <p:origin x="-49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5/17/2011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0" y="2362200"/>
          <a:ext cx="8763000" cy="3139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83632"/>
                <a:gridCol w="737936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Mo</a:t>
                      </a:r>
                      <a:r>
                        <a:rPr lang="en-GB" sz="1600" baseline="0" dirty="0" smtClean="0"/>
                        <a:t> morning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latin typeface="Helvetica"/>
                        </a:rPr>
                        <a:t>set up 228 bunch injection </a:t>
                      </a:r>
                      <a:r>
                        <a:rPr lang="en-US" sz="1600" baseline="0" dirty="0" smtClean="0">
                          <a:latin typeface="Helvetica"/>
                        </a:rPr>
                        <a:t>(36 bunch trains), ramp, squeeze, collisions 1... 2 </a:t>
                      </a:r>
                      <a:r>
                        <a:rPr lang="en-US" sz="1600" baseline="0" dirty="0" err="1" smtClean="0">
                          <a:latin typeface="Helvetica"/>
                        </a:rPr>
                        <a:t>h</a:t>
                      </a:r>
                      <a:r>
                        <a:rPr lang="en-US" sz="1600" baseline="0" dirty="0" smtClean="0">
                          <a:latin typeface="Helvetica"/>
                        </a:rPr>
                        <a:t> luminosity (depending on experiments)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latin typeface="Helvetica"/>
                        </a:rPr>
                        <a:t>ATLAS length scale calibration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Mo</a:t>
                      </a:r>
                      <a:r>
                        <a:rPr lang="en-GB" sz="1600" baseline="0" dirty="0" smtClean="0"/>
                        <a:t> late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latin typeface="Helvetica"/>
                        </a:rPr>
                        <a:t>Abort Gap keeper Checks</a:t>
                      </a:r>
                      <a:r>
                        <a:rPr lang="en-US" sz="1600" baseline="0" dirty="0" smtClean="0">
                          <a:latin typeface="Helvetica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Helvetica"/>
                        </a:rPr>
                        <a:t>Loss Maps at Injection 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Mo</a:t>
                      </a:r>
                      <a:r>
                        <a:rPr lang="en-GB" sz="1600" baseline="0" dirty="0" smtClean="0"/>
                        <a:t> night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latin typeface="Helvetica"/>
                        </a:rPr>
                        <a:t>480 bunches</a:t>
                      </a:r>
                      <a:r>
                        <a:rPr lang="en-US" sz="1600" baseline="0" dirty="0" smtClean="0">
                          <a:latin typeface="Helvetica"/>
                        </a:rPr>
                        <a:t>: injection (72 bunch trains), ramp, squeeze, collisions,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Helvetica"/>
                        </a:rPr>
                        <a:t>luminosity run until Tue morning, 7:00h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Tue morning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Helvetica"/>
                        </a:rPr>
                        <a:t>8:00h TOTEM / ALFA alignment </a:t>
                      </a:r>
                      <a:r>
                        <a:rPr lang="en-US" sz="1600" baseline="0" dirty="0" err="1" smtClean="0">
                          <a:latin typeface="Helvetica"/>
                        </a:rPr>
                        <a:t>studies,special</a:t>
                      </a:r>
                      <a:r>
                        <a:rPr lang="en-US" sz="1600" baseline="0" dirty="0" smtClean="0">
                          <a:latin typeface="Helvetica"/>
                        </a:rPr>
                        <a:t> fill pattern, scheduled time: ... until 20:00h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...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err="1" smtClean="0">
                          <a:latin typeface="Helvetica"/>
                        </a:rPr>
                        <a:t>tcdi</a:t>
                      </a:r>
                      <a:r>
                        <a:rPr lang="en-US" sz="1600" baseline="0" dirty="0" smtClean="0">
                          <a:latin typeface="Helvetica"/>
                        </a:rPr>
                        <a:t> adjustment (beam 1)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latin typeface="Helvetica"/>
                        </a:rPr>
                        <a:t>set up 108 bunch transfer</a:t>
                      </a:r>
                      <a:endParaRPr lang="en-US" sz="1600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ubtitle 3"/>
          <p:cNvSpPr txBox="1">
            <a:spLocks/>
          </p:cNvSpPr>
          <p:nvPr/>
        </p:nvSpPr>
        <p:spPr bwMode="auto">
          <a:xfrm>
            <a:off x="685800" y="228600"/>
            <a:ext cx="8153400" cy="1752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LHC Status Tue Morning 17-Mai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1900" kern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GB" sz="1900" kern="0" dirty="0" smtClean="0">
                <a:solidFill>
                  <a:schemeClr val="tx2"/>
                </a:solidFill>
                <a:latin typeface="+mn-lt"/>
              </a:rPr>
              <a:t>             </a:t>
            </a: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Bernhard </a:t>
            </a:r>
            <a:r>
              <a:rPr kumimoji="0" lang="en-GB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Holzer</a:t>
            </a: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GB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Gianluigi</a:t>
            </a: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Arduini</a:t>
            </a: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676400"/>
            <a:ext cx="297122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Tentative Planning</a:t>
            </a:r>
            <a:endParaRPr lang="en-US" sz="27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30/04/2011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52400"/>
            <a:ext cx="21128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 b="1" i="1" dirty="0" smtClean="0">
                <a:latin typeface="Times New Roman"/>
                <a:cs typeface="Times New Roman"/>
              </a:rPr>
              <a:t> Mo morning</a:t>
            </a:r>
            <a:endParaRPr lang="en-US" sz="2600" b="1" i="1" dirty="0">
              <a:latin typeface="Times New Roman"/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371600"/>
            <a:ext cx="5789313" cy="49181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914400"/>
            <a:ext cx="4027440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 b="1" i="1" dirty="0" smtClean="0">
                <a:latin typeface="Times New Roman"/>
                <a:cs typeface="Times New Roman"/>
              </a:rPr>
              <a:t> </a:t>
            </a:r>
            <a:r>
              <a:rPr lang="en-US" sz="2000" b="1" i="1" dirty="0" smtClean="0">
                <a:latin typeface="Times New Roman"/>
                <a:cs typeface="Times New Roman"/>
              </a:rPr>
              <a:t>9:00h recovered from power glitch</a:t>
            </a:r>
          </a:p>
          <a:p>
            <a:pPr algn="l"/>
            <a:endParaRPr lang="en-US" sz="2000" b="1" i="1" dirty="0" smtClean="0">
              <a:latin typeface="Times New Roman"/>
              <a:cs typeface="Times New Roman"/>
            </a:endParaRPr>
          </a:p>
          <a:p>
            <a:pPr algn="l"/>
            <a:endParaRPr lang="en-US" sz="2000" b="1" i="1" dirty="0" smtClean="0">
              <a:latin typeface="Times New Roman"/>
              <a:cs typeface="Times New Roman"/>
            </a:endParaRPr>
          </a:p>
          <a:p>
            <a:pPr algn="l"/>
            <a:r>
              <a:rPr lang="en-US" sz="2000" b="1" i="1" dirty="0" smtClean="0">
                <a:latin typeface="Times New Roman"/>
                <a:cs typeface="Times New Roman"/>
              </a:rPr>
              <a:t>228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x</a:t>
            </a:r>
            <a:r>
              <a:rPr lang="en-US" sz="2000" b="1" i="1" dirty="0" smtClean="0">
                <a:latin typeface="Times New Roman"/>
                <a:cs typeface="Times New Roman"/>
              </a:rPr>
              <a:t> 228 bunches</a:t>
            </a:r>
          </a:p>
          <a:p>
            <a:pPr algn="l"/>
            <a:r>
              <a:rPr lang="en-US" sz="2000" b="1" i="1" dirty="0" smtClean="0">
                <a:latin typeface="Times New Roman"/>
                <a:cs typeface="Times New Roman"/>
              </a:rPr>
              <a:t>no problems.</a:t>
            </a:r>
            <a:endParaRPr lang="en-US" sz="2000" b="1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30/04/2011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52400"/>
            <a:ext cx="21128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 b="1" i="1" dirty="0" smtClean="0">
                <a:latin typeface="Times New Roman"/>
                <a:cs typeface="Times New Roman"/>
              </a:rPr>
              <a:t> Mo morning</a:t>
            </a:r>
            <a:endParaRPr lang="en-US" sz="2600" b="1" i="1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248251"/>
            <a:ext cx="41283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 b="1" i="1" dirty="0" smtClean="0">
                <a:latin typeface="Times New Roman"/>
                <a:cs typeface="Times New Roman"/>
              </a:rPr>
              <a:t> </a:t>
            </a:r>
            <a:r>
              <a:rPr lang="en-US" sz="2000" b="1" i="1" dirty="0" smtClean="0">
                <a:latin typeface="Times New Roman"/>
                <a:cs typeface="Times New Roman"/>
              </a:rPr>
              <a:t>11:45h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VdM</a:t>
            </a:r>
            <a:r>
              <a:rPr lang="en-US" sz="2000" b="1" i="1" dirty="0" smtClean="0">
                <a:latin typeface="Times New Roman"/>
                <a:cs typeface="Times New Roman"/>
              </a:rPr>
              <a:t> scan bump calibration</a:t>
            </a:r>
          </a:p>
          <a:p>
            <a:pPr algn="l"/>
            <a:endParaRPr lang="en-US" sz="2000" b="1" i="1" dirty="0" smtClean="0">
              <a:latin typeface="Times New Roman"/>
              <a:cs typeface="Times New Roman"/>
            </a:endParaRPr>
          </a:p>
          <a:p>
            <a:pPr algn="l"/>
            <a:endParaRPr lang="en-US" sz="2000" b="1" i="1" dirty="0" smtClean="0">
              <a:latin typeface="Times New Roman"/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981200"/>
            <a:ext cx="4873668" cy="40352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685800"/>
            <a:ext cx="4800600" cy="30614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65700" y="4114800"/>
            <a:ext cx="4178300" cy="2451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30/04/2011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52400"/>
            <a:ext cx="22791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 b="1" i="1" dirty="0" smtClean="0">
                <a:latin typeface="Times New Roman"/>
                <a:cs typeface="Times New Roman"/>
              </a:rPr>
              <a:t> Mo afternoon</a:t>
            </a:r>
            <a:endParaRPr lang="en-US" sz="2600" b="1" i="1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990600"/>
            <a:ext cx="6190976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14:52h Philippe and his Klystrons</a:t>
            </a:r>
          </a:p>
          <a:p>
            <a:pPr algn="l"/>
            <a:r>
              <a:rPr lang="en-US" sz="2000" b="1" i="1" dirty="0" smtClean="0">
                <a:latin typeface="Times New Roman"/>
                <a:cs typeface="Times New Roman"/>
              </a:rPr>
              <a:t>	dedicated switch off of Klystrons in beam 1 &amp; 2</a:t>
            </a:r>
          </a:p>
          <a:p>
            <a:pPr algn="l"/>
            <a:endParaRPr lang="en-US" sz="2000" b="1" i="1" dirty="0" smtClean="0">
              <a:latin typeface="Times New Roman"/>
              <a:cs typeface="Times New Roman"/>
            </a:endParaRPr>
          </a:p>
          <a:p>
            <a:pPr algn="l"/>
            <a:endParaRPr lang="en-US" sz="2000" b="1" i="1" dirty="0" smtClean="0">
              <a:latin typeface="Times New Roman"/>
              <a:cs typeface="Times New Rom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828800"/>
            <a:ext cx="2209800" cy="17451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2286000"/>
            <a:ext cx="3048000" cy="250471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3276600"/>
            <a:ext cx="1165169" cy="3693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Cavity off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2667000"/>
            <a:ext cx="2438400" cy="2438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3912494"/>
            <a:ext cx="3352800" cy="252640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791200" y="6172200"/>
            <a:ext cx="2550690" cy="3693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some bunch lengthening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295400" y="4648200"/>
            <a:ext cx="3127245" cy="3693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some intensity in the abort gap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6400" y="1856216"/>
            <a:ext cx="3657600" cy="14965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838200" y="228600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Mo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lang="en-US" sz="3200" b="1" i="1" kern="0" dirty="0" smtClean="0">
                <a:latin typeface="Times New Roman"/>
                <a:ea typeface="+mj-ea"/>
                <a:cs typeface="Times New Roman"/>
              </a:rPr>
              <a:t>afternoon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: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225" y="1295400"/>
            <a:ext cx="7058343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17:24h preparing for injection,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abort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ap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eeper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and loss maps  </a:t>
            </a: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b="1" i="1" dirty="0" smtClean="0"/>
              <a:t>	</a:t>
            </a:r>
            <a:r>
              <a:rPr lang="en-US" i="1" dirty="0" smtClean="0"/>
              <a:t>trip, of triplet circuits in Pt 8</a:t>
            </a:r>
          </a:p>
          <a:p>
            <a:endParaRPr lang="en-US" b="1" i="1" dirty="0" smtClean="0"/>
          </a:p>
          <a:p>
            <a:r>
              <a:rPr lang="en-US" dirty="0" smtClean="0">
                <a:latin typeface="CourierNewPSMT"/>
              </a:rPr>
              <a:t>18:30h	Access needed for the converters in point 8</a:t>
            </a:r>
          </a:p>
          <a:p>
            <a:r>
              <a:rPr lang="en-US" b="1" i="1" dirty="0" smtClean="0">
                <a:latin typeface="CourierNewPSMT"/>
              </a:rPr>
              <a:t> 	...</a:t>
            </a:r>
          </a:p>
          <a:p>
            <a:r>
              <a:rPr lang="en-US" dirty="0" smtClean="0">
                <a:latin typeface="CourierNewPSMT"/>
              </a:rPr>
              <a:t>20:04h The intervention on the IT.L1 is over: a diode on </a:t>
            </a:r>
          </a:p>
          <a:p>
            <a:r>
              <a:rPr lang="en-US" dirty="0" smtClean="0">
                <a:latin typeface="CourierNewPSMT"/>
              </a:rPr>
              <a:t>       short circuit was found on the output module on RTQX2.L1.</a:t>
            </a:r>
          </a:p>
          <a:p>
            <a:endParaRPr lang="en-US" b="1" i="1" dirty="0" smtClean="0">
              <a:latin typeface="CourierNewPSMT"/>
            </a:endParaRPr>
          </a:p>
          <a:p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22:16h preparing restart </a:t>
            </a:r>
          </a:p>
          <a:p>
            <a:r>
              <a:rPr lang="en-US" dirty="0" smtClean="0">
                <a:latin typeface="CourierNewPSMT"/>
              </a:rPr>
              <a:t>22:19h CMS operator switch activated by error</a:t>
            </a:r>
          </a:p>
          <a:p>
            <a:r>
              <a:rPr lang="en-US" b="1" i="1" dirty="0" smtClean="0">
                <a:latin typeface="CourierNewPSMT"/>
              </a:rPr>
              <a:t>		... costs a beer !!!</a:t>
            </a:r>
          </a:p>
          <a:p>
            <a:endParaRPr lang="en-US" b="1" i="1" dirty="0" smtClean="0">
              <a:latin typeface="CourierNewPSMT"/>
            </a:endParaRPr>
          </a:p>
          <a:p>
            <a:r>
              <a:rPr lang="en-US" dirty="0" smtClean="0">
                <a:latin typeface="CourierNewPSMT"/>
              </a:rPr>
              <a:t>22:39h Beginning the abort gap keeper test</a:t>
            </a:r>
          </a:p>
          <a:p>
            <a:r>
              <a:rPr lang="en-US" dirty="0" smtClean="0">
                <a:latin typeface="CourierNewPSMT"/>
              </a:rPr>
              <a:t>	Bunch 31181 Beam 1 Ok</a:t>
            </a:r>
          </a:p>
          <a:p>
            <a:r>
              <a:rPr lang="en-US" dirty="0" smtClean="0">
                <a:latin typeface="CourierNewPSMT"/>
              </a:rPr>
              <a:t>	Bunch 31181 Beam 2 Ok</a:t>
            </a:r>
            <a:endParaRPr lang="en-US" b="1" i="1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838200" y="228600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Mo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night / Tue morning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: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1371600"/>
            <a:ext cx="319930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00:30h preparing loss maps  </a:t>
            </a: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b="1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1143001"/>
            <a:ext cx="3276600" cy="2514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3886200"/>
            <a:ext cx="8153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00:49h </a:t>
            </a:r>
            <a:r>
              <a:rPr lang="en-US" dirty="0" smtClean="0">
                <a:latin typeface="CourierNewPSMT"/>
              </a:rPr>
              <a:t>We had re-injected a nominal bunch in B1 when it was dumped. From the preliminary analysis </a:t>
            </a:r>
            <a:r>
              <a:rPr lang="en-US" b="1" dirty="0" smtClean="0">
                <a:solidFill>
                  <a:srgbClr val="FF0000"/>
                </a:solidFill>
                <a:latin typeface="CourierNewPSMT"/>
              </a:rPr>
              <a:t>it looks like self triggered by the LBDS</a:t>
            </a:r>
          </a:p>
          <a:p>
            <a:r>
              <a:rPr lang="en-US" dirty="0" smtClean="0">
                <a:latin typeface="CourierNewPSMT"/>
              </a:rPr>
              <a:t>We tried to rearm the LBDS but the task fails. 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ourierNewPSMT"/>
              </a:rPr>
              <a:t>It seems something is wrong with one of the dump kickers.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urierNewPSMT"/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rgbClr val="FF0000"/>
                </a:solidFill>
                <a:latin typeface="CourierNewPSMT"/>
              </a:rPr>
              <a:t>A</a:t>
            </a:r>
            <a:r>
              <a:rPr lang="en-US" b="1" dirty="0" smtClean="0">
                <a:solidFill>
                  <a:srgbClr val="FF0000"/>
                </a:solidFill>
                <a:latin typeface="CourierNewPSMT"/>
              </a:rPr>
              <a:t>ccess </a:t>
            </a:r>
            <a:r>
              <a:rPr lang="en-US" b="1" dirty="0" smtClean="0">
                <a:solidFill>
                  <a:srgbClr val="FF0000"/>
                </a:solidFill>
                <a:latin typeface="CourierNewPSMT"/>
              </a:rPr>
              <a:t>in the UA63 to change a Power trigger unit module</a:t>
            </a:r>
            <a:endParaRPr lang="en-US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838200" y="228600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Mo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night / Tue morning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j-ea"/>
                <a:cs typeface="Times New Roman"/>
              </a:rPr>
              <a:t>: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1238040"/>
            <a:ext cx="611550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05:50h restart injection  </a:t>
            </a:r>
          </a:p>
          <a:p>
            <a:r>
              <a:rPr lang="en-US" sz="2000" dirty="0" smtClean="0">
                <a:latin typeface="CourierNewPSMT"/>
              </a:rPr>
              <a:t>	Losses at injection of beam 1,</a:t>
            </a:r>
          </a:p>
          <a:p>
            <a:r>
              <a:rPr lang="en-US" sz="2000" dirty="0" smtClean="0">
                <a:latin typeface="CourierNewPSMT"/>
              </a:rPr>
              <a:t>	probably the cause of the dump.</a:t>
            </a:r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en-US" b="1" i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65600" y="2304840"/>
            <a:ext cx="4597400" cy="32577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52400" y="1447800"/>
          <a:ext cx="8763000" cy="3139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83632"/>
                <a:gridCol w="737936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Mo</a:t>
                      </a:r>
                      <a:r>
                        <a:rPr lang="en-GB" sz="1600" baseline="0" dirty="0" smtClean="0"/>
                        <a:t> morning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latin typeface="Helvetica"/>
                        </a:rPr>
                        <a:t>set up 228 bunch injection </a:t>
                      </a:r>
                      <a:r>
                        <a:rPr lang="en-US" sz="1600" baseline="0" dirty="0" smtClean="0">
                          <a:latin typeface="Helvetica"/>
                        </a:rPr>
                        <a:t>(36 bunch trains), ramp, squeeze, collisions 1... 2 </a:t>
                      </a:r>
                      <a:r>
                        <a:rPr lang="en-US" sz="1600" baseline="0" dirty="0" err="1" smtClean="0">
                          <a:latin typeface="Helvetica"/>
                        </a:rPr>
                        <a:t>h</a:t>
                      </a:r>
                      <a:r>
                        <a:rPr lang="en-US" sz="1600" baseline="0" dirty="0" smtClean="0">
                          <a:latin typeface="Helvetica"/>
                        </a:rPr>
                        <a:t> luminosity (depending on experiments)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latin typeface="Helvetica"/>
                        </a:rPr>
                        <a:t>ATLAS length scale calibration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Mo</a:t>
                      </a:r>
                      <a:r>
                        <a:rPr lang="en-GB" sz="1600" baseline="0" dirty="0" smtClean="0"/>
                        <a:t> late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latin typeface="Helvetica"/>
                        </a:rPr>
                        <a:t>Abort Gap keeper Checks</a:t>
                      </a:r>
                      <a:r>
                        <a:rPr lang="en-US" sz="1600" baseline="0" dirty="0" smtClean="0">
                          <a:latin typeface="Helvetica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Helvetica"/>
                        </a:rPr>
                        <a:t>Loss Maps at Injection 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Mo</a:t>
                      </a:r>
                      <a:r>
                        <a:rPr lang="en-GB" sz="1600" baseline="0" dirty="0" smtClean="0"/>
                        <a:t> night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latin typeface="Helvetica"/>
                        </a:rPr>
                        <a:t>480 bunches</a:t>
                      </a:r>
                      <a:r>
                        <a:rPr lang="en-US" sz="1600" baseline="0" dirty="0" smtClean="0">
                          <a:latin typeface="Helvetica"/>
                        </a:rPr>
                        <a:t>: injection (72 bunch trains), ramp, squeeze, collisions,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Helvetica"/>
                        </a:rPr>
                        <a:t>luminosity run until Tue morning, 7:00h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Tue morning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Helvetica"/>
                        </a:rPr>
                        <a:t>8:00h TOTEM / ALFA alignment </a:t>
                      </a:r>
                      <a:r>
                        <a:rPr lang="en-US" sz="1600" baseline="0" dirty="0" err="1" smtClean="0">
                          <a:latin typeface="Helvetica"/>
                        </a:rPr>
                        <a:t>studies,special</a:t>
                      </a:r>
                      <a:r>
                        <a:rPr lang="en-US" sz="1600" baseline="0" dirty="0" smtClean="0">
                          <a:latin typeface="Helvetica"/>
                        </a:rPr>
                        <a:t> fill pattern, scheduled time: ... until 20:00h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...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err="1" smtClean="0">
                          <a:latin typeface="Helvetica"/>
                        </a:rPr>
                        <a:t>tcdi</a:t>
                      </a:r>
                      <a:r>
                        <a:rPr lang="en-US" sz="1600" baseline="0" dirty="0" smtClean="0">
                          <a:latin typeface="Helvetica"/>
                        </a:rPr>
                        <a:t> adjustment (beam 1)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  <a:latin typeface="Helvetica"/>
                        </a:rPr>
                        <a:t>set up 108 bunch transfer</a:t>
                      </a:r>
                      <a:endParaRPr lang="en-US" sz="1600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228600"/>
            <a:ext cx="297122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Tentative Planning</a:t>
            </a:r>
            <a:endParaRPr lang="en-US" sz="27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18288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229766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1885235">
            <a:off x="8001000" y="2971800"/>
            <a:ext cx="431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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1885235">
            <a:off x="8352481" y="3562987"/>
            <a:ext cx="431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Wingdings"/>
                <a:ea typeface="Wingdings"/>
                <a:cs typeface="Wingdings"/>
              </a:rPr>
              <a:t>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25933</TotalTime>
  <Words>361</Words>
  <Application>Microsoft Office PowerPoint</Application>
  <PresentationFormat>On-screen Show (4:3)</PresentationFormat>
  <Paragraphs>82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LHCpresentations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bholzer</cp:lastModifiedBy>
  <cp:revision>2010</cp:revision>
  <dcterms:created xsi:type="dcterms:W3CDTF">2011-05-17T04:21:02Z</dcterms:created>
  <dcterms:modified xsi:type="dcterms:W3CDTF">2011-05-17T06:02:58Z</dcterms:modified>
</cp:coreProperties>
</file>