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12" r:id="rId2"/>
    <p:sldId id="413" r:id="rId3"/>
    <p:sldId id="414" r:id="rId4"/>
    <p:sldId id="415" r:id="rId5"/>
    <p:sldId id="416" r:id="rId6"/>
    <p:sldId id="419" r:id="rId7"/>
    <p:sldId id="425" r:id="rId8"/>
    <p:sldId id="420" r:id="rId9"/>
    <p:sldId id="418" r:id="rId10"/>
    <p:sldId id="421" r:id="rId11"/>
    <p:sldId id="423" r:id="rId12"/>
    <p:sldId id="422" r:id="rId13"/>
    <p:sldId id="424" r:id="rId14"/>
    <p:sldId id="426" r:id="rId1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3300"/>
    <a:srgbClr val="3366FF"/>
    <a:srgbClr val="FFCCCC"/>
    <a:srgbClr val="9999FF"/>
    <a:srgbClr val="3399FF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3" autoAdjust="0"/>
    <p:restoredTop sz="97368" autoAdjust="0"/>
  </p:normalViewPr>
  <p:slideViewPr>
    <p:cSldViewPr>
      <p:cViewPr>
        <p:scale>
          <a:sx n="80" d="100"/>
          <a:sy n="80" d="100"/>
        </p:scale>
        <p:origin x="-749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3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F366A5-E0CA-46B5-B508-C17285B3B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1063"/>
            <a:ext cx="543560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3" tIns="45937" rIns="91873" bIns="459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E421848-3694-4614-8C0D-02B1440A8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292100" indent="-292100" algn="l">
              <a:buFont typeface="Wingdings" pitchFamily="2" charset="2"/>
              <a:buChar char="q"/>
              <a:defRPr/>
            </a:lvl1pPr>
            <a:lvl2pPr marL="690563" indent="-233363" algn="l">
              <a:buClr>
                <a:srgbClr val="0000FF"/>
              </a:buClr>
              <a:buFont typeface="Arial" pitchFamily="34" charset="0"/>
              <a:buChar char="–"/>
              <a:defRPr sz="1800"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</a:t>
            </a:r>
            <a:r>
              <a:rPr lang="en-US" smtClean="0"/>
              <a:t>subtitle style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76200" y="6629400"/>
            <a:ext cx="8991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6200" y="6629400"/>
            <a:ext cx="90678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9144" bIns="9144">
            <a:spAutoFit/>
          </a:bodyPr>
          <a:lstStyle/>
          <a:p>
            <a:pPr>
              <a:defRPr/>
            </a:pPr>
            <a:r>
              <a:rPr lang="en-US" sz="1000" dirty="0" smtClean="0">
                <a:solidFill>
                  <a:schemeClr val="bg2"/>
                </a:solidFill>
                <a:latin typeface="Arial" pitchFamily="34" charset="0"/>
              </a:rPr>
              <a:t>summary of </a:t>
            </a:r>
            <a:r>
              <a:rPr lang="en-US" sz="1000" dirty="0" err="1" smtClean="0">
                <a:solidFill>
                  <a:schemeClr val="bg2"/>
                </a:solidFill>
                <a:latin typeface="Arial" pitchFamily="34" charset="0"/>
              </a:rPr>
              <a:t>VdM</a:t>
            </a:r>
            <a:r>
              <a:rPr lang="en-US" sz="1000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scans, May 2011 session </a:t>
            </a:r>
            <a:r>
              <a:rPr lang="en-US" sz="1000" dirty="0" smtClean="0">
                <a:solidFill>
                  <a:schemeClr val="bg2"/>
                </a:solidFill>
                <a:latin typeface="Arial" pitchFamily="34" charset="0"/>
              </a:rPr>
              <a:t> 		16.05.2011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	CERN		</a:t>
            </a:r>
            <a:r>
              <a:rPr lang="en-US" sz="1000" dirty="0" err="1">
                <a:solidFill>
                  <a:schemeClr val="bg2"/>
                </a:solidFill>
                <a:latin typeface="Arial" pitchFamily="34" charset="0"/>
              </a:rPr>
              <a:t>Massimiliano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 Ferro-</a:t>
            </a:r>
            <a:r>
              <a:rPr lang="en-US" sz="1000" dirty="0" err="1">
                <a:solidFill>
                  <a:schemeClr val="bg2"/>
                </a:solidFill>
                <a:latin typeface="Arial" pitchFamily="34" charset="0"/>
              </a:rPr>
              <a:t>Luzzi</a:t>
            </a:r>
            <a:r>
              <a:rPr lang="en-US" sz="1000" dirty="0">
                <a:solidFill>
                  <a:schemeClr val="bg2"/>
                </a:solidFill>
                <a:latin typeface="Arial" pitchFamily="34" charset="0"/>
              </a:rPr>
              <a:t>  	             </a:t>
            </a:r>
            <a:fld id="{1DBB0CE4-DD7D-4FCF-BEF9-50033B392BE3}" type="slidenum">
              <a:rPr lang="en-US" sz="1200" b="1">
                <a:solidFill>
                  <a:schemeClr val="bg2"/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en-US" sz="1200" b="1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>
          <a:solidFill>
            <a:srgbClr val="0033CC"/>
          </a:solidFill>
          <a:latin typeface="+mn-lt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1600">
          <a:solidFill>
            <a:srgbClr val="008000"/>
          </a:solidFill>
          <a:latin typeface="+mn-lt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2011 </a:t>
            </a:r>
            <a:r>
              <a:rPr lang="en-US" dirty="0" err="1" smtClean="0"/>
              <a:t>VdM</a:t>
            </a:r>
            <a:r>
              <a:rPr lang="en-US" dirty="0" smtClean="0"/>
              <a:t> scans</a:t>
            </a:r>
            <a:endParaRPr lang="en-US" dirty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371600" y="2593975"/>
            <a:ext cx="6400800" cy="1752600"/>
          </a:xfrm>
        </p:spPr>
        <p:txBody>
          <a:bodyPr/>
          <a:lstStyle/>
          <a:p>
            <a:r>
              <a:rPr lang="en-US" smtClean="0"/>
              <a:t>15.05.2011</a:t>
            </a:r>
          </a:p>
          <a:p>
            <a:r>
              <a:rPr lang="en-US" smtClean="0"/>
              <a:t>Fill 1783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4038600"/>
            <a:ext cx="73924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 THANKS TO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Louis &amp;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Mirko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the nice fill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ALICE LSC sequence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Cap_sigma = 0.100 mm    maximum single beam offset = 0.35 mm</a:t>
            </a:r>
          </a:p>
          <a:p>
            <a:pPr>
              <a:buFont typeface="Wingdings" pitchFamily="2" charset="2"/>
              <a:buNone/>
            </a:pPr>
            <a:endParaRPr lang="en-GB" sz="12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========== SEQUENCE ===================</a:t>
            </a:r>
          </a:p>
          <a:p>
            <a:pPr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take data at      |  make trim on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beam1     beam2   |  beam1     beam2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 0.000     0.000     0.350     0.250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 0.350     0.250    -0.150    -0.150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 0.200     0.100    -0.150    -0.150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 0.050    -0.050    -0.150    -0.150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-0.100    -0.200    -0.150    -0.150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-0.250    -0.350     0.250     0.350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 0.000     0.000     0.000     0.000</a:t>
            </a:r>
          </a:p>
          <a:p>
            <a:pPr>
              <a:buFont typeface="Wingdings" pitchFamily="2" charset="2"/>
              <a:buNone/>
            </a:pPr>
            <a:r>
              <a:rPr lang="en-GB" sz="1200" smtClean="0">
                <a:latin typeface="Courier New" pitchFamily="49" charset="0"/>
                <a:cs typeface="Courier New" pitchFamily="49" charset="0"/>
              </a:rPr>
              <a:t> All in millimeters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\\cern.ch\dfs\Users\l\lpc\Desktop\2011051522113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420938"/>
            <a:ext cx="5384800" cy="420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\\cern.ch\dfs\Users\l\lpc\Desktop\201105152226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752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62600" y="685800"/>
            <a:ext cx="2122488" cy="3698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ALICE  LSC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CMS LSC sequence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59363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beam1	beam2	beam1	beam2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pos	pos	trim	trim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		0	0.03	-0.03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0.03		-0.03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0.065	0.005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		0.04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0.135	0.075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		0.04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0.065	0.005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0.03		-0.03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-0.005	-0.065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-0.04	-0.1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-0.075	-0.135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-0.04	-0.1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-0.005	-0.065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0.03		-0.03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-0.005	-0.065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-0.04	-0.1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-0.075	-0.135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-0.04	-0.1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-0.005	-0.065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0.03		-0.03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0.065	0.005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		0.04	0.035	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0.135	0.075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0.1		0.04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0.065	0.005	-0.035	-0.035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0.03		-0.03	-0.03	0.03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GB" sz="1100" smtClean="0">
                <a:latin typeface="Courier New" pitchFamily="49" charset="0"/>
                <a:cs typeface="Courier New" pitchFamily="49" charset="0"/>
              </a:rPr>
              <a:t>0		0	0	0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GB" sz="110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\\cern.ch\dfs\Users\l\lpc\Desktop\201105152305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5800" y="1981200"/>
            <a:ext cx="5918200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2" descr="\\cern.ch\dfs\Users\l\lpc\Desktop\201105152245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918200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19629755">
            <a:off x="875801" y="2407342"/>
            <a:ext cx="73924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 THANKS TO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"MAGIC FINGERS"</a:t>
            </a:r>
          </a:p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Stephane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&amp; Walter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Many thanks to OP / BI / ABP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And, special thanks:</a:t>
            </a:r>
          </a:p>
          <a:p>
            <a:r>
              <a:rPr lang="en-US" sz="2800" dirty="0" smtClean="0"/>
              <a:t>LDM: Adam Jeff / </a:t>
            </a:r>
            <a:r>
              <a:rPr lang="en-US" sz="2800" dirty="0" err="1" smtClean="0"/>
              <a:t>Enrico</a:t>
            </a:r>
            <a:r>
              <a:rPr lang="en-US" sz="2800" dirty="0" smtClean="0"/>
              <a:t> </a:t>
            </a:r>
            <a:r>
              <a:rPr lang="en-US" sz="2800" dirty="0" err="1" smtClean="0"/>
              <a:t>Bravin</a:t>
            </a:r>
            <a:endParaRPr lang="en-US" sz="2800" dirty="0" smtClean="0"/>
          </a:p>
          <a:p>
            <a:pPr lvl="1"/>
            <a:r>
              <a:rPr lang="en-US" sz="2400" dirty="0" smtClean="0"/>
              <a:t>"continuous" mode</a:t>
            </a:r>
          </a:p>
          <a:p>
            <a:r>
              <a:rPr lang="en-US" sz="2800" dirty="0" smtClean="0"/>
              <a:t>BCTs: Jean-Jacques Gras</a:t>
            </a:r>
          </a:p>
          <a:p>
            <a:r>
              <a:rPr lang="en-US" sz="2800" dirty="0" smtClean="0"/>
              <a:t>WS: Ana Guerrero</a:t>
            </a:r>
          </a:p>
          <a:p>
            <a:r>
              <a:rPr lang="en-US" sz="2800" dirty="0" smtClean="0"/>
              <a:t>WCM: Ralph </a:t>
            </a:r>
            <a:r>
              <a:rPr lang="en-US" sz="2800" dirty="0" err="1" smtClean="0"/>
              <a:t>Steinhagen</a:t>
            </a:r>
            <a:endParaRPr lang="en-US" sz="2800" dirty="0" smtClean="0"/>
          </a:p>
          <a:p>
            <a:r>
              <a:rPr lang="en-US" sz="2800" dirty="0" smtClean="0"/>
              <a:t>BSRT: Federico </a:t>
            </a:r>
            <a:r>
              <a:rPr lang="en-US" sz="2800" dirty="0" err="1" smtClean="0"/>
              <a:t>Roncarolo</a:t>
            </a:r>
            <a:r>
              <a:rPr lang="en-US" sz="2800" dirty="0" smtClean="0"/>
              <a:t> / </a:t>
            </a:r>
            <a:r>
              <a:rPr lang="en-US" sz="2800" dirty="0" err="1" smtClean="0"/>
              <a:t>Enrico</a:t>
            </a:r>
            <a:r>
              <a:rPr lang="en-US" sz="2800" dirty="0" smtClean="0"/>
              <a:t> </a:t>
            </a:r>
            <a:r>
              <a:rPr lang="en-US" sz="2800" dirty="0" err="1" smtClean="0"/>
              <a:t>Bravin</a:t>
            </a:r>
            <a:endParaRPr lang="en-US" sz="2800" dirty="0" smtClean="0"/>
          </a:p>
          <a:p>
            <a:r>
              <a:rPr lang="en-US" sz="2800" dirty="0" smtClean="0"/>
              <a:t>MC + Orbit: </a:t>
            </a:r>
            <a:r>
              <a:rPr lang="en-US" sz="2800" dirty="0" err="1" smtClean="0"/>
              <a:t>Jorg</a:t>
            </a:r>
            <a:r>
              <a:rPr lang="en-US" sz="2800" dirty="0" smtClean="0"/>
              <a:t> </a:t>
            </a:r>
            <a:r>
              <a:rPr lang="en-US" sz="2800" dirty="0" err="1" smtClean="0"/>
              <a:t>Wenninger</a:t>
            </a:r>
            <a:r>
              <a:rPr lang="en-US" sz="2800" dirty="0" smtClean="0"/>
              <a:t>, Mike Lamont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44450"/>
            <a:ext cx="8712200" cy="923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ATLAS scans</a:t>
            </a:r>
          </a:p>
          <a:p>
            <a:pPr>
              <a:defRPr/>
            </a:pPr>
            <a:r>
              <a:rPr lang="en-US" dirty="0"/>
              <a:t>X, Y, X, Y, X with Y separation*, Y with X separation*         (*Chose 0.16mm)</a:t>
            </a:r>
          </a:p>
          <a:p>
            <a:pPr>
              <a:defRPr/>
            </a:pPr>
            <a:r>
              <a:rPr lang="en-US" dirty="0"/>
              <a:t>All two-beam symmetric, +/-6 sigma, 25 steps, 20s/step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8" y="6002338"/>
            <a:ext cx="8964612" cy="646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During the ATLAS scans: IP5/2/8 separated by 0.05/0.128/0.088 mm in the scanned plane (but IP8 only for first X/Y pair, then moved head-on in middle of 2nd X scan).</a:t>
            </a:r>
          </a:p>
          <a:p>
            <a:pPr>
              <a:defRPr/>
            </a:pPr>
            <a:r>
              <a:rPr lang="en-US" sz="1200" dirty="0"/>
              <a:t>Error: ALICE should have been head-on but wasn't (not optimized in X), hence the separation in X was </a:t>
            </a:r>
            <a:r>
              <a:rPr lang="en-US" sz="1200" dirty="0" err="1"/>
              <a:t>ontop</a:t>
            </a:r>
            <a:r>
              <a:rPr lang="en-US" sz="1200" dirty="0"/>
              <a:t> another 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80100" y="5589588"/>
            <a:ext cx="2339975" cy="2619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 err="1"/>
              <a:t>reoptimized</a:t>
            </a:r>
            <a:r>
              <a:rPr lang="en-US" sz="1100" dirty="0"/>
              <a:t> ALICE to find head-on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7523957" y="5445919"/>
            <a:ext cx="215900" cy="7143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638425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3575050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Y1</a:t>
            </a:r>
          </a:p>
        </p:txBody>
      </p: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4211638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X2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943475" y="1341438"/>
            <a:ext cx="125413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Y2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6392863" y="4498975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X3</a:t>
            </a:r>
          </a:p>
        </p:txBody>
      </p: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7035800" y="4498975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44450"/>
            <a:ext cx="8712200" cy="923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CMS scans</a:t>
            </a:r>
          </a:p>
          <a:p>
            <a:pPr>
              <a:defRPr/>
            </a:pPr>
            <a:r>
              <a:rPr lang="en-US" dirty="0"/>
              <a:t>X, Y, X, Y, X with Y separation*, Y with X separation*         (*Chose 0.16mm)</a:t>
            </a:r>
          </a:p>
          <a:p>
            <a:pPr>
              <a:defRPr/>
            </a:pPr>
            <a:r>
              <a:rPr lang="en-US" dirty="0"/>
              <a:t>All two-beam symmetric, +/-6 sigma, 25 steps, 20s/step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8" y="6002338"/>
            <a:ext cx="8964612" cy="2778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During the CMS scans: IP1/2/8 separated by 0.05/0.128/0.088 mm in the scanned plane (but IP8 only for first X/Y pair)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2051050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X1</a:t>
            </a: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3219450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Y1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4432300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X2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5451475" y="13414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Y2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6753225" y="4498975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X3</a:t>
            </a:r>
          </a:p>
        </p:txBody>
      </p:sp>
      <p:sp>
        <p:nvSpPr>
          <p:cNvPr id="18442" name="TextBox 12"/>
          <p:cNvSpPr txBox="1">
            <a:spLocks noChangeArrowheads="1"/>
          </p:cNvSpPr>
          <p:nvPr/>
        </p:nvSpPr>
        <p:spPr bwMode="auto">
          <a:xfrm>
            <a:off x="7756525" y="4498975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44450"/>
            <a:ext cx="8712200" cy="923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ALICE scans</a:t>
            </a:r>
          </a:p>
          <a:p>
            <a:pPr>
              <a:defRPr/>
            </a:pPr>
            <a:r>
              <a:rPr lang="en-US" dirty="0"/>
              <a:t>X, Y, X, Y</a:t>
            </a:r>
          </a:p>
          <a:p>
            <a:pPr>
              <a:defRPr/>
            </a:pPr>
            <a:r>
              <a:rPr lang="en-US" dirty="0"/>
              <a:t>All two-beam symmetric, +/-6 sigma, 25 steps, 30s/step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8" y="6002338"/>
            <a:ext cx="8964612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During the ALICE scans: IP1/5 separated by 0.05/0.05 mm in the scanned plane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1692275" y="3995738"/>
            <a:ext cx="125413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X1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3724275" y="3995738"/>
            <a:ext cx="125413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Y1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5862638" y="39957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X2</a:t>
            </a:r>
          </a:p>
        </p:txBody>
      </p:sp>
      <p:sp>
        <p:nvSpPr>
          <p:cNvPr id="19464" name="TextBox 10"/>
          <p:cNvSpPr txBox="1">
            <a:spLocks noChangeArrowheads="1"/>
          </p:cNvSpPr>
          <p:nvPr/>
        </p:nvSpPr>
        <p:spPr bwMode="auto">
          <a:xfrm>
            <a:off x="7602538" y="3995738"/>
            <a:ext cx="127000" cy="122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44450"/>
            <a:ext cx="8712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LHCb</a:t>
            </a:r>
            <a:r>
              <a:rPr lang="en-US" b="1" dirty="0"/>
              <a:t> scans</a:t>
            </a:r>
          </a:p>
          <a:p>
            <a:pPr>
              <a:defRPr/>
            </a:pPr>
            <a:r>
              <a:rPr lang="en-US" dirty="0"/>
              <a:t>X, Y  two-beam symmetric, +/-6 sigma, 31 steps, 15s/step</a:t>
            </a:r>
          </a:p>
          <a:p>
            <a:pPr>
              <a:defRPr/>
            </a:pPr>
            <a:r>
              <a:rPr lang="en-US" dirty="0"/>
              <a:t>X, Y one-beam, +/-3 sigma active beam, 16 steps, 15s/step    FAILED</a:t>
            </a:r>
          </a:p>
          <a:p>
            <a:pPr>
              <a:defRPr/>
            </a:pPr>
            <a:r>
              <a:rPr lang="en-US" dirty="0"/>
              <a:t>Y with x sep, Y   two-beam symmetric, +/-6 sigma, 31 steps, 15s/step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8" y="6002338"/>
            <a:ext cx="8964612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During the X1/Y1 </a:t>
            </a:r>
            <a:r>
              <a:rPr lang="en-US" sz="1400" dirty="0" err="1"/>
              <a:t>LHCb</a:t>
            </a:r>
            <a:r>
              <a:rPr lang="en-US" sz="1400" dirty="0"/>
              <a:t> scans: IP1/2/5 separated by 0.05/00.128/.05 mm in the scanned plane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187450" y="2420938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X1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2627313" y="2420938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Y1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4356100" y="2420938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X2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5508625" y="2420938"/>
            <a:ext cx="125413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Y2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6604000" y="2420938"/>
            <a:ext cx="265113" cy="2460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Y3</a:t>
            </a:r>
          </a:p>
          <a:p>
            <a:r>
              <a:rPr lang="en-US" sz="800"/>
              <a:t>X sep</a:t>
            </a:r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7756525" y="2420938"/>
            <a:ext cx="127000" cy="1238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/>
              <a:t>Y4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Length Scale </a:t>
            </a:r>
            <a:r>
              <a:rPr lang="en-US" dirty="0" err="1" smtClean="0"/>
              <a:t>Calibs</a:t>
            </a:r>
            <a:endParaRPr lang="en-US" dirty="0"/>
          </a:p>
        </p:txBody>
      </p:sp>
      <p:pic>
        <p:nvPicPr>
          <p:cNvPr id="22531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914400"/>
            <a:ext cx="20828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/>
              <a:t>LHCb</a:t>
            </a:r>
            <a:r>
              <a:rPr lang="en-US" dirty="0"/>
              <a:t>: 20 sec/step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990600"/>
            <a:ext cx="22875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ALICE: 120 sec/step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Length Scale </a:t>
            </a:r>
            <a:r>
              <a:rPr lang="en-US" dirty="0" err="1" smtClean="0"/>
              <a:t>Calibs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143000"/>
            <a:ext cx="2005013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CMS: 20 sec/step</a:t>
            </a:r>
          </a:p>
        </p:txBody>
      </p:sp>
      <p:pic>
        <p:nvPicPr>
          <p:cNvPr id="23556" name="Picture 2" descr="\\cern.ch\dfs\Users\l\lpc\Desktop\TIMESERIES_CHART_IMAGE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228758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ALICE: 120 sec/step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LHCb</a:t>
            </a:r>
            <a:r>
              <a:rPr lang="en-US" dirty="0" smtClean="0"/>
              <a:t> LSC sequence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beam1     beam2     beam1     beam2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pos       pos       trim      trim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0.000     0.000    +0.050    -0.050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0.050    -0.050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0.130     0.030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0.210     0.110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0.130     0.030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0.050    -0.050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-0.030    -0.130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-0.110    -0.210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-0.030    -0.130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0.050    -0.050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-0.030    -0.130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-0.110    -0.210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-0.030    -0.130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0.050    -0.050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0.130     0.030    +0.080    +0.080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0.210     0.110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0.130     0.030    -0.080    -0.080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0.050    -0.050    -0.050    +0.050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0.000     0.000     0.000     0.000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\\cern.ch\dfs\Users\l\lpc\Desktop\201105152154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609600"/>
            <a:ext cx="7670800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\\cern.ch\dfs\Users\l\lpc\Desktop\201105152138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0"/>
            <a:ext cx="4257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8313" y="188913"/>
            <a:ext cx="2122487" cy="3683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LHCb</a:t>
            </a:r>
            <a:r>
              <a:rPr lang="en-US" dirty="0"/>
              <a:t> LSC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19438</TotalTime>
  <Words>639</Words>
  <Application>Microsoft Office PowerPoint</Application>
  <PresentationFormat>On-screen Show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May 2011 VdM scans</vt:lpstr>
      <vt:lpstr>Slide 2</vt:lpstr>
      <vt:lpstr>Slide 3</vt:lpstr>
      <vt:lpstr>Slide 4</vt:lpstr>
      <vt:lpstr>Slide 5</vt:lpstr>
      <vt:lpstr>Length Scale Calibs</vt:lpstr>
      <vt:lpstr>Length Scale Calibs</vt:lpstr>
      <vt:lpstr>LHCb LSC sequence</vt:lpstr>
      <vt:lpstr>Slide 9</vt:lpstr>
      <vt:lpstr>ALICE LSC sequence</vt:lpstr>
      <vt:lpstr>Slide 11</vt:lpstr>
      <vt:lpstr>CMS LSC sequence</vt:lpstr>
      <vt:lpstr>Slide 13</vt:lpstr>
      <vt:lpstr>And of course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massi</dc:creator>
  <cp:lastModifiedBy>lpc</cp:lastModifiedBy>
  <cp:revision>3173</cp:revision>
  <dcterms:created xsi:type="dcterms:W3CDTF">2004-11-30T14:38:27Z</dcterms:created>
  <dcterms:modified xsi:type="dcterms:W3CDTF">2011-05-16T06:32:44Z</dcterms:modified>
</cp:coreProperties>
</file>