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4"/>
  </p:sldMasterIdLst>
  <p:notesMasterIdLst>
    <p:notesMasterId r:id="rId17"/>
  </p:notesMasterIdLst>
  <p:handoutMasterIdLst>
    <p:handoutMasterId r:id="rId18"/>
  </p:handoutMasterIdLst>
  <p:sldIdLst>
    <p:sldId id="1217" r:id="rId5"/>
    <p:sldId id="1218" r:id="rId6"/>
    <p:sldId id="1219" r:id="rId7"/>
    <p:sldId id="1220" r:id="rId8"/>
    <p:sldId id="1226" r:id="rId9"/>
    <p:sldId id="1227" r:id="rId10"/>
    <p:sldId id="1231" r:id="rId11"/>
    <p:sldId id="1228" r:id="rId12"/>
    <p:sldId id="1230" r:id="rId13"/>
    <p:sldId id="1221" r:id="rId14"/>
    <p:sldId id="1222" r:id="rId15"/>
    <p:sldId id="1223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7" autoAdjust="0"/>
    <p:restoredTop sz="95267" autoAdjust="0"/>
  </p:normalViewPr>
  <p:slideViewPr>
    <p:cSldViewPr>
      <p:cViewPr varScale="1">
        <p:scale>
          <a:sx n="127" d="100"/>
          <a:sy n="127" d="100"/>
        </p:scale>
        <p:origin x="-1128" y="-11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32B8B406-FE2A-4AC9-841E-B2312CE3A275}" type="datetimeFigureOut">
              <a:rPr lang="en-US"/>
              <a:pPr>
                <a:defRPr/>
              </a:pPr>
              <a:t>5/7/11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44"/>
            <a:ext cx="3170717" cy="480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144"/>
            <a:ext cx="3170717" cy="480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21AE5E16-A6A8-4357-B39D-0651B5C58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68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717" cy="48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775" y="0"/>
            <a:ext cx="3170717" cy="48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79" y="4561109"/>
            <a:ext cx="5852843" cy="4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44"/>
            <a:ext cx="3170717" cy="48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775" y="9119144"/>
            <a:ext cx="3170717" cy="48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8A8CFDC-22B3-4F2C-B86A-A1D4AC082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30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B1B60847-4273-4283-9A20-7502A3B15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B0B9C-1715-4A5B-BA86-E7B0B0E92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18A80-74E9-417C-9A67-5315BF9B9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C4DD8-EDF9-43BE-A62A-8F18F8808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77712-D630-4609-8EA2-9F12F2F9C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8562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3713" y="6553200"/>
            <a:ext cx="5616575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4388" y="6553200"/>
            <a:ext cx="495300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CE42571A-71C3-49A2-97FC-1B5D6448A0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 userDrawn="1"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F0F19-6CAA-4D6D-9E34-F71A62A9B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CCB5-768F-4B55-9296-B1E079CF5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9C040-687E-408D-9071-CFFC95BD0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58156-B4D3-4E7C-AD79-4E49503DF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FB003-2F04-491C-8867-42E97C329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C6DE9-301A-4BAA-9441-D67A8E0E7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73DCE-3EB4-4068-95AF-BDE5C2004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C2711A9A-51AE-49B2-9A35-322F06960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032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  <p:sldLayoutId id="2147483673" r:id="rId13"/>
    <p:sldLayoutId id="2147483686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MD Wed – Sat</a:t>
            </a:r>
          </a:p>
        </p:txBody>
      </p:sp>
      <p:graphicFrame>
        <p:nvGraphicFramePr>
          <p:cNvPr id="19525" name="Group 6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674557"/>
              </p:ext>
            </p:extLst>
          </p:nvPr>
        </p:nvGraphicFramePr>
        <p:xfrm>
          <a:off x="323410" y="892720"/>
          <a:ext cx="8579421" cy="5200650"/>
        </p:xfrm>
        <a:graphic>
          <a:graphicData uri="http://schemas.openxmlformats.org/drawingml/2006/table">
            <a:tbl>
              <a:tblPr/>
              <a:tblGrid>
                <a:gridCol w="686818"/>
                <a:gridCol w="825835"/>
                <a:gridCol w="706676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Wed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06:00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UPS repair, ATS optics checks w/o beam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Cycle, test ATS optics w/o beam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0.45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BPM offset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determination for triplet BPMs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Thu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0.45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Alignment TCDQ/TDI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and injection losses (other beam)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08:00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0.45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3.5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TeV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RF single-bunch instabilities</a:t>
                      </a:r>
                      <a:endParaRPr kumimoji="0" lang="en-US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Ramp down, cycle.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0.45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3.5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90 m optics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unsqueeze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Fri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Ramp down, cycle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02:00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0.45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3.5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TeV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: 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Cross calibration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of BSRT/WS/BGI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Ramp down, cycle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0.45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Collision tunes at injection + ramp down, cycle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0.45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Beam-beam limit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Sat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04:00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0.45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Investigation on 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CODs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32575"/>
            <a:ext cx="2895600" cy="252413"/>
          </a:xfrm>
          <a:noFill/>
        </p:spPr>
        <p:txBody>
          <a:bodyPr/>
          <a:lstStyle/>
          <a:p>
            <a:r>
              <a:rPr lang="en-US" smtClean="0"/>
              <a:t>MD #1 2011/12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361915" y="44530"/>
            <a:ext cx="2809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Status 6.5.2011, 08:</a:t>
            </a:r>
            <a:r>
              <a:rPr lang="en-US" i="1" dirty="0"/>
              <a:t>0</a:t>
            </a:r>
            <a:r>
              <a:rPr lang="en-US" i="1" dirty="0" smtClean="0"/>
              <a:t>0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Tune Spectrum B1: </a:t>
            </a:r>
            <a:r>
              <a:rPr lang="en-US" sz="2400" dirty="0" err="1" smtClean="0"/>
              <a:t>Coll</a:t>
            </a:r>
            <a:r>
              <a:rPr lang="en-US" sz="2400" dirty="0" smtClean="0"/>
              <a:t> IP1, IP5,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, tune shift &gt; 0.015 per IP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8060" r="-8060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5230090" y="4573162"/>
            <a:ext cx="1296180" cy="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5334110" y="2204830"/>
            <a:ext cx="1296180" cy="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76245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Tune Spectrum </a:t>
            </a:r>
            <a:r>
              <a:rPr lang="en-US" sz="2400" dirty="0" smtClean="0"/>
              <a:t>B2: </a:t>
            </a:r>
            <a:r>
              <a:rPr lang="en-US" sz="2400" dirty="0" err="1"/>
              <a:t>Coll</a:t>
            </a:r>
            <a:r>
              <a:rPr lang="en-US" sz="2400" dirty="0"/>
              <a:t> IP1, IP5, 450 </a:t>
            </a:r>
            <a:r>
              <a:rPr lang="en-US" sz="2400" dirty="0" err="1"/>
              <a:t>GeV</a:t>
            </a:r>
            <a:r>
              <a:rPr lang="en-US" sz="2400" dirty="0"/>
              <a:t>, tune shift &gt; 0.015 per IP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8338" r="-8338"/>
          <a:stretch>
            <a:fillRect/>
          </a:stretch>
        </p:blipFill>
        <p:spPr>
          <a:xfrm>
            <a:off x="457200" y="908650"/>
            <a:ext cx="8229600" cy="51117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250090" y="4148815"/>
            <a:ext cx="1296180" cy="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5252100" y="1916505"/>
            <a:ext cx="1296180" cy="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70029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0.45 </a:t>
            </a:r>
            <a:r>
              <a:rPr lang="en-US" dirty="0" err="1"/>
              <a:t>TeV</a:t>
            </a:r>
            <a:r>
              <a:rPr lang="en-US" dirty="0"/>
              <a:t>: Investigation on </a:t>
            </a:r>
            <a:r>
              <a:rPr lang="en-US" dirty="0" smtClean="0"/>
              <a:t>CODs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smtClean="0"/>
              <a:t>Ongoing</a:t>
            </a:r>
          </a:p>
          <a:p>
            <a:r>
              <a:rPr lang="en-US" dirty="0" smtClean="0"/>
              <a:t>Program executed like planned. Moving correctors and looking at residual orbit changes.</a:t>
            </a:r>
          </a:p>
          <a:p>
            <a:r>
              <a:rPr lang="en-US" dirty="0" smtClean="0"/>
              <a:t>Lot’s of data collected. To be analyzed in detail…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MD Sat – Mon</a:t>
            </a:r>
          </a:p>
        </p:txBody>
      </p:sp>
      <p:graphicFrame>
        <p:nvGraphicFramePr>
          <p:cNvPr id="20532" name="Group 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709070"/>
              </p:ext>
            </p:extLst>
          </p:nvPr>
        </p:nvGraphicFramePr>
        <p:xfrm>
          <a:off x="457200" y="836613"/>
          <a:ext cx="8229600" cy="4086225"/>
        </p:xfrm>
        <a:graphic>
          <a:graphicData uri="http://schemas.openxmlformats.org/drawingml/2006/table">
            <a:tbl>
              <a:tblPr/>
              <a:tblGrid>
                <a:gridCol w="658813"/>
                <a:gridCol w="792162"/>
                <a:gridCol w="67786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Sat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0.45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TeV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ATS (including cycle to new injection settings)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0.45 – 3.5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TeV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Nominal  collimation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single bunch tune shift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04:00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Ramp down, cycle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06:00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0.45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TeV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: </a:t>
                      </a:r>
                      <a:r>
                        <a:rPr kumimoji="0" lang="en-US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RF multi-bunch instabilities</a:t>
                      </a:r>
                      <a:endParaRPr kumimoji="0" lang="en-US" sz="18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0.45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3.5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TeV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: </a:t>
                      </a:r>
                      <a:r>
                        <a:rPr kumimoji="0" lang="en-US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Coupled-bunch instability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rise times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Ramp down, cycle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0.45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3.5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TeV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: </a:t>
                      </a:r>
                      <a:r>
                        <a:rPr kumimoji="0" lang="en-US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Quench test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in the DS of IR7 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06:00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Technical Stop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Lost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6h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3.5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Tune scan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– beam-beam optimization, lifetime, losses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sp>
        <p:nvSpPr>
          <p:cNvPr id="205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MD #1 2011/12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361915" y="44530"/>
            <a:ext cx="2809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Status 6.5.2011, 08:</a:t>
            </a:r>
            <a:r>
              <a:rPr lang="en-US" i="1" dirty="0"/>
              <a:t>0</a:t>
            </a:r>
            <a:r>
              <a:rPr lang="en-US" i="1" dirty="0" smtClean="0"/>
              <a:t>0</a:t>
            </a:r>
            <a:endParaRPr lang="en-US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dirty="0"/>
              <a:t>0.45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3.5 </a:t>
            </a:r>
            <a:r>
              <a:rPr lang="en-US" sz="2400" dirty="0" err="1"/>
              <a:t>TeV</a:t>
            </a:r>
            <a:r>
              <a:rPr lang="en-US" sz="2400" dirty="0"/>
              <a:t>: Cross calibration of BSRT/WS/</a:t>
            </a:r>
            <a:r>
              <a:rPr lang="en-US" sz="2400" dirty="0" smtClean="0"/>
              <a:t>BGI (Federico et al)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836640"/>
            <a:ext cx="8569190" cy="5111750"/>
          </a:xfrm>
        </p:spPr>
        <p:txBody>
          <a:bodyPr/>
          <a:lstStyle/>
          <a:p>
            <a:r>
              <a:rPr lang="en-US" dirty="0" smtClean="0"/>
              <a:t>No summary in logbook…</a:t>
            </a:r>
          </a:p>
          <a:p>
            <a:r>
              <a:rPr lang="en-US" dirty="0" smtClean="0"/>
              <a:t>Program </a:t>
            </a:r>
            <a:r>
              <a:rPr lang="en-US" dirty="0"/>
              <a:t>completed at 450 </a:t>
            </a:r>
            <a:r>
              <a:rPr lang="en-US" dirty="0" err="1"/>
              <a:t>GeV</a:t>
            </a:r>
            <a:endParaRPr lang="en-US" dirty="0"/>
          </a:p>
          <a:p>
            <a:r>
              <a:rPr lang="en-US" dirty="0"/>
              <a:t>B1 lost at ramp </a:t>
            </a:r>
            <a:r>
              <a:rPr lang="en-US" dirty="0">
                <a:sym typeface="Wingdings"/>
              </a:rPr>
              <a:t> ramp and 3.5 </a:t>
            </a:r>
            <a:r>
              <a:rPr lang="en-US" dirty="0" err="1">
                <a:sym typeface="Wingdings"/>
              </a:rPr>
              <a:t>TeV</a:t>
            </a:r>
            <a:r>
              <a:rPr lang="en-US" dirty="0">
                <a:sym typeface="Wingdings"/>
              </a:rPr>
              <a:t> data for B2 only.</a:t>
            </a:r>
          </a:p>
          <a:p>
            <a:r>
              <a:rPr lang="en-US" dirty="0">
                <a:sym typeface="Wingdings"/>
              </a:rPr>
              <a:t>To be analyzed offline.</a:t>
            </a:r>
          </a:p>
          <a:p>
            <a:r>
              <a:rPr lang="en-US" dirty="0" smtClean="0"/>
              <a:t>Ramp </a:t>
            </a:r>
            <a:r>
              <a:rPr lang="en-US" dirty="0"/>
              <a:t>with 2 trains of 12 bunches , but lost beam 1 at the very beginning of </a:t>
            </a:r>
            <a:r>
              <a:rPr lang="en-US" dirty="0" smtClean="0"/>
              <a:t>the </a:t>
            </a:r>
            <a:r>
              <a:rPr lang="en-US" dirty="0"/>
              <a:t>ramp because of an energy interlock on the TCDQ. </a:t>
            </a:r>
            <a:endParaRPr lang="en-US" dirty="0" smtClean="0"/>
          </a:p>
          <a:p>
            <a:pPr lvl="1"/>
            <a:r>
              <a:rPr lang="en-US" dirty="0" smtClean="0"/>
              <a:t>Problem </a:t>
            </a:r>
            <a:r>
              <a:rPr lang="en-US" dirty="0"/>
              <a:t>came form a glitch at the start of the movement which was converted into wrong energy reference (440 </a:t>
            </a:r>
            <a:r>
              <a:rPr lang="en-US" dirty="0" err="1"/>
              <a:t>GeV</a:t>
            </a:r>
            <a:r>
              <a:rPr lang="en-US" dirty="0"/>
              <a:t> whereas we were at 452 </a:t>
            </a:r>
            <a:r>
              <a:rPr lang="en-US" dirty="0" err="1"/>
              <a:t>GeV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bump </a:t>
            </a:r>
            <a:r>
              <a:rPr lang="en-US" dirty="0"/>
              <a:t>scans around the BGI for beam 2 and did blow-up few bunches of the first train with the tune kicker.</a:t>
            </a:r>
            <a:br>
              <a:rPr lang="en-US" dirty="0"/>
            </a:br>
            <a:r>
              <a:rPr lang="en-US" dirty="0" smtClean="0"/>
              <a:t>with </a:t>
            </a:r>
            <a:r>
              <a:rPr lang="en-US" dirty="0"/>
              <a:t>collision tunes.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4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tunes at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497180" cy="568879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Local coupling </a:t>
            </a:r>
            <a:r>
              <a:rPr lang="en-US" dirty="0"/>
              <a:t>corrections implemented from measurements at injection and at top energy.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Nominal </a:t>
            </a:r>
            <a:r>
              <a:rPr lang="en-US" dirty="0">
                <a:solidFill>
                  <a:srgbClr val="FF0000"/>
                </a:solidFill>
              </a:rPr>
              <a:t>tunes ramp </a:t>
            </a:r>
            <a:r>
              <a:rPr lang="en-US" dirty="0"/>
              <a:t>for further coupling measurement and correction along the ramp with pilot bunch. </a:t>
            </a:r>
            <a:r>
              <a:rPr lang="en-US" dirty="0" smtClean="0"/>
              <a:t>Fine.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Tune </a:t>
            </a:r>
            <a:r>
              <a:rPr lang="en-US" dirty="0">
                <a:solidFill>
                  <a:srgbClr val="FF0000"/>
                </a:solidFill>
              </a:rPr>
              <a:t>scan from nominal to collision tunes at injection </a:t>
            </a:r>
            <a:r>
              <a:rPr lang="en-US" dirty="0"/>
              <a:t>(plot 2). No effect on lifetime observed. Beam was ramped with collision tunes along the ramp.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second ramp included coupling corrections computed from ramp 1. </a:t>
            </a:r>
            <a:r>
              <a:rPr lang="en-US" dirty="0">
                <a:solidFill>
                  <a:srgbClr val="FF0000"/>
                </a:solidFill>
              </a:rPr>
              <a:t>Improvement of about factor 2 observed in C- with the corrections along the ramp </a:t>
            </a:r>
            <a:r>
              <a:rPr lang="en-US" dirty="0"/>
              <a:t>(plot 1). This coupling correction along the ramp is valid for nominal injection tunes </a:t>
            </a:r>
            <a:r>
              <a:rPr lang="en-US" dirty="0" smtClean="0"/>
              <a:t>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1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Coupling correction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15728" r="-15728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1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scan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rcRect l="-4028" r="-40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03278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tunes at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497180" cy="5688790"/>
          </a:xfrm>
        </p:spPr>
        <p:txBody>
          <a:bodyPr/>
          <a:lstStyle/>
          <a:p>
            <a:r>
              <a:rPr lang="en-US" dirty="0" smtClean="0"/>
              <a:t>Tried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3rd ramp with nominal bunch intensity</a:t>
            </a:r>
            <a:r>
              <a:rPr lang="en-US" dirty="0"/>
              <a:t>, but lost about half the intensity right at the start of the ramp (see vertical amplitudes from BBQ plot 3). Speaking with collective effect experts it appears that </a:t>
            </a:r>
            <a:r>
              <a:rPr lang="en-US" dirty="0">
                <a:solidFill>
                  <a:srgbClr val="FF0000"/>
                </a:solidFill>
              </a:rPr>
              <a:t>chromaticity could be negative</a:t>
            </a:r>
            <a:r>
              <a:rPr lang="en-US" dirty="0"/>
              <a:t>. Clear large vertical oscillations in both beams </a:t>
            </a:r>
            <a:r>
              <a:rPr lang="en-US" dirty="0" smtClean="0"/>
              <a:t>1 minute </a:t>
            </a:r>
            <a:r>
              <a:rPr lang="en-US" dirty="0"/>
              <a:t>after the start of the ramp. Transverse dampers were off.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>
                <a:solidFill>
                  <a:srgbClr val="FF0000"/>
                </a:solidFill>
              </a:rPr>
              <a:t>difference in beta-beat for collision and injection </a:t>
            </a:r>
            <a:r>
              <a:rPr lang="en-US" dirty="0" smtClean="0">
                <a:solidFill>
                  <a:srgbClr val="FF0000"/>
                </a:solidFill>
              </a:rPr>
              <a:t>tunes.</a:t>
            </a:r>
          </a:p>
          <a:p>
            <a:r>
              <a:rPr lang="en-US" dirty="0" smtClean="0"/>
              <a:t>Small </a:t>
            </a:r>
            <a:r>
              <a:rPr lang="en-US" dirty="0"/>
              <a:t>difference observed in the beta-beat for injection compared with 4-4-2011 (for both beams).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5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Amplitude: Beam Loss Ramp #3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1394" b="-1394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5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Beam-beam </a:t>
            </a:r>
            <a:r>
              <a:rPr lang="en-US" dirty="0" smtClean="0"/>
              <a:t>limit (Werner et 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836640"/>
            <a:ext cx="8641200" cy="5616780"/>
          </a:xfrm>
        </p:spPr>
        <p:txBody>
          <a:bodyPr/>
          <a:lstStyle/>
          <a:p>
            <a:r>
              <a:rPr lang="en-US" dirty="0"/>
              <a:t>Collided high intensity beams (</a:t>
            </a:r>
            <a:r>
              <a:rPr lang="en-US" b="1" dirty="0">
                <a:solidFill>
                  <a:srgbClr val="FF0000"/>
                </a:solidFill>
              </a:rPr>
              <a:t>1.7 E11</a:t>
            </a:r>
            <a:r>
              <a:rPr lang="en-US" dirty="0"/>
              <a:t>) and small </a:t>
            </a:r>
            <a:r>
              <a:rPr lang="en-US" dirty="0" err="1" smtClean="0"/>
              <a:t>emittances</a:t>
            </a:r>
            <a:r>
              <a:rPr lang="en-US" dirty="0" smtClean="0"/>
              <a:t> (smaller </a:t>
            </a:r>
            <a:r>
              <a:rPr lang="en-US" dirty="0"/>
              <a:t>than </a:t>
            </a:r>
            <a:r>
              <a:rPr lang="en-US" b="1" dirty="0">
                <a:solidFill>
                  <a:srgbClr val="FF0000"/>
                </a:solidFill>
              </a:rPr>
              <a:t>1.5 um</a:t>
            </a:r>
            <a:r>
              <a:rPr lang="en-US" dirty="0"/>
              <a:t>) in IP1 and IP5. </a:t>
            </a:r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/>
              <a:t>attempt </a:t>
            </a:r>
            <a:r>
              <a:rPr lang="en-US" dirty="0" smtClean="0"/>
              <a:t>achieved </a:t>
            </a:r>
            <a:r>
              <a:rPr lang="en-US" b="1" dirty="0" smtClean="0">
                <a:solidFill>
                  <a:srgbClr val="FF0000"/>
                </a:solidFill>
              </a:rPr>
              <a:t>tune </a:t>
            </a:r>
            <a:r>
              <a:rPr lang="en-US" b="1" dirty="0">
                <a:solidFill>
                  <a:srgbClr val="FF0000"/>
                </a:solidFill>
              </a:rPr>
              <a:t>shifts 0.01 per IP</a:t>
            </a:r>
            <a:r>
              <a:rPr lang="en-US" dirty="0"/>
              <a:t>, vertical blowup of </a:t>
            </a:r>
            <a:r>
              <a:rPr lang="en-US" dirty="0" err="1" smtClean="0"/>
              <a:t>emittance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Blowup </a:t>
            </a:r>
            <a:r>
              <a:rPr lang="en-US" dirty="0"/>
              <a:t>most likely due to 10th order resonance. </a:t>
            </a:r>
            <a:endParaRPr lang="en-US" dirty="0" smtClean="0"/>
          </a:p>
          <a:p>
            <a:r>
              <a:rPr lang="en-US" dirty="0" smtClean="0"/>
              <a:t>In final attempt </a:t>
            </a:r>
            <a:r>
              <a:rPr lang="en-US" dirty="0"/>
              <a:t>reduced vertical tune to end up below 10th order </a:t>
            </a:r>
            <a:r>
              <a:rPr lang="en-US" dirty="0" smtClean="0"/>
              <a:t>after putting </a:t>
            </a:r>
            <a:r>
              <a:rPr lang="en-US" dirty="0"/>
              <a:t>beams in collision. No more blowup observed, </a:t>
            </a:r>
            <a:r>
              <a:rPr lang="en-US" b="1" dirty="0">
                <a:solidFill>
                  <a:srgbClr val="FF0000"/>
                </a:solidFill>
              </a:rPr>
              <a:t>tune </a:t>
            </a:r>
            <a:r>
              <a:rPr lang="en-US" b="1" dirty="0" smtClean="0">
                <a:solidFill>
                  <a:srgbClr val="FF0000"/>
                </a:solidFill>
              </a:rPr>
              <a:t>shifts per </a:t>
            </a:r>
            <a:r>
              <a:rPr lang="en-US" b="1" dirty="0">
                <a:solidFill>
                  <a:srgbClr val="FF0000"/>
                </a:solidFill>
              </a:rPr>
              <a:t>IP in excess of 0.015 </a:t>
            </a:r>
            <a:r>
              <a:rPr lang="en-US" dirty="0"/>
              <a:t>(with initial </a:t>
            </a:r>
            <a:r>
              <a:rPr lang="en-US" dirty="0" err="1"/>
              <a:t>emittance</a:t>
            </a:r>
            <a:r>
              <a:rPr lang="en-US" dirty="0"/>
              <a:t> below 1.2 um)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Collisions </a:t>
            </a:r>
            <a:r>
              <a:rPr lang="en-US" dirty="0"/>
              <a:t>in IP1 and IP5, optimized and no more </a:t>
            </a:r>
            <a:r>
              <a:rPr lang="en-US" dirty="0" smtClean="0"/>
              <a:t>blowup.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No </a:t>
            </a:r>
            <a:r>
              <a:rPr lang="en-US" b="1" u="sng" dirty="0">
                <a:solidFill>
                  <a:srgbClr val="FF0000"/>
                </a:solidFill>
              </a:rPr>
              <a:t>limit found for head-on beam-beam effects for the </a:t>
            </a:r>
            <a:r>
              <a:rPr lang="en-US" b="1" u="sng" dirty="0" smtClean="0">
                <a:solidFill>
                  <a:srgbClr val="FF0000"/>
                </a:solidFill>
              </a:rPr>
              <a:t>intensities investigated </a:t>
            </a:r>
            <a:r>
              <a:rPr lang="en-US" b="1" u="sng" dirty="0">
                <a:solidFill>
                  <a:srgbClr val="FF0000"/>
                </a:solidFill>
              </a:rPr>
              <a:t>so </a:t>
            </a:r>
            <a:r>
              <a:rPr lang="en-US" b="1" u="sng" dirty="0" smtClean="0">
                <a:solidFill>
                  <a:srgbClr val="FF0000"/>
                </a:solidFill>
              </a:rPr>
              <a:t>far </a:t>
            </a:r>
            <a:r>
              <a:rPr lang="en-US" dirty="0"/>
              <a:t>(no long range yet).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MD #1 2011/12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18054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B587944-AA1A-475C-AC83-B18B3041A5E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FA4C4B6-5DE7-4D6D-B027-99EAB717D3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4C7F9B-6732-4843-A0B5-E2DA0DEEAC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47715</TotalTime>
  <Words>974</Words>
  <Application>Microsoft Macintosh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MD Wed – Sat</vt:lpstr>
      <vt:lpstr>MD Sat – Mon</vt:lpstr>
      <vt:lpstr>0.45  3.5 TeV: Cross calibration of BSRT/WS/BGI (Federico et al)</vt:lpstr>
      <vt:lpstr>Collision tunes at injection</vt:lpstr>
      <vt:lpstr>Coupling correction</vt:lpstr>
      <vt:lpstr>Tune scan</vt:lpstr>
      <vt:lpstr>Collision tunes at injection</vt:lpstr>
      <vt:lpstr>Tune Amplitude: Beam Loss Ramp #3</vt:lpstr>
      <vt:lpstr>Beam-beam limit (Werner et al)</vt:lpstr>
      <vt:lpstr>Tune Spectrum B1: Coll IP1, IP5, 450 GeV, tune shift &gt; 0.015 per IP</vt:lpstr>
      <vt:lpstr>Tune Spectrum B2: Coll IP1, IP5, 450 GeV, tune shift &gt; 0.015 per IP</vt:lpstr>
      <vt:lpstr>0.45 TeV: Investigation on CODs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Ralph Assmann</cp:lastModifiedBy>
  <cp:revision>2900</cp:revision>
  <dcterms:created xsi:type="dcterms:W3CDTF">2010-07-26T05:43:59Z</dcterms:created>
  <dcterms:modified xsi:type="dcterms:W3CDTF">2011-05-07T06:53:32Z</dcterms:modified>
</cp:coreProperties>
</file>