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802" r:id="rId2"/>
    <p:sldId id="803" r:id="rId3"/>
    <p:sldId id="812" r:id="rId4"/>
    <p:sldId id="815" r:id="rId5"/>
    <p:sldId id="816" r:id="rId6"/>
    <p:sldId id="843" r:id="rId7"/>
    <p:sldId id="844" r:id="rId8"/>
    <p:sldId id="818" r:id="rId9"/>
    <p:sldId id="832" r:id="rId10"/>
    <p:sldId id="834" r:id="rId11"/>
    <p:sldId id="835" r:id="rId12"/>
    <p:sldId id="845" r:id="rId13"/>
    <p:sldId id="846" r:id="rId14"/>
    <p:sldId id="838" r:id="rId15"/>
    <p:sldId id="840" r:id="rId16"/>
    <p:sldId id="829" r:id="rId17"/>
    <p:sldId id="842" r:id="rId18"/>
    <p:sldId id="847" r:id="rId19"/>
    <p:sldId id="814" r:id="rId20"/>
    <p:sldId id="761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706" autoAdjust="0"/>
  </p:normalViewPr>
  <p:slideViewPr>
    <p:cSldViewPr>
      <p:cViewPr varScale="1">
        <p:scale>
          <a:sx n="105" d="100"/>
          <a:sy n="105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D840B81-C9E6-45E6-A031-6DEC39AA50E5}" type="datetime1">
              <a:rPr lang="en-US" smtClean="0"/>
              <a:pPr>
                <a:defRPr/>
              </a:pPr>
              <a:t>4/26/2011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DATAPREPARATION/DataSummary/2011/day.py?day=23-04-2011" TargetMode="External"/><Relationship Id="rId2" Type="http://schemas.openxmlformats.org/officeDocument/2006/relationships/hyperlink" Target="https://atlas.web.cern.ch/Atlas/GROUPS/DATAPREPARATION/DataSummary/2011/fill.py?fill=17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las.web.cern.ch/Atlas/GROUPS/DATAPREPARATION/DataSummary/2011/day.py?day=25-04-2011" TargetMode="External"/><Relationship Id="rId4" Type="http://schemas.openxmlformats.org/officeDocument/2006/relationships/hyperlink" Target="https://atlas.web.cern.ch/Atlas/GROUPS/DATAPREPARATION/DataSummary/2011/day.py?day=19-04-201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153400" cy="17526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16</a:t>
            </a:r>
          </a:p>
          <a:p>
            <a:endParaRPr lang="en-GB" dirty="0" smtClean="0"/>
          </a:p>
          <a:p>
            <a:r>
              <a:rPr lang="en-GB" sz="2800" dirty="0" smtClean="0"/>
              <a:t>G. Arduini, J. Wenninger</a:t>
            </a:r>
          </a:p>
          <a:p>
            <a:endParaRPr lang="en-GB" dirty="0" smtClean="0"/>
          </a:p>
          <a:p>
            <a:r>
              <a:rPr lang="en-GB" dirty="0" smtClean="0"/>
              <a:t>Main aim: Consolidate operation with 50 ns and trains of 36 and 72 bunches for </a:t>
            </a:r>
            <a:r>
              <a:rPr lang="en-GB" dirty="0" smtClean="0"/>
              <a:t>physics and luminosity production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792163"/>
          </a:xfrm>
        </p:spPr>
        <p:txBody>
          <a:bodyPr/>
          <a:lstStyle/>
          <a:p>
            <a:r>
              <a:rPr lang="en-GB" dirty="0" smtClean="0"/>
              <a:t>Effects on specific </a:t>
            </a:r>
            <a:r>
              <a:rPr lang="en-GB" dirty="0" err="1" smtClean="0"/>
              <a:t>lumi</a:t>
            </a:r>
            <a:r>
              <a:rPr lang="en-GB" dirty="0" smtClean="0"/>
              <a:t>. #1732 </a:t>
            </a:r>
            <a:r>
              <a:rPr lang="en-GB" dirty="0" smtClean="0"/>
              <a:t>vs. #1731</a:t>
            </a:r>
            <a:endParaRPr lang="en-GB" dirty="0"/>
          </a:p>
        </p:txBody>
      </p:sp>
      <p:sp>
        <p:nvSpPr>
          <p:cNvPr id="21510" name="AutoShape 6" descr="https://atlas.web.cern.ch/Atlas/GROUPS/DATAPREPARATION/DataSummary/2011/filldata/fill1728/fill1728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7239000" y="990600"/>
            <a:ext cx="1676400" cy="5257800"/>
          </a:xfrm>
        </p:spPr>
        <p:txBody>
          <a:bodyPr/>
          <a:lstStyle/>
          <a:p>
            <a:r>
              <a:rPr lang="en-GB" sz="2400" dirty="0" smtClean="0"/>
              <a:t>ATLAS:</a:t>
            </a:r>
          </a:p>
          <a:p>
            <a:pPr lvl="1"/>
            <a:r>
              <a:rPr lang="en-GB" sz="2000" dirty="0" smtClean="0"/>
              <a:t>1732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1731</a:t>
            </a:r>
            <a:endParaRPr lang="en-GB" sz="2000" dirty="0"/>
          </a:p>
        </p:txBody>
      </p:sp>
      <p:sp>
        <p:nvSpPr>
          <p:cNvPr id="21513" name="AutoShape 9" descr="https://atlas.web.cern.ch/Atlas/GROUPS/DATAPREPARATION/DataSummary/2011/filldata/fill1728/fill1728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" name="AutoShape 2" descr="https://atlas.web.cern.ch/Atlas/GROUPS/DATAPREPARATION/DataSummary/2011/filldata/fill1732/fill1732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 descr="\\cern.ch\dfs\Users\a\arduini\Documents\fill1732_bcidspect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50"/>
            <a:ext cx="3790950" cy="1771650"/>
          </a:xfrm>
          <a:prstGeom prst="rect">
            <a:avLst/>
          </a:prstGeom>
          <a:noFill/>
        </p:spPr>
      </p:pic>
      <p:pic>
        <p:nvPicPr>
          <p:cNvPr id="11269" name="Picture 5" descr="https://atlas.web.cern.ch/Atlas/GROUPS/DATAPREPARATION/DataSummary/2011/filldata/fill1732/fill1732_bcidsp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0" y="1143000"/>
            <a:ext cx="3790950" cy="1771650"/>
          </a:xfrm>
          <a:prstGeom prst="rect">
            <a:avLst/>
          </a:prstGeom>
          <a:noFill/>
        </p:spPr>
      </p:pic>
      <p:pic>
        <p:nvPicPr>
          <p:cNvPr id="11271" name="Picture 7" descr="https://atlas.web.cern.ch/Atlas/GROUPS/DATAPREPARATION/DataSummary/2011/filldata/fill1731/fill1731_bcidsp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3048000"/>
            <a:ext cx="3790950" cy="1771650"/>
          </a:xfrm>
          <a:prstGeom prst="rect">
            <a:avLst/>
          </a:prstGeom>
          <a:noFill/>
        </p:spPr>
      </p:pic>
      <p:pic>
        <p:nvPicPr>
          <p:cNvPr id="11276" name="Picture 12" descr="https://atlas.web.cern.ch/Atlas/GROUPS/DATAPREPARATION/DataSummary/2011/filldata/fill1731/fill1731_bcidspec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" y="3057144"/>
            <a:ext cx="379095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#1732</a:t>
            </a:r>
            <a:endParaRPr lang="en-GB" dirty="0"/>
          </a:p>
        </p:txBody>
      </p:sp>
      <p:sp>
        <p:nvSpPr>
          <p:cNvPr id="21510" name="AutoShape 6" descr="https://atlas.web.cern.ch/Atlas/GROUPS/DATAPREPARATION/DataSummary/2011/filldata/fill1728/fill1728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7239000" y="990600"/>
            <a:ext cx="1676400" cy="5257800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21513" name="AutoShape 9" descr="https://atlas.web.cern.ch/Atlas/GROUPS/DATAPREPARATION/DataSummary/2011/filldata/fill1728/fill1728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" name="AutoShape 2" descr="https://atlas.web.cern.ch/Atlas/GROUPS/DATAPREPARATION/DataSummary/2011/filldata/fill1732/fill1732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https://atlas.web.cern.ch/Atlas/GROUPS/DATAPREPARATION/DataSummary/2011/filldata/fill1732/fill1732_lli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990600"/>
            <a:ext cx="6823710" cy="490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Lifetimes during a typical fill</a:t>
            </a:r>
            <a:endParaRPr lang="en-US" dirty="0"/>
          </a:p>
        </p:txBody>
      </p:sp>
      <p:pic>
        <p:nvPicPr>
          <p:cNvPr id="1026" name="Picture 2" descr="http://elogbook.cern.ch/eLogbook/attach_reader?attach_id=11521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258" y="990600"/>
            <a:ext cx="6161484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loads – 1732 (480 b – 36b/</a:t>
            </a:r>
            <a:r>
              <a:rPr lang="en-GB" dirty="0" err="1" smtClean="0"/>
              <a:t>inj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534400" cy="5257800"/>
          </a:xfrm>
        </p:spPr>
        <p:txBody>
          <a:bodyPr/>
          <a:lstStyle/>
          <a:p>
            <a:r>
              <a:rPr lang="en-GB" sz="2800" dirty="0" smtClean="0"/>
              <a:t>2 cells (out of 5) showing heat load above expectations but evolution consistent with </a:t>
            </a:r>
            <a:r>
              <a:rPr lang="en-GB" sz="2800" dirty="0" err="1" smtClean="0"/>
              <a:t>ohmic</a:t>
            </a:r>
            <a:r>
              <a:rPr lang="en-GB" sz="2800" dirty="0" smtClean="0"/>
              <a:t> losses. Bad RF contacts?</a:t>
            </a:r>
            <a:endParaRPr lang="en-US" sz="2800" dirty="0"/>
          </a:p>
        </p:txBody>
      </p:sp>
      <p:pic>
        <p:nvPicPr>
          <p:cNvPr id="4" name="Content Placeholder 3" descr="V:\MDs\LHCecloud\Scrubbingrun2011\heat_load\heat loads fill 1732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11755"/>
            <a:ext cx="5206365" cy="356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spikes (1733)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908650"/>
            <a:ext cx="6984970" cy="56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15832" y="764630"/>
            <a:ext cx="1988173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‘Dumping’ spike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2339690" y="1196690"/>
            <a:ext cx="1224170" cy="50407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59730" y="1700760"/>
            <a:ext cx="2308645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Spike during setup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 bwMode="auto">
          <a:xfrm rot="16200000" flipH="1">
            <a:off x="4691043" y="2323879"/>
            <a:ext cx="608030" cy="1620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spikes (1735)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640"/>
            <a:ext cx="8915400" cy="1440200"/>
          </a:xfrm>
        </p:spPr>
        <p:txBody>
          <a:bodyPr/>
          <a:lstStyle/>
          <a:p>
            <a:r>
              <a:rPr lang="en-GB" sz="2400" dirty="0" smtClean="0"/>
              <a:t>No effect of the solenoids</a:t>
            </a:r>
          </a:p>
          <a:p>
            <a:r>
              <a:rPr lang="en-GB" sz="2400" dirty="0" smtClean="0"/>
              <a:t>Spikes observed in stable conditions and even without beam</a:t>
            </a:r>
            <a:endParaRPr lang="en-US" sz="2400" dirty="0" smtClean="0"/>
          </a:p>
          <a:p>
            <a:r>
              <a:rPr lang="en-US" sz="2400" dirty="0" smtClean="0"/>
              <a:t>Gauge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(following the </a:t>
            </a:r>
            <a:r>
              <a:rPr lang="en-US" sz="2400" dirty="0" err="1" smtClean="0"/>
              <a:t>cryo</a:t>
            </a:r>
            <a:r>
              <a:rPr lang="en-US" sz="2400" dirty="0" smtClean="0"/>
              <a:t> problem last Tuesday)?</a:t>
            </a:r>
          </a:p>
          <a:p>
            <a:pPr lvl="1"/>
            <a:r>
              <a:rPr lang="en-US" sz="2000" dirty="0" smtClean="0"/>
              <a:t>Interlock levels set temporarily to 4E-6.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27960"/>
            <a:ext cx="444627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92100" y="2852920"/>
            <a:ext cx="1156087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Fill 1735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Failed injection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419600" cy="5410200"/>
          </a:xfrm>
        </p:spPr>
        <p:txBody>
          <a:bodyPr/>
          <a:lstStyle/>
          <a:p>
            <a:r>
              <a:rPr lang="en-GB" sz="2400" dirty="0" smtClean="0"/>
              <a:t>Missing pre-pulse form LHC RF distribution while injecting Beam 1 only </a:t>
            </a:r>
            <a:r>
              <a:rPr lang="en-GB" sz="2400" dirty="0" smtClean="0">
                <a:sym typeface="Wingdings" pitchFamily="2" charset="2"/>
              </a:rPr>
              <a:t> logging </a:t>
            </a:r>
            <a:r>
              <a:rPr lang="en-GB" sz="2400" dirty="0" smtClean="0">
                <a:sym typeface="Wingdings" pitchFamily="2" charset="2"/>
              </a:rPr>
              <a:t>to </a:t>
            </a:r>
            <a:r>
              <a:rPr lang="en-GB" sz="2400" dirty="0" smtClean="0">
                <a:sym typeface="Wingdings" pitchFamily="2" charset="2"/>
              </a:rPr>
              <a:t>be implemented to understand behaviour in the future</a:t>
            </a:r>
          </a:p>
          <a:p>
            <a:r>
              <a:rPr lang="en-GB" sz="2400" dirty="0" smtClean="0">
                <a:sym typeface="Wingdings" pitchFamily="2" charset="2"/>
              </a:rPr>
              <a:t>Beam (36 bunches) on TDI  ALICE detector triggered the beam </a:t>
            </a:r>
            <a:r>
              <a:rPr lang="en-GB" sz="2400" dirty="0" err="1" smtClean="0">
                <a:sym typeface="Wingdings" pitchFamily="2" charset="2"/>
              </a:rPr>
              <a:t>dump+BLMs</a:t>
            </a:r>
            <a:endParaRPr lang="en-GB" sz="2400" dirty="0" smtClean="0">
              <a:sym typeface="Wingdings" pitchFamily="2" charset="2"/>
            </a:endParaRPr>
          </a:p>
          <a:p>
            <a:r>
              <a:rPr lang="en-GB" sz="2400" dirty="0" smtClean="0">
                <a:sym typeface="Wingdings" pitchFamily="2" charset="2"/>
              </a:rPr>
              <a:t>Vacuum valves closing near to TDI due to </a:t>
            </a:r>
            <a:r>
              <a:rPr lang="en-GB" sz="2400" dirty="0" err="1" smtClean="0">
                <a:sym typeface="Wingdings" pitchFamily="2" charset="2"/>
              </a:rPr>
              <a:t>outgassing</a:t>
            </a:r>
            <a:r>
              <a:rPr lang="en-GB" sz="2400" dirty="0" smtClean="0">
                <a:sym typeface="Wingdings" pitchFamily="2" charset="2"/>
              </a:rPr>
              <a:t>. Fast recovery.</a:t>
            </a:r>
          </a:p>
          <a:p>
            <a:endParaRPr lang="en-US" sz="2400" dirty="0"/>
          </a:p>
        </p:txBody>
      </p:sp>
      <p:pic>
        <p:nvPicPr>
          <p:cNvPr id="4098" name="Picture 2" descr="http://elogbook.cern.ch/eLogbook/attach_reader?attach_id=1151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427220" cy="355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rates versus intensity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8" y="1072238"/>
            <a:ext cx="8894762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71500" y="2564880"/>
            <a:ext cx="99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T. Baer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and intensity distribution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5562600" cy="5257800"/>
          </a:xfrm>
        </p:spPr>
        <p:txBody>
          <a:bodyPr/>
          <a:lstStyle/>
          <a:p>
            <a:r>
              <a:rPr lang="en-GB" sz="2000" dirty="0" smtClean="0"/>
              <a:t>Adjustment </a:t>
            </a:r>
            <a:r>
              <a:rPr lang="en-GB" sz="2000" dirty="0" smtClean="0"/>
              <a:t>of the extraction kickers in the PS </a:t>
            </a:r>
            <a:r>
              <a:rPr lang="en-GB" sz="2000" dirty="0" smtClean="0"/>
              <a:t>on Friday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 smtClean="0"/>
              <a:t>no </a:t>
            </a:r>
            <a:r>
              <a:rPr lang="en-GB" sz="2000" dirty="0" smtClean="0"/>
              <a:t>satellite visible after the 12/36 bunches train (should be the case for fill 1732). Some satellites close to main bunches </a:t>
            </a:r>
            <a:r>
              <a:rPr lang="en-GB" sz="2000" dirty="0" smtClean="0"/>
              <a:t>(10 ns)</a:t>
            </a:r>
            <a:endParaRPr lang="en-GB" sz="2000" dirty="0" smtClean="0"/>
          </a:p>
          <a:p>
            <a:r>
              <a:rPr lang="en-GB" sz="2000" dirty="0" smtClean="0"/>
              <a:t>A lot of work done </a:t>
            </a:r>
            <a:r>
              <a:rPr lang="en-GB" sz="2000" dirty="0" smtClean="0"/>
              <a:t>in </a:t>
            </a:r>
            <a:r>
              <a:rPr lang="en-GB" sz="2000" dirty="0" smtClean="0"/>
              <a:t>the PS to equalize bunch intensities</a:t>
            </a:r>
            <a:endParaRPr lang="en-US" sz="2000" dirty="0"/>
          </a:p>
        </p:txBody>
      </p:sp>
      <p:pic>
        <p:nvPicPr>
          <p:cNvPr id="8194" name="Picture 2" descr="http://elogbook.cern.ch/eLogbook/attach_reader?attach_id=1151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90600"/>
            <a:ext cx="2577070" cy="2081607"/>
          </a:xfrm>
          <a:prstGeom prst="rect">
            <a:avLst/>
          </a:prstGeom>
          <a:noFill/>
        </p:spPr>
      </p:pic>
      <p:pic>
        <p:nvPicPr>
          <p:cNvPr id="8196" name="Picture 4" descr="http://elogbook.cern.ch/eLogbook/attach_reader?attach_id=1151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4" y="3276600"/>
            <a:ext cx="7319216" cy="1871663"/>
          </a:xfrm>
          <a:prstGeom prst="rect">
            <a:avLst/>
          </a:prstGeom>
          <a:noFill/>
        </p:spPr>
      </p:pic>
      <p:pic>
        <p:nvPicPr>
          <p:cNvPr id="1026" name="Picture 2" descr="\\cern.ch\dfs\Users\a\arduini\Documents\201104252300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572000"/>
            <a:ext cx="6858000" cy="17945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machine can work with </a:t>
            </a:r>
            <a:r>
              <a:rPr lang="en-GB" sz="2800" dirty="0" smtClean="0">
                <a:solidFill>
                  <a:srgbClr val="FF0000"/>
                </a:solidFill>
              </a:rPr>
              <a:t>high specific luminosity, good lifetime (&gt;10 hours in all phases of the cycle), low losses  </a:t>
            </a:r>
            <a:r>
              <a:rPr lang="en-GB" sz="2800" dirty="0" smtClean="0"/>
              <a:t>even with 50 ns beam</a:t>
            </a: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High </a:t>
            </a:r>
            <a:r>
              <a:rPr lang="en-GB" sz="2800" dirty="0" smtClean="0">
                <a:solidFill>
                  <a:srgbClr val="FF0000"/>
                </a:solidFill>
              </a:rPr>
              <a:t>intensity </a:t>
            </a:r>
            <a:r>
              <a:rPr lang="en-GB" sz="2800" dirty="0" smtClean="0"/>
              <a:t>was known to require more careful control of the machine parameters and </a:t>
            </a:r>
            <a:r>
              <a:rPr lang="en-GB" sz="2800" dirty="0" smtClean="0"/>
              <a:t>systems. Most of the features expected. Some of them still to be fully understood (behaviour at injection)</a:t>
            </a:r>
          </a:p>
          <a:p>
            <a:endParaRPr lang="en-GB" sz="2800" dirty="0" smtClean="0"/>
          </a:p>
          <a:p>
            <a:r>
              <a:rPr lang="en-GB" sz="2800" dirty="0" smtClean="0"/>
              <a:t>Operational bunch-by-bunch diagnostics is now mandatory</a:t>
            </a:r>
            <a:endParaRPr lang="en-GB" sz="2800" dirty="0" smtClean="0"/>
          </a:p>
          <a:p>
            <a:pPr>
              <a:buNone/>
            </a:pPr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Machine available </a:t>
            </a:r>
            <a:r>
              <a:rPr lang="en-US" sz="2400" dirty="0" smtClean="0"/>
              <a:t>~75% </a:t>
            </a:r>
            <a:r>
              <a:rPr lang="en-US" sz="2400" dirty="0" smtClean="0"/>
              <a:t>since last Monday morning:</a:t>
            </a:r>
          </a:p>
          <a:p>
            <a:pPr lvl="1"/>
            <a:r>
              <a:rPr lang="en-GB" sz="2000" dirty="0" smtClean="0"/>
              <a:t>Major stops:</a:t>
            </a:r>
          </a:p>
          <a:p>
            <a:pPr lvl="2"/>
            <a:r>
              <a:rPr lang="en-GB" sz="1600" dirty="0" err="1" smtClean="0"/>
              <a:t>Cryo</a:t>
            </a:r>
            <a:r>
              <a:rPr lang="en-GB" sz="1600" dirty="0" smtClean="0"/>
              <a:t> compressor in point 8 (Tue 19/4 - 12 hours</a:t>
            </a:r>
            <a:r>
              <a:rPr lang="en-GB" sz="1600" dirty="0" smtClean="0"/>
              <a:t>)</a:t>
            </a:r>
            <a:endParaRPr lang="en-GB" sz="1600" dirty="0" smtClean="0"/>
          </a:p>
          <a:p>
            <a:pPr lvl="2"/>
            <a:r>
              <a:rPr lang="en-GB" sz="1600" dirty="0" smtClean="0"/>
              <a:t>Power glitch (Sun 24/4 – 5 hours)</a:t>
            </a:r>
          </a:p>
          <a:p>
            <a:pPr lvl="2"/>
            <a:r>
              <a:rPr lang="en-GB" sz="1600" dirty="0" smtClean="0"/>
              <a:t>VIP visit (Wed 20/4 - 5 hours</a:t>
            </a:r>
            <a:r>
              <a:rPr lang="en-GB" sz="1600" dirty="0" smtClean="0"/>
              <a:t>)</a:t>
            </a:r>
          </a:p>
          <a:p>
            <a:pPr lvl="2"/>
            <a:r>
              <a:rPr lang="en-GB" sz="1600" dirty="0" err="1" smtClean="0"/>
              <a:t>Cryo</a:t>
            </a:r>
            <a:r>
              <a:rPr lang="en-GB" sz="1600" dirty="0" smtClean="0"/>
              <a:t> compressor in Point 2 (Tue 26/4 – ongoing)</a:t>
            </a:r>
            <a:endParaRPr lang="en-US" sz="1600" dirty="0" smtClean="0"/>
          </a:p>
          <a:p>
            <a:r>
              <a:rPr lang="en-US" sz="2400" dirty="0" smtClean="0"/>
              <a:t>Stable beams : </a:t>
            </a:r>
          </a:p>
          <a:p>
            <a:pPr lvl="1"/>
            <a:r>
              <a:rPr lang="en-US" sz="2000" dirty="0" smtClean="0"/>
              <a:t>91.8 </a:t>
            </a:r>
            <a:r>
              <a:rPr lang="en-US" sz="2000" dirty="0" smtClean="0"/>
              <a:t>hours in 192 hours = </a:t>
            </a:r>
            <a:r>
              <a:rPr lang="en-US" sz="2000" dirty="0" smtClean="0"/>
              <a:t>48% !!</a:t>
            </a:r>
            <a:endParaRPr lang="en-US" sz="2400" dirty="0" smtClean="0"/>
          </a:p>
          <a:p>
            <a:endParaRPr lang="en-US" sz="1800" dirty="0" smtClean="0"/>
          </a:p>
          <a:p>
            <a:r>
              <a:rPr lang="en-US" sz="2400" dirty="0" smtClean="0"/>
              <a:t>Peak </a:t>
            </a:r>
            <a:r>
              <a:rPr lang="en-US" sz="2400" dirty="0" smtClean="0"/>
              <a:t>stored energy 33.1 MJ (average of the 2 beams). Maximum number of bunches at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: 480</a:t>
            </a:r>
          </a:p>
          <a:p>
            <a:endParaRPr lang="en-US" sz="1800" dirty="0" smtClean="0"/>
          </a:p>
          <a:p>
            <a:r>
              <a:rPr lang="en-GB" sz="2400" dirty="0" smtClean="0"/>
              <a:t>Integrated luminosity during the past </a:t>
            </a:r>
            <a:r>
              <a:rPr lang="en-GB" sz="2400" dirty="0" smtClean="0"/>
              <a:t>8 days: ~110 pb</a:t>
            </a:r>
            <a:r>
              <a:rPr lang="en-GB" sz="2400" baseline="30000" dirty="0" smtClean="0"/>
              <a:t>-1</a:t>
            </a:r>
            <a:endParaRPr lang="en-GB" sz="2400" baseline="30000" dirty="0" smtClean="0"/>
          </a:p>
          <a:p>
            <a:endParaRPr lang="en-GB" sz="2000" baseline="30000" dirty="0" smtClean="0"/>
          </a:p>
          <a:p>
            <a:r>
              <a:rPr lang="en-GB" sz="2400" dirty="0" smtClean="0"/>
              <a:t>Integrated luminosity in 2011: </a:t>
            </a:r>
            <a:r>
              <a:rPr lang="en-GB" sz="2400" dirty="0" smtClean="0"/>
              <a:t>166.1 pb</a:t>
            </a:r>
            <a:r>
              <a:rPr lang="en-GB" sz="2400" baseline="30000" dirty="0" smtClean="0"/>
              <a:t>-1 </a:t>
            </a:r>
            <a:r>
              <a:rPr lang="en-GB" sz="2400" dirty="0" smtClean="0"/>
              <a:t>(ATLAS)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and performance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r>
              <a:rPr lang="en-GB" sz="2400" dirty="0" smtClean="0"/>
              <a:t>Today:</a:t>
            </a:r>
          </a:p>
          <a:p>
            <a:pPr lvl="1"/>
            <a:r>
              <a:rPr lang="en-GB" sz="2000" dirty="0" smtClean="0"/>
              <a:t>Recovery from </a:t>
            </a:r>
            <a:r>
              <a:rPr lang="en-GB" sz="2000" dirty="0" err="1" smtClean="0"/>
              <a:t>cryo</a:t>
            </a:r>
            <a:r>
              <a:rPr lang="en-GB" sz="2000" dirty="0" smtClean="0"/>
              <a:t> stop</a:t>
            </a:r>
          </a:p>
          <a:p>
            <a:pPr lvl="1"/>
            <a:r>
              <a:rPr lang="en-GB" sz="2000" dirty="0" smtClean="0"/>
              <a:t>Physics </a:t>
            </a:r>
            <a:r>
              <a:rPr lang="en-GB" sz="2000" dirty="0" smtClean="0"/>
              <a:t>with 624 bunches (72 b/</a:t>
            </a:r>
            <a:r>
              <a:rPr lang="en-GB" sz="2000" dirty="0" err="1" smtClean="0"/>
              <a:t>inj</a:t>
            </a:r>
            <a:r>
              <a:rPr lang="en-GB" sz="2000" dirty="0" smtClean="0"/>
              <a:t>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To come:</a:t>
            </a:r>
          </a:p>
          <a:p>
            <a:pPr lvl="1"/>
            <a:r>
              <a:rPr lang="en-GB" sz="1800" dirty="0" smtClean="0"/>
              <a:t>Chromaticity decay </a:t>
            </a:r>
            <a:r>
              <a:rPr lang="en-GB" sz="1800" dirty="0" smtClean="0"/>
              <a:t>correction</a:t>
            </a:r>
          </a:p>
          <a:p>
            <a:pPr lvl="1"/>
            <a:r>
              <a:rPr lang="en-GB" sz="1800" dirty="0" smtClean="0"/>
              <a:t>Transverse feedback tuning</a:t>
            </a:r>
            <a:endParaRPr lang="en-GB" sz="1800" dirty="0" smtClean="0"/>
          </a:p>
          <a:p>
            <a:pPr lvl="1"/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405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7000"/>
                <a:gridCol w="1524000"/>
                <a:gridCol w="23241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Peak Stable Luminosity Delivered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5.04x10</a:t>
                      </a:r>
                      <a:r>
                        <a:rPr lang="en-GB" sz="1600" baseline="30000"/>
                        <a:t>32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Fill </a:t>
                      </a:r>
                      <a:r>
                        <a:rPr lang="en-GB" sz="1600">
                          <a:hlinkClick r:id="rId2" action="ppaction://hlinkfile"/>
                        </a:rPr>
                        <a:t>1732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11/04/23, 05:47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Maximum Luminosity Delivered in one fill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23955.67 nb</a:t>
                      </a:r>
                      <a:r>
                        <a:rPr lang="en-GB" sz="1600" baseline="30000" dirty="0"/>
                        <a:t>-1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Fill </a:t>
                      </a:r>
                      <a:r>
                        <a:rPr lang="en-GB" sz="1600">
                          <a:hlinkClick r:id="rId2" action="ppaction://hlinkfile"/>
                        </a:rPr>
                        <a:t>1732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11/04/23, 05:47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Maximum Luminosity Delivered in one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25597.99 nb</a:t>
                      </a:r>
                      <a:r>
                        <a:rPr lang="en-GB" sz="1600" baseline="30000" dirty="0"/>
                        <a:t>-1</a:t>
                      </a:r>
                      <a:endParaRPr lang="en-GB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sz="1600">
                          <a:hlinkClick r:id="rId3" action="ppaction://hlinkfile"/>
                        </a:rPr>
                        <a:t>Saturday 23 April, 2011</a:t>
                      </a:r>
                      <a:endParaRPr lang="en-GB" sz="16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Maximum Luminosity Delivered in 7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107128.55 nb</a:t>
                      </a:r>
                      <a:r>
                        <a:rPr lang="en-US" sz="1600" baseline="30000"/>
                        <a:t>-1</a:t>
                      </a:r>
                      <a:endParaRPr lang="en-US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hlinkClick r:id="rId4" action="ppaction://hlinkfile"/>
                        </a:rPr>
                        <a:t>Tuesday 19 April, 2011</a:t>
                      </a:r>
                      <a:r>
                        <a:rPr lang="en-US" sz="1600" dirty="0"/>
                        <a:t> - </a:t>
                      </a:r>
                      <a:r>
                        <a:rPr lang="en-US" sz="1600" dirty="0">
                          <a:hlinkClick r:id="rId5" action="ppaction://hlinkfile"/>
                        </a:rPr>
                        <a:t>Monday 25 April, 2011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Maximum Peak Events per Bunch Crossing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14.01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Fill </a:t>
                      </a:r>
                      <a:r>
                        <a:rPr lang="en-GB" sz="1600" dirty="0">
                          <a:hlinkClick r:id="rId2" action="ppaction://hlinkfile"/>
                        </a:rPr>
                        <a:t>1732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11/04/23, 05:47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Longest Time in Stable Beams for one fill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17.9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Fill </a:t>
                      </a:r>
                      <a:r>
                        <a:rPr lang="en-GB" sz="1600">
                          <a:hlinkClick r:id="rId2" action="ppaction://hlinkfile"/>
                        </a:rPr>
                        <a:t>1732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11/04/23, 10:25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Longest Time in Stable Beams for 7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87.5 hours (52.1%)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hlinkClick r:id="rId4" action="ppaction://hlinkfile"/>
                        </a:rPr>
                        <a:t>Tuesday 19 April, 2011</a:t>
                      </a:r>
                      <a:r>
                        <a:rPr lang="en-US" sz="1600" dirty="0"/>
                        <a:t> - </a:t>
                      </a:r>
                      <a:r>
                        <a:rPr lang="en-US" sz="1600" dirty="0">
                          <a:hlinkClick r:id="rId5" action="ppaction://hlinkfile"/>
                        </a:rPr>
                        <a:t>Monday 25 April, 2011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Records </a:t>
            </a:r>
            <a:r>
              <a:rPr lang="en-GB" dirty="0" smtClean="0"/>
              <a:t>(c/o ATLAS)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4973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/>
                <a:gridCol w="7315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 18/4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MKI conditioning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point 8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TDI alignment check </a:t>
                      </a: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ramp after COD RT trim feed-forward for ramp and squeeze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periodic 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 map</a:t>
                      </a: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Physics, 336 bunches, 36b/inj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Tue 19/4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Physics, 336 bunches, 36b/inj.</a:t>
                      </a:r>
                    </a:p>
                    <a:p>
                      <a:pPr lvl="0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problem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pt8 - PLC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Wed 20/4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maps in collision (-500 Hz) </a:t>
                      </a: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TDI alignment </a:t>
                      </a: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ramp 336b with 72b/injection. </a:t>
                      </a: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VIP visit. </a:t>
                      </a: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Physics: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336b with 72b/injection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Thu 21/4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  bunches/beam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(36 b/inj.)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23:55 STABLE BEAMS #1729 - 4.8(ATLAS)/4.4(CMS)x10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 RECORD IN PEAK LUMINOSITY IN A HADRON COLLIDER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Fri 22/4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with 336 b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(72 b/inj.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and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  b/beam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(36 b/inj.)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Sat 23/4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Beam 1 kicker not firing due to missing pre-pulse</a:t>
                      </a: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  bunches/beam (36 b/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inj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luminosity up to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~5.2x10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-1 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(ATLAS)/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~4.8x10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(CMS).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226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/>
                <a:gridCol w="7315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Sun 24/4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glitch. &amp; recovery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maps to injection to check collimators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 had to be reset – resolver position)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480 b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b/inj.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Outgassing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vacuum gauge close to Q3.R8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 beam dump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480 b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b/inj.)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</a:t>
                      </a:r>
                      <a:r>
                        <a:rPr lang="en-GB" sz="1600" baseline="0" dirty="0" smtClean="0"/>
                        <a:t> 25/4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480 b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b/inj.).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Still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outgassing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vacuum gauge close to Q3.R8. Dump from BLMs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Tue 26/4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Cryo</a:t>
                      </a:r>
                      <a:r>
                        <a:rPr lang="en-GB" sz="1600" dirty="0" smtClean="0"/>
                        <a:t> problem in point</a:t>
                      </a:r>
                      <a:r>
                        <a:rPr lang="en-GB" sz="1600" baseline="0" dirty="0" smtClean="0"/>
                        <a:t> 2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luminosity world record</a:t>
            </a:r>
            <a:endParaRPr lang="en-GB" dirty="0"/>
          </a:p>
        </p:txBody>
      </p:sp>
      <p:pic>
        <p:nvPicPr>
          <p:cNvPr id="2052" name="Picture 4" descr="http://elogbook.cern.ch/eLogbook/attach_reader?attach_id=1151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11" y="914400"/>
            <a:ext cx="6376988" cy="5417344"/>
          </a:xfrm>
          <a:prstGeom prst="rect">
            <a:avLst/>
          </a:prstGeom>
          <a:noFill/>
        </p:spPr>
      </p:pic>
      <p:pic>
        <p:nvPicPr>
          <p:cNvPr id="2054" name="Picture 6" descr="http://elogbook.cern.ch/eLogbook/attach_reader?attach_id=1151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819400"/>
            <a:ext cx="1114425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3276600" cy="99060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&gt;0.5 x 10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33</a:t>
            </a:r>
            <a:r>
              <a:rPr lang="en-GB" sz="2400" b="1" dirty="0" smtClean="0">
                <a:solidFill>
                  <a:srgbClr val="FF0000"/>
                </a:solidFill>
              </a:rPr>
              <a:t> cm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-2</a:t>
            </a:r>
            <a:r>
              <a:rPr lang="en-GB" sz="2400" b="1" dirty="0" smtClean="0">
                <a:solidFill>
                  <a:srgbClr val="FF0000"/>
                </a:solidFill>
              </a:rPr>
              <a:t> s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-1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top luminosity 2011 (#1732)</a:t>
            </a:r>
            <a:endParaRPr lang="en-GB" dirty="0"/>
          </a:p>
        </p:txBody>
      </p:sp>
      <p:pic>
        <p:nvPicPr>
          <p:cNvPr id="18434" name="Picture 2" descr="http://elogbook.cern.ch/eLogbook/attach_reader?attach_id=1151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1171575"/>
            <a:ext cx="588645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sz="2400" dirty="0" smtClean="0"/>
              <a:t>Coupled bunch instability in the horizontal plane cured with transverse </a:t>
            </a:r>
            <a:r>
              <a:rPr lang="en-GB" sz="2400" dirty="0" smtClean="0"/>
              <a:t>feedback gain </a:t>
            </a:r>
            <a:r>
              <a:rPr lang="en-GB" sz="2400" dirty="0" smtClean="0"/>
              <a:t>and </a:t>
            </a:r>
            <a:r>
              <a:rPr lang="en-GB" sz="2400" dirty="0" err="1" smtClean="0"/>
              <a:t>octupoles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Losses </a:t>
            </a:r>
            <a:r>
              <a:rPr lang="en-GB" sz="2400" dirty="0" smtClean="0"/>
              <a:t>observed in collision during the past </a:t>
            </a:r>
            <a:r>
              <a:rPr lang="en-GB" sz="2400" dirty="0" smtClean="0"/>
              <a:t>week-end </a:t>
            </a:r>
            <a:r>
              <a:rPr lang="en-GB" sz="2400" dirty="0" smtClean="0"/>
              <a:t>cured as </a:t>
            </a:r>
            <a:r>
              <a:rPr lang="en-GB" sz="2400" dirty="0" smtClean="0"/>
              <a:t>well</a:t>
            </a: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 - ramp</a:t>
            </a:r>
            <a:endParaRPr lang="en-US" dirty="0"/>
          </a:p>
        </p:txBody>
      </p:sp>
      <p:pic>
        <p:nvPicPr>
          <p:cNvPr id="10" name="Picture 2" descr="http://elogbook.cern.ch/eLogbook/attach_reader?attach_id=115058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72" y="990600"/>
            <a:ext cx="3583256" cy="2552700"/>
          </a:xfrm>
          <a:prstGeom prst="rect">
            <a:avLst/>
          </a:prstGeom>
          <a:noFill/>
        </p:spPr>
      </p:pic>
      <p:pic>
        <p:nvPicPr>
          <p:cNvPr id="11" name="Picture 2" descr="http://elogbook.cern.ch/eLogbook/attach_reader?attach_id=11506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54" y="3695700"/>
            <a:ext cx="3567092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267200"/>
            <a:ext cx="8610600" cy="1752600"/>
          </a:xfrm>
        </p:spPr>
        <p:txBody>
          <a:bodyPr/>
          <a:lstStyle/>
          <a:p>
            <a:r>
              <a:rPr lang="en-GB" sz="2000" dirty="0" smtClean="0"/>
              <a:t>Need tight control of the chromaticity at injection to &lt;2 </a:t>
            </a:r>
            <a:r>
              <a:rPr lang="en-GB" sz="2000" dirty="0" smtClean="0"/>
              <a:t>units </a:t>
            </a:r>
            <a:r>
              <a:rPr lang="en-GB" sz="2000" dirty="0" smtClean="0">
                <a:sym typeface="Wingdings" pitchFamily="2" charset="2"/>
              </a:rPr>
              <a:t> Fidel chromaticity decay compensation </a:t>
            </a:r>
            <a:endParaRPr lang="en-GB" sz="2000" dirty="0" smtClean="0"/>
          </a:p>
          <a:p>
            <a:r>
              <a:rPr lang="en-GB" sz="2000" dirty="0" smtClean="0"/>
              <a:t>Need high damper </a:t>
            </a:r>
            <a:r>
              <a:rPr lang="en-GB" sz="2000" dirty="0" smtClean="0"/>
              <a:t>gain (0.25)</a:t>
            </a:r>
            <a:endParaRPr lang="en-GB" sz="2000" dirty="0" smtClean="0"/>
          </a:p>
          <a:p>
            <a:r>
              <a:rPr lang="en-GB" sz="2000" dirty="0" smtClean="0"/>
              <a:t>Reason for tighter limits as compared to scrubbing and to the ramp not clear yet:</a:t>
            </a:r>
          </a:p>
          <a:p>
            <a:pPr lvl="1"/>
            <a:r>
              <a:rPr lang="en-GB" sz="1800" dirty="0" smtClean="0"/>
              <a:t>Different filling pattern</a:t>
            </a:r>
            <a:r>
              <a:rPr lang="en-GB" sz="1800" dirty="0" smtClean="0"/>
              <a:t>?</a:t>
            </a:r>
          </a:p>
          <a:p>
            <a:pPr lvl="1">
              <a:buNone/>
            </a:pPr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92163"/>
          </a:xfrm>
        </p:spPr>
        <p:txBody>
          <a:bodyPr/>
          <a:lstStyle/>
          <a:p>
            <a:r>
              <a:rPr lang="en-GB" dirty="0" smtClean="0"/>
              <a:t>Beam stability at injection (1732 </a:t>
            </a:r>
            <a:r>
              <a:rPr lang="en-GB" dirty="0" err="1" smtClean="0"/>
              <a:t>vs</a:t>
            </a:r>
            <a:r>
              <a:rPr lang="en-GB" dirty="0" smtClean="0"/>
              <a:t> 1731)</a:t>
            </a:r>
            <a:endParaRPr lang="en-GB" dirty="0"/>
          </a:p>
        </p:txBody>
      </p:sp>
      <p:pic>
        <p:nvPicPr>
          <p:cNvPr id="16386" name="Picture 2" descr="http://elogbook.cern.ch/eLogbook/attach_reader?attach_id=1151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2040"/>
            <a:ext cx="4495800" cy="3185160"/>
          </a:xfrm>
          <a:prstGeom prst="rect">
            <a:avLst/>
          </a:prstGeom>
          <a:noFill/>
        </p:spPr>
      </p:pic>
      <p:pic>
        <p:nvPicPr>
          <p:cNvPr id="6" name="Picture 2" descr="http://elogbook.cern.ch/eLogbook/attach_reader?attach_id=1151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12065"/>
            <a:ext cx="4508561" cy="307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23651</TotalTime>
  <Words>847</Words>
  <Application>Microsoft Office PowerPoint</Application>
  <PresentationFormat>On-screen Show (4:3)</PresentationFormat>
  <Paragraphs>139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LHCpresentations</vt:lpstr>
      <vt:lpstr>Slide 1</vt:lpstr>
      <vt:lpstr>Availability and performance</vt:lpstr>
      <vt:lpstr>Machine Records (c/o ATLAS)</vt:lpstr>
      <vt:lpstr>Overview</vt:lpstr>
      <vt:lpstr>Overview</vt:lpstr>
      <vt:lpstr>LHC luminosity world record</vt:lpstr>
      <vt:lpstr>LHC top luminosity 2011 (#1732)</vt:lpstr>
      <vt:lpstr>Instabilities - ramp</vt:lpstr>
      <vt:lpstr>Beam stability at injection (1732 vs 1731)</vt:lpstr>
      <vt:lpstr>Effects on specific lumi. #1732 vs. #1731</vt:lpstr>
      <vt:lpstr>#1732</vt:lpstr>
      <vt:lpstr>Lifetimes during a typical fill</vt:lpstr>
      <vt:lpstr>Heat loads – 1732 (480 b – 36b/inj)</vt:lpstr>
      <vt:lpstr>Vacuum spikes (1733)</vt:lpstr>
      <vt:lpstr>Vacuum spikes (1735)</vt:lpstr>
      <vt:lpstr>Failed injection</vt:lpstr>
      <vt:lpstr>UFO rates versus intensity</vt:lpstr>
      <vt:lpstr>Satellites and intensity distribution</vt:lpstr>
      <vt:lpstr>Summary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NICE</cp:lastModifiedBy>
  <cp:revision>2005</cp:revision>
  <dcterms:created xsi:type="dcterms:W3CDTF">2010-04-25T23:23:07Z</dcterms:created>
  <dcterms:modified xsi:type="dcterms:W3CDTF">2011-04-26T05:19:56Z</dcterms:modified>
</cp:coreProperties>
</file>