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92" r:id="rId2"/>
    <p:sldId id="1094" r:id="rId3"/>
    <p:sldId id="1093" r:id="rId4"/>
    <p:sldId id="1095" r:id="rId5"/>
    <p:sldId id="1097" r:id="rId6"/>
    <p:sldId id="1096" r:id="rId7"/>
    <p:sldId id="1098" r:id="rId8"/>
    <p:sldId id="1086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4/21/2011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4/21/2011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4/21/2011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4/21/2011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4/21/2011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4/21/2011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4/21/2011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4/21/2011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4/21/2011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4/21/2011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4/21/2011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4/21/2011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4/21/2011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4/21/2011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-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836640"/>
            <a:ext cx="8229600" cy="5328740"/>
          </a:xfrm>
        </p:spPr>
        <p:txBody>
          <a:bodyPr/>
          <a:lstStyle/>
          <a:p>
            <a:r>
              <a:rPr lang="en-US" dirty="0" smtClean="0"/>
              <a:t>Off-momentum loss map validated.</a:t>
            </a:r>
          </a:p>
          <a:p>
            <a:r>
              <a:rPr lang="en-US" dirty="0" smtClean="0"/>
              <a:t>TDI beam1 alignment.</a:t>
            </a:r>
          </a:p>
          <a:p>
            <a:pPr lvl="1"/>
            <a:r>
              <a:rPr lang="en-US" dirty="0" smtClean="0"/>
              <a:t>New settings defined and applied for both TDIs.</a:t>
            </a:r>
          </a:p>
          <a:p>
            <a:pPr lvl="1"/>
            <a:r>
              <a:rPr lang="en-US" dirty="0" smtClean="0"/>
              <a:t>Angles [</a:t>
            </a:r>
            <a:r>
              <a:rPr lang="en-US" dirty="0" err="1" smtClean="0"/>
              <a:t>urad</a:t>
            </a:r>
            <a:r>
              <a:rPr lang="en-US" dirty="0" smtClean="0"/>
              <a:t>] to be applied to have jaws parallel: </a:t>
            </a:r>
            <a:br>
              <a:rPr lang="en-US" dirty="0" smtClean="0"/>
            </a:br>
            <a:r>
              <a:rPr lang="en-US" dirty="0" smtClean="0"/>
              <a:t>        	left    	right </a:t>
            </a:r>
            <a:br>
              <a:rPr lang="en-US" dirty="0" smtClean="0"/>
            </a:br>
            <a:r>
              <a:rPr lang="en-US" dirty="0" smtClean="0"/>
              <a:t>B1      	-70     	-750 </a:t>
            </a:r>
            <a:br>
              <a:rPr lang="en-US" dirty="0" smtClean="0"/>
            </a:br>
            <a:r>
              <a:rPr lang="en-US" dirty="0" smtClean="0"/>
              <a:t>B2      	-190    	-110 </a:t>
            </a:r>
          </a:p>
          <a:p>
            <a:r>
              <a:rPr lang="en-US" dirty="0" smtClean="0"/>
              <a:t>13:30: Injection of 336b with 72b per injection.</a:t>
            </a:r>
          </a:p>
          <a:p>
            <a:pPr lvl="1"/>
            <a:r>
              <a:rPr lang="en-US" dirty="0" smtClean="0"/>
              <a:t>No vacuum problems in MKIs ~ 1E-9.</a:t>
            </a:r>
          </a:p>
          <a:p>
            <a:r>
              <a:rPr lang="en-US" dirty="0" smtClean="0"/>
              <a:t>14:15: Ramp.</a:t>
            </a:r>
          </a:p>
          <a:p>
            <a:pPr lvl="1"/>
            <a:r>
              <a:rPr lang="en-US" dirty="0" smtClean="0"/>
              <a:t>Beam lost at 3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Sudden horizontal instability (2-3 second </a:t>
            </a:r>
            <a:r>
              <a:rPr lang="en-US" dirty="0" err="1" smtClean="0"/>
              <a:t>risetime</a:t>
            </a:r>
            <a:r>
              <a:rPr lang="en-US" dirty="0" smtClean="0"/>
              <a:t> of losses) on beam2 leading to dump on BLM of TCSG in IR7 (too low threshold?).</a:t>
            </a:r>
          </a:p>
          <a:p>
            <a:r>
              <a:rPr lang="en-US" dirty="0" smtClean="0"/>
              <a:t>VIP intermezzo…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4/21/2011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2 instability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4/21/2011</a:t>
            </a:fld>
            <a:endParaRPr lang="en-US" dirty="0"/>
          </a:p>
        </p:txBody>
      </p:sp>
      <p:pic>
        <p:nvPicPr>
          <p:cNvPr id="34818" name="Picture 2" descr="http://elogbook.cern.ch/eLogbook/attach_reader?attach_id=11505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980660"/>
            <a:ext cx="7705070" cy="5489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only visible on 36b batch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4/21/2011</a:t>
            </a:fld>
            <a:endParaRPr lang="en-US" dirty="0"/>
          </a:p>
        </p:txBody>
      </p:sp>
      <p:pic>
        <p:nvPicPr>
          <p:cNvPr id="1026" name="Picture 2" descr="http://elogbook.cern.ch/eLogbook/attach_reader?attach_id=11506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764630"/>
            <a:ext cx="8281150" cy="5926199"/>
          </a:xfrm>
          <a:prstGeom prst="rect">
            <a:avLst/>
          </a:prstGeom>
          <a:noFill/>
        </p:spPr>
      </p:pic>
      <p:sp>
        <p:nvSpPr>
          <p:cNvPr id="7" name="Down Arrow 6"/>
          <p:cNvSpPr/>
          <p:nvPr/>
        </p:nvSpPr>
        <p:spPr bwMode="auto">
          <a:xfrm rot="20751498">
            <a:off x="6077186" y="943634"/>
            <a:ext cx="432125" cy="1175046"/>
          </a:xfrm>
          <a:prstGeom prst="downArrow">
            <a:avLst>
              <a:gd name="adj1" fmla="val 35852"/>
              <a:gd name="adj2" fmla="val 50000"/>
            </a:avLst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-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836640"/>
            <a:ext cx="8229600" cy="5328740"/>
          </a:xfrm>
        </p:spPr>
        <p:txBody>
          <a:bodyPr/>
          <a:lstStyle/>
          <a:p>
            <a:r>
              <a:rPr lang="en-US" dirty="0" smtClean="0"/>
              <a:t>22:00: Injection of 336b with 72b per injection.</a:t>
            </a:r>
          </a:p>
          <a:p>
            <a:pPr lvl="1"/>
            <a:r>
              <a:rPr lang="en-US" dirty="0" smtClean="0"/>
              <a:t>No vacuum problems in MKIs.</a:t>
            </a:r>
          </a:p>
          <a:p>
            <a:pPr lvl="1"/>
            <a:r>
              <a:rPr lang="en-US" dirty="0" smtClean="0"/>
              <a:t>H damper gains increased, 20% stronger </a:t>
            </a:r>
            <a:r>
              <a:rPr lang="en-US" dirty="0" err="1" smtClean="0"/>
              <a:t>octupoles</a:t>
            </a:r>
            <a:r>
              <a:rPr lang="en-US" dirty="0" smtClean="0"/>
              <a:t> in upper part of ramp.</a:t>
            </a:r>
          </a:p>
          <a:p>
            <a:pPr lvl="1"/>
            <a:r>
              <a:rPr lang="en-US" dirty="0" smtClean="0"/>
              <a:t>Ramp ok with signs of transverse H coupled bunch activity, lost QV signal for some time in early part of ramp. QV pushed onto QH for beam1 – ok for the ramp.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 err="1" smtClean="0"/>
              <a:t>octupoles</a:t>
            </a:r>
            <a:r>
              <a:rPr lang="en-US" dirty="0" smtClean="0"/>
              <a:t> for collisions by factor 2 </a:t>
            </a:r>
            <a:r>
              <a:rPr lang="en-US" dirty="0" err="1" smtClean="0"/>
              <a:t>wrt</a:t>
            </a:r>
            <a:r>
              <a:rPr lang="en-US" dirty="0" smtClean="0"/>
              <a:t> earlier fills.</a:t>
            </a:r>
          </a:p>
          <a:p>
            <a:pPr lvl="1"/>
            <a:r>
              <a:rPr lang="en-US" dirty="0" smtClean="0"/>
              <a:t>Reduced H chromaticity for next ramp ~650 </a:t>
            </a:r>
            <a:r>
              <a:rPr lang="en-US" dirty="0" err="1" smtClean="0"/>
              <a:t>GeV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23:55: First stable beams with 72b/train. Fill 1727.</a:t>
            </a:r>
          </a:p>
          <a:p>
            <a:pPr lvl="1"/>
            <a:r>
              <a:rPr lang="en-US" dirty="0" smtClean="0"/>
              <a:t>Not a record, but it worked !  1.1E11/b on average.</a:t>
            </a:r>
          </a:p>
          <a:p>
            <a:pPr lvl="1"/>
            <a:r>
              <a:rPr lang="en-US" dirty="0" smtClean="0"/>
              <a:t>Vacuum ok.</a:t>
            </a:r>
          </a:p>
          <a:p>
            <a:r>
              <a:rPr lang="en-US" dirty="0" smtClean="0"/>
              <a:t>06:00: </a:t>
            </a:r>
            <a:r>
              <a:rPr lang="en-US" dirty="0" smtClean="0"/>
              <a:t>FBCT B2 gives </a:t>
            </a:r>
            <a:r>
              <a:rPr lang="en-US" dirty="0" smtClean="0"/>
              <a:t>crazy readings…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4/21/2011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72b/train … finally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4/21/2011</a:t>
            </a:fld>
            <a:endParaRPr lang="en-US" dirty="0"/>
          </a:p>
        </p:txBody>
      </p:sp>
      <p:pic>
        <p:nvPicPr>
          <p:cNvPr id="38914" name="Picture 2" descr="http://elogbook.cern.ch/eLogbook/attach_reader?attach_id=11508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980660"/>
            <a:ext cx="8639679" cy="7339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Beam1 </a:t>
            </a:r>
            <a:r>
              <a:rPr lang="en-US" dirty="0" err="1" smtClean="0"/>
              <a:t>emittances</a:t>
            </a:r>
            <a:r>
              <a:rPr lang="en-US" dirty="0" smtClean="0"/>
              <a:t> after ramp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4/21/2011</a:t>
            </a:fld>
            <a:endParaRPr lang="en-US" dirty="0"/>
          </a:p>
        </p:txBody>
      </p:sp>
      <p:pic>
        <p:nvPicPr>
          <p:cNvPr id="35842" name="Picture 2" descr="http://elogbook.cern.ch/eLogbook/attach_reader?attach_id=11508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1052670"/>
            <a:ext cx="7273010" cy="5376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Beam2 </a:t>
            </a:r>
            <a:r>
              <a:rPr lang="en-US" dirty="0" err="1" smtClean="0"/>
              <a:t>emittances</a:t>
            </a:r>
            <a:r>
              <a:rPr lang="en-US" dirty="0" smtClean="0"/>
              <a:t> after ramp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4/21/2011</a:t>
            </a:fld>
            <a:endParaRPr lang="en-US" dirty="0"/>
          </a:p>
        </p:txBody>
      </p:sp>
      <p:pic>
        <p:nvPicPr>
          <p:cNvPr id="37890" name="Picture 2" descr="http://elogbook.cern.ch/eLogbook/attach_reader?attach_id=11508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1196690"/>
            <a:ext cx="6984970" cy="5163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Physics with 480b / 36b per injection.</a:t>
            </a:r>
          </a:p>
          <a:p>
            <a:r>
              <a:rPr lang="en-US" dirty="0" smtClean="0"/>
              <a:t>Coming days:</a:t>
            </a:r>
          </a:p>
          <a:p>
            <a:pPr lvl="1"/>
            <a:r>
              <a:rPr lang="en-US" dirty="0" smtClean="0"/>
              <a:t>Physics 480 b/36 b per injection</a:t>
            </a:r>
          </a:p>
          <a:p>
            <a:pPr lvl="1"/>
            <a:r>
              <a:rPr lang="en-US" dirty="0" smtClean="0"/>
              <a:t>Physics 336 b/72 b per injection </a:t>
            </a:r>
            <a:r>
              <a:rPr lang="en-US" smtClean="0"/>
              <a:t>– consolidate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4/21/2011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42665</TotalTime>
  <Words>235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Wednesday - day</vt:lpstr>
      <vt:lpstr>Beam 2 instability</vt:lpstr>
      <vt:lpstr>Loss only visible on 36b batch</vt:lpstr>
      <vt:lpstr>Wednesday - evening</vt:lpstr>
      <vt:lpstr>72b/train … finally</vt:lpstr>
      <vt:lpstr>Beam1 emittances after ramp</vt:lpstr>
      <vt:lpstr>Beam2 emittances after ramp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2513</cp:revision>
  <dcterms:created xsi:type="dcterms:W3CDTF">2010-07-26T05:43:59Z</dcterms:created>
  <dcterms:modified xsi:type="dcterms:W3CDTF">2011-04-21T05:33:24Z</dcterms:modified>
</cp:coreProperties>
</file>