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825" r:id="rId2"/>
    <p:sldId id="826" r:id="rId3"/>
    <p:sldId id="841" r:id="rId4"/>
    <p:sldId id="815" r:id="rId5"/>
    <p:sldId id="842" r:id="rId6"/>
    <p:sldId id="845" r:id="rId7"/>
    <p:sldId id="843" r:id="rId8"/>
    <p:sldId id="844" r:id="rId9"/>
    <p:sldId id="847" r:id="rId10"/>
    <p:sldId id="846" r:id="rId11"/>
    <p:sldId id="848" r:id="rId12"/>
    <p:sldId id="849" r:id="rId13"/>
    <p:sldId id="836" r:id="rId1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3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4/17/2011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8153400" cy="1752600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LHC Status Su Morning 17-April</a:t>
            </a:r>
            <a:endParaRPr lang="en-GB" dirty="0" smtClean="0"/>
          </a:p>
          <a:p>
            <a:r>
              <a:rPr lang="en-GB" sz="1900" dirty="0" smtClean="0"/>
              <a:t>R. </a:t>
            </a:r>
            <a:r>
              <a:rPr lang="en-GB" sz="1900" dirty="0" err="1" smtClean="0"/>
              <a:t>Assmann</a:t>
            </a:r>
            <a:r>
              <a:rPr lang="en-GB" sz="1900" dirty="0" smtClean="0"/>
              <a:t>, B. Holzer et al</a:t>
            </a:r>
          </a:p>
          <a:p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1847672"/>
            <a:ext cx="8763000" cy="513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1.)  00:14h 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successful collisions 228 bunches</a:t>
            </a:r>
          </a:p>
          <a:p>
            <a:pPr marL="342900" indent="-342900"/>
            <a:endParaRPr lang="en-US" sz="16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2.)  05:15h / 06:24h / 07:33h  Electrical Problem</a:t>
            </a:r>
          </a:p>
          <a:p>
            <a:pPr marL="342900" indent="-342900"/>
            <a:r>
              <a:rPr lang="en-US" sz="1600" i="1" smtClean="0"/>
              <a:t>         </a:t>
            </a:r>
            <a:r>
              <a:rPr lang="en-US" sz="1600" i="1" dirty="0" smtClean="0"/>
              <a:t>We are switching off everything in point 2 before decoupling the active filter </a:t>
            </a:r>
            <a:endParaRPr lang="en-US" sz="1600" b="1" i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i="1" dirty="0" smtClean="0">
                <a:latin typeface="Times New Roman"/>
                <a:cs typeface="Times New Roman"/>
              </a:rPr>
              <a:t> </a:t>
            </a:r>
            <a:endParaRPr lang="en-US" sz="1600" b="1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8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3.)  10:34h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 336 bunches</a:t>
            </a:r>
            <a:r>
              <a:rPr lang="en-US" sz="1600" b="1" dirty="0" smtClean="0">
                <a:latin typeface="Times New Roman"/>
                <a:cs typeface="Times New Roman"/>
              </a:rPr>
              <a:t>, 72 bunch trains</a:t>
            </a: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           beam loss due to orbit feedback </a:t>
            </a:r>
          </a:p>
          <a:p>
            <a:pPr marL="342900" indent="-342900"/>
            <a:endParaRPr lang="en-US" sz="16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4.)  13:00h 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 336 bunches</a:t>
            </a:r>
            <a:r>
              <a:rPr lang="en-US" sz="1600" b="1" dirty="0" smtClean="0">
                <a:latin typeface="Times New Roman"/>
                <a:cs typeface="Times New Roman"/>
              </a:rPr>
              <a:t>, ramp, squeeze ...</a:t>
            </a: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           beam loss due to losses / BPM threshold / instabilities</a:t>
            </a:r>
          </a:p>
          <a:p>
            <a:pPr marL="342900" indent="-342900"/>
            <a:endParaRPr lang="en-US" sz="16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5.)  16:00h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 336 bunches</a:t>
            </a:r>
            <a:r>
              <a:rPr lang="en-US" sz="1600" b="1" dirty="0" smtClean="0">
                <a:latin typeface="Times New Roman"/>
                <a:cs typeface="Times New Roman"/>
              </a:rPr>
              <a:t>:</a:t>
            </a:r>
            <a:r>
              <a:rPr lang="en-US" sz="1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lumi</a:t>
            </a:r>
            <a:endParaRPr lang="en-US" sz="16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           dump: water problem </a:t>
            </a:r>
          </a:p>
          <a:p>
            <a:pPr marL="342900" indent="-342900"/>
            <a:endParaRPr lang="en-US" sz="1600" b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6.)  23:00h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 336 bunches: </a:t>
            </a:r>
            <a:r>
              <a:rPr lang="en-US" sz="16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lumi</a:t>
            </a:r>
            <a:r>
              <a:rPr lang="en-US" sz="1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.... dump: cod software interlock</a:t>
            </a:r>
          </a:p>
          <a:p>
            <a:pPr marL="342900" indent="-342900"/>
            <a:endParaRPr lang="en-US" sz="16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42900" indent="-342900"/>
            <a:r>
              <a:rPr lang="en-US" sz="1600" b="1" dirty="0" smtClean="0">
                <a:latin typeface="Times New Roman"/>
                <a:cs typeface="Times New Roman"/>
              </a:rPr>
              <a:t>7.)  03:00h 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 336 bunches: </a:t>
            </a:r>
            <a:r>
              <a:rPr lang="en-US" sz="16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lumi</a:t>
            </a:r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  no dump yet !!!instabilities/ BPM threshold, beam lost,             </a:t>
            </a:r>
          </a:p>
          <a:p>
            <a:pPr marL="342900" indent="-342900"/>
            <a:r>
              <a:rPr lang="en-US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luminosity23:00 </a:t>
            </a:r>
            <a:endParaRPr lang="en-US" sz="1600" b="1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1600" dirty="0" smtClean="0">
              <a:latin typeface="Times New Roman"/>
              <a:cs typeface="Times New Roman"/>
            </a:endParaRPr>
          </a:p>
          <a:p>
            <a:pPr marL="342900" indent="-342900"/>
            <a:endParaRPr lang="en-US" sz="1600" dirty="0" smtClean="0"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224" y="3124201"/>
            <a:ext cx="340932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Sa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Late: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technical problem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8709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19:09h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CourierNewPSMT"/>
              </a:rPr>
              <a:t>Cut of </a:t>
            </a:r>
            <a:r>
              <a:rPr lang="en-US" dirty="0" err="1" smtClean="0">
                <a:latin typeface="CourierNewPSMT"/>
              </a:rPr>
              <a:t>demineralised</a:t>
            </a:r>
            <a:r>
              <a:rPr lang="en-US" dirty="0" smtClean="0">
                <a:latin typeface="CourierNewPSMT"/>
              </a:rPr>
              <a:t> water due to a faulty flow </a:t>
            </a:r>
          </a:p>
          <a:p>
            <a:r>
              <a:rPr lang="en-US" dirty="0" smtClean="0">
                <a:latin typeface="CourierNewPSMT"/>
              </a:rPr>
              <a:t>     meter triggered PIC to interlock in S34.Dump was clean, </a:t>
            </a:r>
          </a:p>
          <a:p>
            <a:r>
              <a:rPr lang="en-US" dirty="0" smtClean="0">
                <a:latin typeface="CourierNewPSMT"/>
              </a:rPr>
              <a:t>     but RU.L4 quenched afterwards and </a:t>
            </a:r>
            <a:r>
              <a:rPr lang="en-US" dirty="0" err="1" smtClean="0">
                <a:latin typeface="CourierNewPSMT"/>
              </a:rPr>
              <a:t>cryo</a:t>
            </a:r>
            <a:r>
              <a:rPr lang="en-US" dirty="0" smtClean="0">
                <a:latin typeface="CourierNewPSMT"/>
              </a:rPr>
              <a:t> maintain was lost</a:t>
            </a:r>
            <a:endParaRPr lang="en-US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438400"/>
            <a:ext cx="3596640" cy="3746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57400" y="27432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NewPSMT"/>
              </a:rPr>
              <a:t>all the cold circuits of 34 tripped.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762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Sa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Late: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restart 336 bunches, </a:t>
            </a:r>
            <a:r>
              <a:rPr lang="en-US" sz="3200" b="1" i="1" kern="0" dirty="0" err="1" smtClean="0">
                <a:latin typeface="Times New Roman"/>
                <a:ea typeface="+mj-ea"/>
                <a:cs typeface="Times New Roman"/>
              </a:rPr>
              <a:t>lumi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219200"/>
            <a:ext cx="8260636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23:00h </a:t>
            </a:r>
            <a:r>
              <a:rPr lang="en-US" b="1" i="1" dirty="0" smtClean="0">
                <a:latin typeface="Times New Roman"/>
                <a:cs typeface="Times New Roman"/>
              </a:rPr>
              <a:t>set up 336 bunches, ramp, squeeze, </a:t>
            </a:r>
            <a:r>
              <a:rPr lang="en-US" b="1" i="1" dirty="0" err="1" smtClean="0">
                <a:latin typeface="Times New Roman"/>
                <a:cs typeface="Times New Roman"/>
              </a:rPr>
              <a:t>lumi</a:t>
            </a:r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..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 and dump after some minutes !! </a:t>
            </a:r>
            <a:r>
              <a:rPr lang="en-US" dirty="0" smtClean="0">
                <a:latin typeface="CourierNewPSMT"/>
              </a:rPr>
              <a:t>Probably software interlock on the </a:t>
            </a:r>
          </a:p>
          <a:p>
            <a:r>
              <a:rPr lang="en-US" dirty="0" smtClean="0">
                <a:latin typeface="CourierNewPSMT"/>
              </a:rPr>
              <a:t>          COD settings which became active in stable beams</a:t>
            </a:r>
          </a:p>
          <a:p>
            <a:endParaRPr lang="en-US" dirty="0" smtClean="0">
              <a:latin typeface="CourierNewPSMT"/>
            </a:endParaRPr>
          </a:p>
          <a:p>
            <a:endParaRPr lang="en-US" b="1" i="1" dirty="0" smtClean="0">
              <a:latin typeface="CourierNewPSMT"/>
              <a:cs typeface="Times New Roman"/>
            </a:endParaRPr>
          </a:p>
          <a:p>
            <a:endParaRPr lang="en-US" b="1" i="1" dirty="0" smtClean="0">
              <a:latin typeface="CourierNewPSMT"/>
              <a:cs typeface="Times New Roman"/>
            </a:endParaRP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03:25h and </a:t>
            </a:r>
            <a:r>
              <a:rPr lang="en-US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lumi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run</a:t>
            </a: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again</a:t>
            </a:r>
            <a:endParaRPr lang="en-US" b="1" i="1" dirty="0" smtClean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676400"/>
            <a:ext cx="6248400" cy="1788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 t="8909" b="53453"/>
          <a:stretch>
            <a:fillRect/>
          </a:stretch>
        </p:blipFill>
        <p:spPr>
          <a:xfrm>
            <a:off x="2709424" y="4572000"/>
            <a:ext cx="6434576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762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336 Bunches: Heat load </a:t>
            </a:r>
            <a:r>
              <a:rPr lang="en-US" b="1" i="1" kern="0" dirty="0" smtClean="0">
                <a:latin typeface="Times New Roman"/>
                <a:ea typeface="+mj-ea"/>
                <a:cs typeface="Times New Roman"/>
              </a:rPr>
              <a:t>...preliminary </a:t>
            </a:r>
            <a:endParaRPr kumimoji="0" lang="en-US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747" y="1066800"/>
            <a:ext cx="89302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First experience with 336 </a:t>
            </a:r>
            <a:r>
              <a:rPr lang="en-US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buches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dirty="0" smtClean="0">
                <a:latin typeface="Courier"/>
              </a:rPr>
              <a:t>The heat load with the filling scheme with 36 bunches at </a:t>
            </a:r>
          </a:p>
          <a:p>
            <a:r>
              <a:rPr lang="en-US" dirty="0" smtClean="0">
                <a:latin typeface="Courier"/>
              </a:rPr>
              <a:t>injection is significantly less than with 72 bunches/injection.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717985"/>
            <a:ext cx="4267200" cy="31400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60213" y="5879068"/>
            <a:ext cx="176418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36 bunch trains</a:t>
            </a:r>
            <a:endParaRPr lang="en-US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020431"/>
            <a:ext cx="3462451" cy="24753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012760"/>
            <a:ext cx="3352800" cy="24830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43200" y="2145268"/>
            <a:ext cx="176418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72 bunch trains</a:t>
            </a:r>
            <a:endParaRPr lang="en-US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rcRect t="48594" b="28346"/>
          <a:stretch>
            <a:fillRect/>
          </a:stretch>
        </p:blipFill>
        <p:spPr>
          <a:xfrm>
            <a:off x="1" y="990600"/>
            <a:ext cx="9144000" cy="2362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Summary: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4038600"/>
            <a:ext cx="8686800" cy="2590800"/>
          </a:xfrm>
          <a:solidFill>
            <a:srgbClr val="FFFFFF"/>
          </a:solidFill>
        </p:spPr>
        <p:txBody>
          <a:bodyPr/>
          <a:lstStyle/>
          <a:p>
            <a:pPr>
              <a:buNone/>
            </a:pPr>
            <a:endParaRPr lang="en-US" sz="2000" b="1" i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Problems with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tune signal, water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        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orbit feedback settings, software interlock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         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instabilities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?</a:t>
            </a:r>
          </a:p>
          <a:p>
            <a:pPr>
              <a:buNone/>
            </a:pP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Solutions: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36 bunch trains,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           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feedback gain increased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by (additional ) factor 2 before collisions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8874" y="3420070"/>
            <a:ext cx="2196126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beam loss due to BPM threshold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&amp; instabilities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3505203" y="2362200"/>
            <a:ext cx="990599" cy="381001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66274" y="3288268"/>
            <a:ext cx="219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orbit feedback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299674" y="2362200"/>
            <a:ext cx="762000" cy="3048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5029201" y="2590799"/>
            <a:ext cx="990599" cy="381001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34000" y="3849469"/>
            <a:ext cx="2196126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Times New Roman"/>
                <a:cs typeface="Times New Roman"/>
              </a:rPr>
              <a:t>demineralised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water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6934201" y="2590799"/>
            <a:ext cx="990599" cy="381001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24074" y="3533001"/>
            <a:ext cx="2196126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software interlock,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cod settings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0057" y="240268"/>
            <a:ext cx="3443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Saturday Morning: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990600"/>
            <a:ext cx="519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capture losses / losses at beginning of ramp:</a:t>
            </a:r>
            <a:endParaRPr lang="en-US" b="1" i="1" dirty="0" smtClean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8839200" cy="426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1992" y="4659868"/>
            <a:ext cx="18940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6600"/>
                </a:solidFill>
              </a:rPr>
              <a:t>current beam 1</a:t>
            </a:r>
            <a:endParaRPr lang="en-US" b="1" i="1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657600"/>
            <a:ext cx="18940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current beam 2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2819400" y="2438400"/>
            <a:ext cx="533400" cy="1981200"/>
          </a:xfrm>
          <a:prstGeom prst="rightBrac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29000" y="3200400"/>
            <a:ext cx="12470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ΔI ≈5*10</a:t>
            </a:r>
            <a:r>
              <a:rPr lang="en-US" b="1" i="1" baseline="30000" dirty="0" smtClean="0">
                <a:solidFill>
                  <a:srgbClr val="008000"/>
                </a:solidFill>
              </a:rPr>
              <a:t>-4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943600"/>
            <a:ext cx="45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improved capture &amp; abort gap cleaning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Sa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Morning: luminosity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228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bunches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b="52643"/>
          <a:stretch>
            <a:fillRect/>
          </a:stretch>
        </p:blipFill>
        <p:spPr>
          <a:xfrm>
            <a:off x="3505200" y="990600"/>
            <a:ext cx="5398930" cy="2231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93506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lengthy </a:t>
            </a:r>
            <a:r>
              <a:rPr lang="en-US" b="1" i="1" dirty="0" err="1" smtClean="0">
                <a:latin typeface="Times New Roman"/>
                <a:cs typeface="Times New Roman"/>
              </a:rPr>
              <a:t>optimisation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needed  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... settings should be stored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t="9719" b="52643"/>
          <a:stretch>
            <a:fillRect/>
          </a:stretch>
        </p:blipFill>
        <p:spPr>
          <a:xfrm>
            <a:off x="0" y="3863524"/>
            <a:ext cx="8954879" cy="2863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1295400"/>
            <a:ext cx="7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0:14h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Sa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Morning: preparing for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336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bunch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operation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2819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/>
              </a:rPr>
              <a:t>orbit feedback switched OFF in H because the time constant sent was 1s instead of 380s!!!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524000"/>
            <a:ext cx="3130550" cy="11195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800" y="1676400"/>
            <a:ext cx="426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11:30h first attempt:  </a:t>
            </a:r>
            <a:r>
              <a:rPr lang="en-US" b="1" i="1" dirty="0" smtClean="0">
                <a:latin typeface="Times New Roman"/>
                <a:cs typeface="Times New Roman"/>
              </a:rPr>
              <a:t>injection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	       	   ramp,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		   squeeze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-&gt; beam loss  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10000"/>
            <a:ext cx="8763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Sa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Morning: preparing for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336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bunch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operation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28194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ourier"/>
              </a:rPr>
              <a:t>orbit feedback did not start on the timing event, we resend the scaling with YASP in a hurry, looks OK!!! OUFFFFFF 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524000"/>
            <a:ext cx="3130550" cy="11195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800" y="1600200"/>
            <a:ext cx="3430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12:54h second attempt:  </a:t>
            </a:r>
            <a:r>
              <a:rPr lang="en-US" b="1" i="1" dirty="0" smtClean="0">
                <a:latin typeface="Times New Roman"/>
                <a:cs typeface="Times New Roman"/>
              </a:rPr>
              <a:t>injection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	       	        ramp,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		        squeeze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rcRect t="38755" b="31142"/>
          <a:stretch>
            <a:fillRect/>
          </a:stretch>
        </p:blipFill>
        <p:spPr>
          <a:xfrm>
            <a:off x="304800" y="4648200"/>
            <a:ext cx="5638800" cy="17940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4114800"/>
            <a:ext cx="259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intensity distribution: ok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Sa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Morning: preparing for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336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bunch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operation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371600"/>
            <a:ext cx="30264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tunes look strange </a:t>
            </a:r>
          </a:p>
          <a:p>
            <a:r>
              <a:rPr lang="en-US" sz="1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.... a bit like Christmas in hor.</a:t>
            </a:r>
          </a:p>
          <a:p>
            <a:endParaRPr lang="en-US" sz="16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1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and no tune in vertical</a:t>
            </a:r>
            <a:endParaRPr lang="en-US" sz="16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 l="44557" t="16029" b="4218"/>
          <a:stretch>
            <a:fillRect/>
          </a:stretch>
        </p:blipFill>
        <p:spPr>
          <a:xfrm>
            <a:off x="5029200" y="1143000"/>
            <a:ext cx="3854464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Sa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Morning: preparing for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336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bunch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operation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371600"/>
            <a:ext cx="530503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again: luminosity far off !</a:t>
            </a: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</a:t>
            </a:r>
            <a:r>
              <a:rPr lang="en-US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optimisation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time consuming and difficult.</a:t>
            </a: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1600" i="1" dirty="0" smtClean="0"/>
              <a:t>losses appearing for beam2: limiting in TCSG.A6R7.B2. </a:t>
            </a:r>
          </a:p>
          <a:p>
            <a:r>
              <a:rPr lang="en-US" sz="1600" i="1" dirty="0" smtClean="0"/>
              <a:t>Reached ~95% of dump threshold.</a:t>
            </a:r>
            <a:endParaRPr lang="en-US" sz="16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rcRect t="14648" b="7673"/>
          <a:stretch>
            <a:fillRect/>
          </a:stretch>
        </p:blipFill>
        <p:spPr>
          <a:xfrm>
            <a:off x="5568943" y="1676400"/>
            <a:ext cx="3575057" cy="228298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7200" y="434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Dump Classification: Orbit excursion interlock (</a:t>
            </a:r>
            <a:r>
              <a:rPr lang="en-US" i="1" dirty="0" err="1" smtClean="0"/>
              <a:t>BPMs</a:t>
            </a:r>
            <a:r>
              <a:rPr lang="en-US" i="1" dirty="0" smtClean="0"/>
              <a:t> in IR6) </a:t>
            </a:r>
            <a:endParaRPr lang="en-US" i="1" dirty="0"/>
          </a:p>
        </p:txBody>
      </p:sp>
      <p:sp>
        <p:nvSpPr>
          <p:cNvPr id="19" name="Rectangle 18"/>
          <p:cNvSpPr/>
          <p:nvPr/>
        </p:nvSpPr>
        <p:spPr>
          <a:xfrm>
            <a:off x="547074" y="3200400"/>
            <a:ext cx="4024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14:34h beam loss due to BPM threshold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rcRect t="17993"/>
          <a:stretch>
            <a:fillRect/>
          </a:stretch>
        </p:blipFill>
        <p:spPr>
          <a:xfrm>
            <a:off x="5283503" y="4260946"/>
            <a:ext cx="3860497" cy="25208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Sa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Late: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336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bunch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operation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371600"/>
            <a:ext cx="36236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switching to 36 bunch trains</a:t>
            </a: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16:55h injection / ramp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and nice intensity distribution </a:t>
            </a: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 t="35295" b="30450"/>
          <a:stretch>
            <a:fillRect/>
          </a:stretch>
        </p:blipFill>
        <p:spPr>
          <a:xfrm>
            <a:off x="3962400" y="914400"/>
            <a:ext cx="5029200" cy="1875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 t="8909" b="30776"/>
          <a:stretch>
            <a:fillRect/>
          </a:stretch>
        </p:blipFill>
        <p:spPr>
          <a:xfrm>
            <a:off x="2601395" y="3200400"/>
            <a:ext cx="6542605" cy="33523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3316069"/>
            <a:ext cx="2065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17:40h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Luminosity </a:t>
            </a: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14800" y="3581400"/>
            <a:ext cx="1752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3581400"/>
            <a:ext cx="1752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Sa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Late: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Vacuum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462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18:00h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Vacuum during the three 336 attempts</a:t>
            </a: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0"/>
            <a:ext cx="6907535" cy="4076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9342" y="4050268"/>
            <a:ext cx="15734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beam screen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25685</TotalTime>
  <Words>521</Words>
  <Application>Microsoft Office PowerPoint</Application>
  <PresentationFormat>On-screen Show (4:3)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LHCpresentations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NICE</cp:lastModifiedBy>
  <cp:revision>1991</cp:revision>
  <dcterms:created xsi:type="dcterms:W3CDTF">2011-04-17T06:14:56Z</dcterms:created>
  <dcterms:modified xsi:type="dcterms:W3CDTF">2011-04-17T16:23:47Z</dcterms:modified>
</cp:coreProperties>
</file>