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091" r:id="rId2"/>
    <p:sldId id="1113" r:id="rId3"/>
    <p:sldId id="1114" r:id="rId4"/>
    <p:sldId id="1118" r:id="rId5"/>
    <p:sldId id="1112" r:id="rId6"/>
    <p:sldId id="1121" r:id="rId7"/>
    <p:sldId id="1122" r:id="rId8"/>
    <p:sldId id="1116" r:id="rId9"/>
    <p:sldId id="1117" r:id="rId10"/>
    <p:sldId id="1119" r:id="rId11"/>
    <p:sldId id="1123" r:id="rId12"/>
    <p:sldId id="1120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99"/>
    <a:srgbClr val="CC0066"/>
    <a:srgbClr val="0000FF"/>
    <a:srgbClr val="99FF99"/>
    <a:srgbClr val="FFCCCC"/>
    <a:srgbClr val="9FCAFF"/>
    <a:srgbClr val="DDDDDD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110" d="100"/>
          <a:sy n="110" d="100"/>
        </p:scale>
        <p:origin x="-456" y="-12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80" y="-96"/>
      </p:cViewPr>
      <p:guideLst>
        <p:guide orient="horz" pos="2928"/>
        <p:guide pos="220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4/10/2011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4/10/2011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10/4/2011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4/10/2011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4/10/2011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9</a:t>
            </a:r>
            <a:r>
              <a:rPr lang="en-US" baseline="30000" dirty="0" smtClean="0"/>
              <a:t>th</a:t>
            </a:r>
            <a:r>
              <a:rPr lang="en-US" dirty="0" smtClean="0"/>
              <a:t>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90" y="764630"/>
            <a:ext cx="8461810" cy="2448340"/>
          </a:xfrm>
        </p:spPr>
        <p:txBody>
          <a:bodyPr/>
          <a:lstStyle/>
          <a:p>
            <a:r>
              <a:rPr lang="en-US" sz="1800" dirty="0" smtClean="0"/>
              <a:t>10</a:t>
            </a:r>
            <a:r>
              <a:rPr lang="fr-CH" sz="1800" dirty="0" smtClean="0"/>
              <a:t>:24 </a:t>
            </a:r>
            <a:r>
              <a:rPr lang="fr-CH" sz="1800" dirty="0" err="1" smtClean="0"/>
              <a:t>Finally</a:t>
            </a:r>
            <a:r>
              <a:rPr lang="fr-CH" sz="1800" dirty="0" smtClean="0"/>
              <a:t> « 600 » </a:t>
            </a:r>
            <a:r>
              <a:rPr lang="fr-CH" sz="1800" dirty="0" err="1" smtClean="0"/>
              <a:t>bunches</a:t>
            </a:r>
            <a:endParaRPr lang="fr-CH" sz="1800" dirty="0" smtClean="0"/>
          </a:p>
          <a:p>
            <a:r>
              <a:rPr lang="fr-CH" sz="1800" dirty="0" smtClean="0"/>
              <a:t> 14:30 Dump the 600 x 600</a:t>
            </a:r>
          </a:p>
          <a:p>
            <a:r>
              <a:rPr lang="fr-CH" sz="1800" dirty="0" smtClean="0"/>
              <a:t>16:00 </a:t>
            </a:r>
            <a:r>
              <a:rPr lang="fr-CH" sz="1800" dirty="0" err="1" smtClean="0"/>
              <a:t>Loss</a:t>
            </a:r>
            <a:r>
              <a:rPr lang="fr-CH" sz="1800" dirty="0" smtClean="0"/>
              <a:t> </a:t>
            </a:r>
            <a:r>
              <a:rPr lang="fr-CH" sz="1800" dirty="0" err="1" smtClean="0"/>
              <a:t>maps</a:t>
            </a:r>
            <a:endParaRPr lang="fr-CH" sz="1800" dirty="0" smtClean="0"/>
          </a:p>
          <a:p>
            <a:r>
              <a:rPr lang="fr-CH" sz="1800" dirty="0" smtClean="0"/>
              <a:t>Green light for 800 </a:t>
            </a:r>
            <a:r>
              <a:rPr lang="fr-CH" sz="1800" dirty="0" err="1" smtClean="0"/>
              <a:t>bunches</a:t>
            </a:r>
            <a:endParaRPr lang="fr-CH" sz="1800" dirty="0" smtClean="0"/>
          </a:p>
          <a:p>
            <a:r>
              <a:rPr lang="fr-CH" sz="1800" dirty="0" smtClean="0"/>
              <a:t>18:40 </a:t>
            </a:r>
            <a:r>
              <a:rPr lang="fr-CH" sz="1800" dirty="0" err="1" smtClean="0"/>
              <a:t>Fill</a:t>
            </a:r>
            <a:r>
              <a:rPr lang="fr-CH" sz="1800" dirty="0" smtClean="0"/>
              <a:t> for 800 </a:t>
            </a:r>
            <a:r>
              <a:rPr lang="fr-CH" sz="1800" dirty="0" err="1" smtClean="0"/>
              <a:t>bunches</a:t>
            </a:r>
            <a:endParaRPr lang="fr-CH" sz="1800" dirty="0" smtClean="0"/>
          </a:p>
          <a:p>
            <a:r>
              <a:rPr lang="fr-CH" sz="1800" dirty="0" smtClean="0"/>
              <a:t>20:48 </a:t>
            </a:r>
            <a:r>
              <a:rPr lang="en-US" sz="1800" dirty="0" smtClean="0"/>
              <a:t>RQ5.R5 quench loop – SEU?– beams dump and recycle</a:t>
            </a:r>
          </a:p>
          <a:p>
            <a:r>
              <a:rPr lang="en-US" sz="1800" dirty="0" smtClean="0"/>
              <a:t>23:30 Refill for 804 bunches:</a:t>
            </a:r>
          </a:p>
          <a:p>
            <a:pPr lvl="1"/>
            <a:r>
              <a:rPr lang="en-US" sz="1400" dirty="0" smtClean="0"/>
              <a:t>Dumped with 732/660 due to an RF arc (so said the alarm)</a:t>
            </a:r>
          </a:p>
          <a:p>
            <a:pPr lvl="1"/>
            <a:r>
              <a:rPr lang="en-US" sz="1400" dirty="0" smtClean="0"/>
              <a:t>Achieved 804/804! but B2 was very unstable. Eventually dumped by the SIS</a:t>
            </a:r>
          </a:p>
          <a:p>
            <a:pPr lvl="1"/>
            <a:r>
              <a:rPr lang="en-US" sz="1400" dirty="0" smtClean="0"/>
              <a:t>Stopped at 804/732. Stayed like that for ~45 minutes but the dumped by BPM in IP6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10/4/2011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4797190"/>
            <a:ext cx="3944725" cy="18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0" y="4365130"/>
            <a:ext cx="4675165" cy="19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</a:t>
            </a:r>
            <a:r>
              <a:rPr lang="fr-CH" dirty="0" smtClean="0"/>
              <a:t>-</a:t>
            </a:r>
            <a:r>
              <a:rPr lang="fr-CH" dirty="0" err="1" smtClean="0"/>
              <a:t>fill</a:t>
            </a:r>
            <a:r>
              <a:rPr lang="fr-CH" dirty="0" smtClean="0"/>
              <a:t> for 800 </a:t>
            </a:r>
            <a:r>
              <a:rPr lang="fr-CH" dirty="0" err="1" smtClean="0"/>
              <a:t>bunches</a:t>
            </a:r>
            <a:r>
              <a:rPr lang="fr-CH" dirty="0" smtClean="0"/>
              <a:t> – </a:t>
            </a:r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/>
              <a:t>attempts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96" y="1196975"/>
            <a:ext cx="790860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540" y="692620"/>
            <a:ext cx="648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Correlation Beam Loss and Vacuum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during the 800 bunches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9170"/>
            <a:ext cx="8229600" cy="49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Scrub with 800 bunches</a:t>
            </a:r>
          </a:p>
          <a:p>
            <a:r>
              <a:rPr lang="en-GB" dirty="0" smtClean="0"/>
              <a:t>Check </a:t>
            </a:r>
            <a:r>
              <a:rPr lang="en-GB" dirty="0" smtClean="0"/>
              <a:t>injection</a:t>
            </a:r>
          </a:p>
          <a:p>
            <a:r>
              <a:rPr lang="en-GB" dirty="0" smtClean="0"/>
              <a:t>If all goes well (incl. </a:t>
            </a:r>
            <a:r>
              <a:rPr lang="en-GB" dirty="0" err="1" smtClean="0"/>
              <a:t>rMPP</a:t>
            </a:r>
            <a:r>
              <a:rPr lang="en-GB" dirty="0" smtClean="0"/>
              <a:t>) – mor</a:t>
            </a:r>
            <a:r>
              <a:rPr lang="en-GB" dirty="0" smtClean="0"/>
              <a:t>e bunches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Issues</a:t>
            </a:r>
          </a:p>
          <a:p>
            <a:pPr lvl="1"/>
            <a:r>
              <a:rPr lang="en-GB" dirty="0" smtClean="0"/>
              <a:t>BPM calibration</a:t>
            </a:r>
          </a:p>
          <a:p>
            <a:pPr lvl="1"/>
            <a:r>
              <a:rPr lang="en-GB" dirty="0" smtClean="0"/>
              <a:t>Set-up collimation in IP7 again?</a:t>
            </a:r>
          </a:p>
          <a:p>
            <a:pPr lvl="1"/>
            <a:r>
              <a:rPr lang="en-GB" dirty="0" smtClean="0"/>
              <a:t>Beam unstable if heavy e-cloud – ADT gain up and up</a:t>
            </a:r>
          </a:p>
          <a:p>
            <a:pPr lvl="1"/>
            <a:r>
              <a:rPr lang="en-GB" smtClean="0"/>
              <a:t>XPOC: </a:t>
            </a:r>
            <a:r>
              <a:rPr lang="en-GB" dirty="0" smtClean="0"/>
              <a:t>Ring FBCT and MKB seeing the bunches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Filling</a:t>
            </a:r>
            <a:r>
              <a:rPr lang="fr-CH" dirty="0" smtClean="0"/>
              <a:t> for 600 </a:t>
            </a:r>
            <a:r>
              <a:rPr lang="fr-CH" dirty="0" err="1" smtClean="0"/>
              <a:t>bunches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tough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2204830"/>
            <a:ext cx="5498240" cy="407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6588280" y="3140960"/>
            <a:ext cx="1224170" cy="187226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560" y="764630"/>
            <a:ext cx="684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Satelites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the 36 </a:t>
            </a:r>
            <a:r>
              <a:rPr lang="fr-CH" dirty="0" err="1" smtClean="0"/>
              <a:t>bunches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Fill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larger</a:t>
            </a:r>
            <a:r>
              <a:rPr lang="fr-CH" dirty="0" smtClean="0"/>
              <a:t> </a:t>
            </a:r>
            <a:r>
              <a:rPr lang="fr-CH" dirty="0" err="1" smtClean="0"/>
              <a:t>spacing</a:t>
            </a:r>
            <a:r>
              <a:rPr lang="fr-CH" dirty="0" smtClean="0"/>
              <a:t>,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behind</a:t>
            </a:r>
            <a:r>
              <a:rPr lang="fr-CH" dirty="0" smtClean="0"/>
              <a:t> 36 </a:t>
            </a:r>
            <a:r>
              <a:rPr lang="fr-CH" dirty="0" err="1" smtClean="0"/>
              <a:t>bunches</a:t>
            </a:r>
            <a:endParaRPr lang="fr-CH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Scrubbing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584220"/>
          </a:xfrm>
        </p:spPr>
        <p:txBody>
          <a:bodyPr/>
          <a:lstStyle/>
          <a:p>
            <a:r>
              <a:rPr lang="en-GB" dirty="0" smtClean="0"/>
              <a:t>Clear sign of heat load in the arcs and scrubbing</a:t>
            </a:r>
          </a:p>
          <a:p>
            <a:r>
              <a:rPr lang="en-US" dirty="0" smtClean="0"/>
              <a:t>Temperatures on beam screen measurement points indicate e-cloud and the vacuum pressure is only going down slowly.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0" y="2564880"/>
            <a:ext cx="5078933" cy="36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16020" y="2276840"/>
            <a:ext cx="4038600" cy="64633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FFFF00"/>
                </a:solidFill>
              </a:rPr>
              <a:t>Up to 70 </a:t>
            </a:r>
            <a:r>
              <a:rPr lang="en-GB" b="1" dirty="0" err="1" smtClean="0">
                <a:solidFill>
                  <a:srgbClr val="FFFF00"/>
                </a:solidFill>
              </a:rPr>
              <a:t>mW</a:t>
            </a:r>
            <a:r>
              <a:rPr lang="en-GB" b="1" dirty="0" smtClean="0">
                <a:solidFill>
                  <a:srgbClr val="FFFF00"/>
                </a:solidFill>
              </a:rPr>
              <a:t>/m/aperture due to e-cloud – W. </a:t>
            </a:r>
            <a:r>
              <a:rPr lang="en-GB" b="1" dirty="0" err="1" smtClean="0">
                <a:solidFill>
                  <a:srgbClr val="FFFF00"/>
                </a:solidFill>
              </a:rPr>
              <a:t>Venturini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Solenoid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1 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98" y="1052670"/>
            <a:ext cx="718240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44010" y="2132820"/>
            <a:ext cx="40386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FFFF00"/>
                </a:solidFill>
              </a:rPr>
              <a:t>P. </a:t>
            </a:r>
            <a:r>
              <a:rPr lang="en-GB" b="1" dirty="0" err="1" smtClean="0">
                <a:solidFill>
                  <a:srgbClr val="FFFF00"/>
                </a:solidFill>
              </a:rPr>
              <a:t>Chiggiato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BSRT – </a:t>
            </a:r>
            <a:r>
              <a:rPr lang="fr-CH" dirty="0" err="1" smtClean="0"/>
              <a:t>Beams</a:t>
            </a:r>
            <a:r>
              <a:rPr lang="fr-CH" dirty="0" smtClean="0"/>
              <a:t> are </a:t>
            </a:r>
            <a:r>
              <a:rPr lang="fr-CH" dirty="0" err="1" smtClean="0"/>
              <a:t>blowing</a:t>
            </a:r>
            <a:r>
              <a:rPr lang="fr-CH" dirty="0" smtClean="0"/>
              <a:t>-up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3501010"/>
            <a:ext cx="7437490" cy="317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440" y="764630"/>
            <a:ext cx="82811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800" dirty="0" smtClean="0"/>
              <a:t>The vertical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grows along the train (especially for batches 4 and 5), while in the case of the horizontal the behavior depends on the batch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 For horizontal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we see a big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growth in the middle of the batch for 3rd and 4th batches, while from the 5th one we see the big </a:t>
            </a:r>
            <a:r>
              <a:rPr lang="en-US" sz="1800" dirty="0" err="1" smtClean="0"/>
              <a:t>emitance</a:t>
            </a:r>
            <a:r>
              <a:rPr lang="en-US" sz="1800" dirty="0" smtClean="0"/>
              <a:t> growth mainly at the beginning of the trains. </a:t>
            </a:r>
          </a:p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Taking in consideration that the first bunches if each batch are more intense, the previous effect can be due to impedance issues, to be </a:t>
            </a:r>
            <a:r>
              <a:rPr lang="en-US" sz="1800" dirty="0" err="1" smtClean="0"/>
              <a:t>desentagled</a:t>
            </a:r>
            <a:r>
              <a:rPr lang="en-US" sz="1800" dirty="0" smtClean="0"/>
              <a:t> from e-cloud effects. </a:t>
            </a:r>
            <a:endParaRPr lang="en-GB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loss form stable phase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6" name="Picture 2" descr="http://elogbook.cern.ch/eLogbook/attach_reader?attach_id=11466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7916"/>
            <a:ext cx="8229600" cy="48098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640" y="620610"/>
            <a:ext cx="52567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Proposed by E. </a:t>
            </a:r>
            <a:r>
              <a:rPr lang="en-GB" dirty="0" err="1" smtClean="0"/>
              <a:t>Shaposhnikova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 indications of scrubbing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Pressure during scrubbing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6" name="Picture 3" descr="http://elogbook.cern.ch/eLogbook/attach_reader?attach_id=1146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841" y="990600"/>
            <a:ext cx="723831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5715000"/>
            <a:ext cx="40386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FFFF00"/>
                </a:solidFill>
              </a:rPr>
              <a:t>V. Baglin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Bunches</a:t>
            </a:r>
            <a:r>
              <a:rPr lang="fr-CH" dirty="0" smtClean="0"/>
              <a:t> are </a:t>
            </a:r>
            <a:r>
              <a:rPr lang="fr-CH" dirty="0" err="1" smtClean="0"/>
              <a:t>too</a:t>
            </a:r>
            <a:r>
              <a:rPr lang="fr-CH" dirty="0" smtClean="0"/>
              <a:t> intense (</a:t>
            </a:r>
            <a:r>
              <a:rPr lang="fr-CH" dirty="0" err="1" smtClean="0"/>
              <a:t>filling</a:t>
            </a:r>
            <a:r>
              <a:rPr lang="fr-CH" dirty="0" smtClean="0"/>
              <a:t> for 800)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4339"/>
            <a:ext cx="8229600" cy="235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560" y="1052670"/>
            <a:ext cx="6408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SPS called Thomas for help with the longitudinal blow up and possibly the 800 </a:t>
            </a:r>
            <a:r>
              <a:rPr lang="en-US" dirty="0" err="1" smtClean="0"/>
              <a:t>MHz.</a:t>
            </a:r>
            <a:r>
              <a:rPr lang="en-US" dirty="0" smtClean="0"/>
              <a:t>..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Loss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r>
              <a:rPr lang="fr-CH" dirty="0" smtClean="0"/>
              <a:t> – B1H </a:t>
            </a:r>
            <a:r>
              <a:rPr lang="fr-CH" dirty="0" err="1" smtClean="0"/>
              <a:t>is</a:t>
            </a:r>
            <a:r>
              <a:rPr lang="fr-CH" dirty="0" smtClean="0"/>
              <a:t> the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again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512210"/>
          </a:xfrm>
        </p:spPr>
        <p:txBody>
          <a:bodyPr/>
          <a:lstStyle/>
          <a:p>
            <a:r>
              <a:rPr lang="en-US" sz="2000" dirty="0" smtClean="0"/>
              <a:t>First loss maps shows again large hierarchy breaking in B1H. A second loss map after recalibration for all the BPMs is good.</a:t>
            </a:r>
          </a:p>
          <a:p>
            <a:r>
              <a:rPr lang="en-US" sz="2000" dirty="0" smtClean="0"/>
              <a:t>Problems with BPM calibration….</a:t>
            </a:r>
          </a:p>
          <a:p>
            <a:r>
              <a:rPr lang="en-US" sz="2000" dirty="0" smtClean="0"/>
              <a:t>B1H +0.06: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2474530"/>
            <a:ext cx="6088801" cy="396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43150</TotalTime>
  <Words>370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Saturday 9th April</vt:lpstr>
      <vt:lpstr>Filling for 600 bunches was tough</vt:lpstr>
      <vt:lpstr>Scrubbing</vt:lpstr>
      <vt:lpstr>Solenoid with 1 A</vt:lpstr>
      <vt:lpstr>BSRT – Beams are blowing-up</vt:lpstr>
      <vt:lpstr>Energy loss form stable phase </vt:lpstr>
      <vt:lpstr>Pressure during scrubbing</vt:lpstr>
      <vt:lpstr>Bunches are too intense (filling for 800)</vt:lpstr>
      <vt:lpstr>Loss maps – B1H is the problem again</vt:lpstr>
      <vt:lpstr>Re-fill for 800 bunches – several attempts</vt:lpstr>
      <vt:lpstr>Vacuum during the 800 bunches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2491</cp:revision>
  <dcterms:created xsi:type="dcterms:W3CDTF">2010-07-26T05:43:59Z</dcterms:created>
  <dcterms:modified xsi:type="dcterms:W3CDTF">2011-04-10T06:58:42Z</dcterms:modified>
</cp:coreProperties>
</file>