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12"/>
  </p:notesMasterIdLst>
  <p:handoutMasterIdLst>
    <p:handoutMasterId r:id="rId13"/>
  </p:handoutMasterIdLst>
  <p:sldIdLst>
    <p:sldId id="1091" r:id="rId2"/>
    <p:sldId id="1101" r:id="rId3"/>
    <p:sldId id="1102" r:id="rId4"/>
    <p:sldId id="1106" r:id="rId5"/>
    <p:sldId id="1103" r:id="rId6"/>
    <p:sldId id="1107" r:id="rId7"/>
    <p:sldId id="1104" r:id="rId8"/>
    <p:sldId id="1105" r:id="rId9"/>
    <p:sldId id="1108" r:id="rId10"/>
    <p:sldId id="1100" r:id="rId11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00"/>
    <a:srgbClr val="FFFF99"/>
    <a:srgbClr val="CC0066"/>
    <a:srgbClr val="0000FF"/>
    <a:srgbClr val="99FF99"/>
    <a:srgbClr val="FFCCCC"/>
    <a:srgbClr val="9FCAFF"/>
    <a:srgbClr val="DDDDDD"/>
    <a:srgbClr val="99FF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971" autoAdjust="0"/>
    <p:restoredTop sz="95262" autoAdjust="0"/>
  </p:normalViewPr>
  <p:slideViewPr>
    <p:cSldViewPr>
      <p:cViewPr varScale="1">
        <p:scale>
          <a:sx n="110" d="100"/>
          <a:sy n="110" d="100"/>
        </p:scale>
        <p:origin x="-456" y="-78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3180" y="-96"/>
      </p:cViewPr>
      <p:guideLst>
        <p:guide orient="horz" pos="2928"/>
        <p:guide pos="2208"/>
      </p:guideLst>
    </p:cSldViewPr>
  </p:notes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4/6/2011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CBC8C70-8675-4D13-97D0-687AD0C3AA9D}" type="datetime1">
              <a:rPr lang="en-US" smtClean="0"/>
              <a:pPr/>
              <a:t>4/6/2011</a:t>
            </a:fld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43EDDED5-FBEA-43F1-B81D-C2ADA50BF04E}" type="datetime1">
              <a:rPr lang="en-US" smtClean="0"/>
              <a:pPr/>
              <a:t>4/6/2011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5F7DD46-46B8-4FC5-A800-CFEE7965FB39}" type="datetime1">
              <a:rPr lang="en-US" smtClean="0"/>
              <a:pPr/>
              <a:t>4/6/2011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9F5DCA5C-1D29-43FF-8DB8-3C9A00DC9AC3}" type="datetime1">
              <a:rPr lang="en-US" smtClean="0"/>
              <a:pPr/>
              <a:t>4/6/2011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D50C6430-D297-485E-B966-78A146B39569}" type="datetime1">
              <a:rPr lang="en-US" smtClean="0"/>
              <a:pPr/>
              <a:t>4/6/2011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B7DA5914-E663-454A-87E7-FFA9CE9E48E8}" type="datetime1">
              <a:rPr lang="en-US" smtClean="0"/>
              <a:pPr>
                <a:defRPr/>
              </a:pPr>
              <a:t>4/6/2011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8:30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r>
              <a:rPr lang="en-US" dirty="0" smtClean="0"/>
              <a:t>6/4/2011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7E951C3-4DE7-4C15-A4EB-44E1E934E29D}" type="datetime1">
              <a:rPr lang="en-US" smtClean="0"/>
              <a:pPr/>
              <a:t>4/6/2011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9869CF0-2464-44BC-A522-1FFE37EC1AED}" type="datetime1">
              <a:rPr lang="en-US" smtClean="0"/>
              <a:pPr/>
              <a:t>4/6/2011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7A6C5F3C-2A54-4A50-9148-40B41C2EEA30}" type="datetime1">
              <a:rPr lang="en-US" smtClean="0"/>
              <a:pPr/>
              <a:t>4/6/2011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AE08C82-B5FB-4BAF-8C20-F9A88E7C9452}" type="datetime1">
              <a:rPr lang="en-US" smtClean="0"/>
              <a:pPr/>
              <a:t>4/6/2011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6497765-40F9-473F-9EEB-A6A20BB94607}" type="datetime1">
              <a:rPr lang="en-US" smtClean="0"/>
              <a:pPr/>
              <a:t>4/6/2011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E6DFDE7-B080-49E4-B2B0-7C285D54B610}" type="datetime1">
              <a:rPr lang="en-US" smtClean="0"/>
              <a:pPr/>
              <a:t>4/6/2011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8CB293C-B48B-47FD-AC3A-3C5B7201DA6C}" type="datetime1">
              <a:rPr lang="en-US" smtClean="0"/>
              <a:pPr/>
              <a:t>4/6/2011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 6</a:t>
            </a:r>
            <a:r>
              <a:rPr lang="en-US" baseline="30000" dirty="0" smtClean="0"/>
              <a:t>th</a:t>
            </a:r>
            <a:r>
              <a:rPr lang="en-US" dirty="0" smtClean="0"/>
              <a:t> April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0790" y="764630"/>
            <a:ext cx="8713210" cy="1728240"/>
          </a:xfrm>
        </p:spPr>
        <p:txBody>
          <a:bodyPr/>
          <a:lstStyle/>
          <a:p>
            <a:r>
              <a:rPr lang="en-US" dirty="0" smtClean="0"/>
              <a:t>8:00 Injection studies</a:t>
            </a:r>
          </a:p>
          <a:p>
            <a:pPr lvl="1"/>
            <a:r>
              <a:rPr lang="en-US" dirty="0" smtClean="0"/>
              <a:t>RF set-up 50 ns trains</a:t>
            </a:r>
          </a:p>
          <a:p>
            <a:pPr lvl="1"/>
            <a:r>
              <a:rPr lang="en-US" dirty="0" smtClean="0"/>
              <a:t>Injection of 50 ns trains, 36 bunches</a:t>
            </a:r>
          </a:p>
          <a:p>
            <a:pPr lvl="1"/>
            <a:r>
              <a:rPr lang="en-US" dirty="0" smtClean="0"/>
              <a:t>Scrubbing</a:t>
            </a:r>
          </a:p>
          <a:p>
            <a:r>
              <a:rPr lang="en-US" dirty="0" smtClean="0"/>
              <a:t>16:00 RF studies</a:t>
            </a:r>
          </a:p>
          <a:p>
            <a:r>
              <a:rPr lang="en-US" dirty="0" smtClean="0"/>
              <a:t>17:00 Collimation, loss maps at 450 </a:t>
            </a:r>
            <a:r>
              <a:rPr lang="en-US" dirty="0" err="1" smtClean="0"/>
              <a:t>GeV</a:t>
            </a:r>
            <a:endParaRPr lang="en-US" dirty="0" smtClean="0"/>
          </a:p>
          <a:p>
            <a:r>
              <a:rPr lang="en-US" dirty="0" smtClean="0"/>
              <a:t>23:00 Scrubbing with 50 ns trains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dirty="0" smtClean="0"/>
              <a:t>6/4/2011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11450" y="3789050"/>
            <a:ext cx="3744520" cy="288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Plan for Wednesday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Injection studies</a:t>
            </a:r>
          </a:p>
          <a:p>
            <a:pPr lvl="1"/>
            <a:r>
              <a:rPr lang="en-GB" dirty="0" smtClean="0"/>
              <a:t>Injection of 50 ns trains, 72 bunches ...</a:t>
            </a:r>
          </a:p>
          <a:p>
            <a:r>
              <a:rPr lang="en-GB" smtClean="0"/>
              <a:t>Collimation </a:t>
            </a:r>
            <a:r>
              <a:rPr lang="en-GB" smtClean="0"/>
              <a:t>verification ?</a:t>
            </a:r>
            <a:endParaRPr lang="en-GB" dirty="0" smtClean="0"/>
          </a:p>
          <a:p>
            <a:pPr lvl="1"/>
            <a:r>
              <a:rPr lang="en-GB" dirty="0" smtClean="0"/>
              <a:t>Aim is to be able to increase the 300 bunch limit at 450 </a:t>
            </a:r>
            <a:r>
              <a:rPr lang="en-GB" dirty="0" err="1" smtClean="0"/>
              <a:t>GeV</a:t>
            </a:r>
            <a:endParaRPr lang="en-GB" dirty="0" smtClean="0"/>
          </a:p>
          <a:p>
            <a:r>
              <a:rPr lang="en-GB" dirty="0" smtClean="0"/>
              <a:t>Scrubbing with 50 ns </a:t>
            </a:r>
            <a:r>
              <a:rPr lang="en-GB" dirty="0" smtClean="0"/>
              <a:t>beams – longer trains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6/4/2011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Injection studies 50 ns trains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440" y="692620"/>
            <a:ext cx="8229600" cy="5111750"/>
          </a:xfrm>
        </p:spPr>
        <p:txBody>
          <a:bodyPr/>
          <a:lstStyle/>
          <a:p>
            <a:r>
              <a:rPr lang="en-US" sz="2000" dirty="0" smtClean="0"/>
              <a:t>Injection 50 ns up to 36 bunches operational. </a:t>
            </a:r>
          </a:p>
          <a:p>
            <a:pPr lvl="1"/>
            <a:r>
              <a:rPr lang="en-US" sz="1800" dirty="0" smtClean="0"/>
              <a:t>Very clean: maximum losses from </a:t>
            </a:r>
            <a:r>
              <a:rPr lang="en-US" sz="1800" dirty="0" err="1" smtClean="0"/>
              <a:t>uncaptured</a:t>
            </a:r>
            <a:r>
              <a:rPr lang="en-US" sz="1800" dirty="0" smtClean="0"/>
              <a:t> beam - 10 % of dump threshold, losses on TCDIs maximum 1% of dump threshold. </a:t>
            </a:r>
          </a:p>
          <a:p>
            <a:pPr lvl="1"/>
            <a:r>
              <a:rPr lang="en-US" sz="1800" dirty="0" smtClean="0"/>
              <a:t>Injection slot cleaning and abort gap cleaning always on. </a:t>
            </a:r>
          </a:p>
          <a:p>
            <a:pPr lvl="1"/>
            <a:r>
              <a:rPr lang="en-US" sz="1800" dirty="0" smtClean="0"/>
              <a:t>Injection slot cleaning, reduced the losses on the TDI by a factor 3. </a:t>
            </a:r>
          </a:p>
          <a:p>
            <a:r>
              <a:rPr lang="en-US" sz="2000" dirty="0" smtClean="0"/>
              <a:t>Correct scraping in SPS is essential. </a:t>
            </a:r>
          </a:p>
          <a:p>
            <a:pPr lvl="1"/>
            <a:r>
              <a:rPr lang="en-US" sz="1800" dirty="0" err="1" smtClean="0"/>
              <a:t>Emittance</a:t>
            </a:r>
            <a:r>
              <a:rPr lang="en-US" sz="1800" dirty="0" smtClean="0"/>
              <a:t> does not change with scraping: </a:t>
            </a:r>
            <a:r>
              <a:rPr lang="en-US" sz="1800" dirty="0" err="1" smtClean="0"/>
              <a:t>emittances</a:t>
            </a:r>
            <a:r>
              <a:rPr lang="en-US" sz="1800" dirty="0" smtClean="0"/>
              <a:t> always between 2.2 and 2.3 um. Scraping really only tails. </a:t>
            </a:r>
          </a:p>
          <a:p>
            <a:pPr lvl="1"/>
            <a:r>
              <a:rPr lang="en-US" sz="1800" dirty="0" smtClean="0"/>
              <a:t>Managed to inject cleanly bunch intensities up to 1.4e+11. </a:t>
            </a:r>
          </a:p>
          <a:p>
            <a:r>
              <a:rPr lang="en-US" sz="2000" dirty="0" smtClean="0"/>
              <a:t>Satellites after first batch of intermediate intensity, 12 bunches. </a:t>
            </a:r>
          </a:p>
          <a:p>
            <a:pPr lvl="1"/>
            <a:r>
              <a:rPr lang="en-US" sz="1800" dirty="0" smtClean="0"/>
              <a:t>Injection of batch 580 RF buckets after this first batch kicked out beam onto TDI and tripped ALICE BCM. </a:t>
            </a:r>
          </a:p>
          <a:p>
            <a:pPr lvl="1"/>
            <a:r>
              <a:rPr lang="en-US" sz="1800" dirty="0" smtClean="0"/>
              <a:t>For the moment should not inject beam too close to intermediate intensity batch. Investigating on booster/PS side. </a:t>
            </a:r>
            <a:endParaRPr lang="en-GB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6/4/2011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Satellites were confirmed by LDM.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6/4/2011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380" y="908650"/>
            <a:ext cx="4206513" cy="3888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6732300" y="6165380"/>
            <a:ext cx="1656230" cy="40011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Adam Jeff</a:t>
            </a:r>
            <a:endParaRPr lang="en-GB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3671" y="836641"/>
            <a:ext cx="4216940" cy="396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259540" y="4973160"/>
            <a:ext cx="2592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First 12 bunches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5364110" y="5013220"/>
            <a:ext cx="22323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36 bunches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107380" y="5437757"/>
            <a:ext cx="47526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Satellite &lt; 1% of peak bunch intensity but get swept into experiment by the LHC injection kicker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LDM measurements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764630"/>
            <a:ext cx="8229600" cy="1944270"/>
          </a:xfrm>
        </p:spPr>
        <p:txBody>
          <a:bodyPr/>
          <a:lstStyle/>
          <a:p>
            <a:r>
              <a:rPr lang="en-US" dirty="0" smtClean="0"/>
              <a:t>Satellites are also seen with 25ns spacing between the bunches of the 12-bunch train up to 3% of main bunch, this is not seen between the bunches of the 36-bunch trains.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6/4/2011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790" y="2348850"/>
            <a:ext cx="4163494" cy="3962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Scrubbing while performing injection set-up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836640"/>
            <a:ext cx="8229600" cy="1224170"/>
          </a:xfrm>
        </p:spPr>
        <p:txBody>
          <a:bodyPr/>
          <a:lstStyle/>
          <a:p>
            <a:r>
              <a:rPr lang="en-GB" dirty="0" smtClean="0"/>
              <a:t>Vacuum after 5</a:t>
            </a:r>
            <a:r>
              <a:rPr lang="en-GB" baseline="30000" dirty="0" smtClean="0"/>
              <a:t>th</a:t>
            </a:r>
            <a:r>
              <a:rPr lang="en-GB" dirty="0" smtClean="0"/>
              <a:t> batch of 12 bunches, 50 ns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6/4/2011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00" y="1412720"/>
            <a:ext cx="5857573" cy="432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Scrubbing with trains of 36 bunches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6/4/2011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420" y="476590"/>
            <a:ext cx="5976830" cy="2666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10" y="2904419"/>
            <a:ext cx="5328740" cy="3953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Collimation checks at 450 </a:t>
            </a:r>
            <a:r>
              <a:rPr lang="en-GB" dirty="0" err="1" smtClean="0"/>
              <a:t>GeV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Loss of hierarchy not understood for B1 H</a:t>
            </a:r>
          </a:p>
          <a:p>
            <a:r>
              <a:rPr lang="en-GB" dirty="0" smtClean="0"/>
              <a:t>Many, many loss maps at 450 </a:t>
            </a:r>
            <a:r>
              <a:rPr lang="en-GB" dirty="0" err="1" smtClean="0"/>
              <a:t>GeV</a:t>
            </a:r>
            <a:endParaRPr lang="en-GB" dirty="0" smtClean="0"/>
          </a:p>
          <a:p>
            <a:r>
              <a:rPr lang="en-US" dirty="0" smtClean="0"/>
              <a:t>Series of loss maps on B1 with different conditions to try and reproduce the leakage observed in the last days:</a:t>
            </a:r>
          </a:p>
          <a:p>
            <a:pPr lvl="1"/>
            <a:r>
              <a:rPr lang="en-US" dirty="0" smtClean="0"/>
              <a:t>very high coupling (0.02) </a:t>
            </a:r>
          </a:p>
          <a:p>
            <a:pPr lvl="1"/>
            <a:r>
              <a:rPr lang="en-US" dirty="0" smtClean="0"/>
              <a:t>kicks with a single corrector in-phase and out-of-phase with the TCSG in 7. </a:t>
            </a:r>
          </a:p>
          <a:p>
            <a:pPr lvl="1"/>
            <a:r>
              <a:rPr lang="en-US" dirty="0" smtClean="0"/>
              <a:t>Conclusions:</a:t>
            </a:r>
          </a:p>
          <a:p>
            <a:pPr lvl="2"/>
            <a:r>
              <a:rPr lang="en-US" dirty="0" smtClean="0"/>
              <a:t>Coupling seems to have no effect</a:t>
            </a:r>
          </a:p>
          <a:p>
            <a:pPr lvl="2"/>
            <a:r>
              <a:rPr lang="en-US" dirty="0" smtClean="0"/>
              <a:t>As expected orbit has an effect above 0.5 -1.0 sigma excursions: OK</a:t>
            </a:r>
          </a:p>
          <a:p>
            <a:pPr lvl="2"/>
            <a:r>
              <a:rPr lang="en-US" dirty="0" smtClean="0"/>
              <a:t>Loss maps under normal conditions were ok</a:t>
            </a:r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6/4/2011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Scrubbing with 50 ns trains of 36 bunches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2088005"/>
          </a:xfrm>
        </p:spPr>
        <p:txBody>
          <a:bodyPr/>
          <a:lstStyle/>
          <a:p>
            <a:r>
              <a:rPr lang="en-GB" dirty="0" smtClean="0"/>
              <a:t>Finally scrubbed with 288 bunches, trains of 36</a:t>
            </a:r>
          </a:p>
          <a:p>
            <a:pPr lvl="1"/>
            <a:r>
              <a:rPr lang="en-GB" dirty="0" smtClean="0"/>
              <a:t>Started with e-cloud MD filling scheme(s)</a:t>
            </a:r>
          </a:p>
          <a:p>
            <a:pPr lvl="1"/>
            <a:r>
              <a:rPr lang="en-GB" dirty="0" smtClean="0"/>
              <a:t>Needed to inject with 2 us spacing between trains</a:t>
            </a:r>
          </a:p>
          <a:p>
            <a:pPr lvl="1"/>
            <a:r>
              <a:rPr lang="en-US" dirty="0" smtClean="0"/>
              <a:t>Stopped in beam 2 because of a pressure rise in point 2 very close to the interlock limit after 3 injections.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6/4/2011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10" y="3140960"/>
            <a:ext cx="5400750" cy="3230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Bunch </a:t>
            </a:r>
            <a:r>
              <a:rPr lang="en-GB" dirty="0" smtClean="0"/>
              <a:t>lengths </a:t>
            </a:r>
            <a:r>
              <a:rPr lang="en-GB" dirty="0" smtClean="0"/>
              <a:t>– beams unstable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6/4/2011</a:t>
            </a:r>
            <a:endParaRPr 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52670"/>
            <a:ext cx="4455836" cy="388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7250" y="1052670"/>
            <a:ext cx="4646750" cy="4004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691600" y="836640"/>
            <a:ext cx="57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B1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6156220" y="1124680"/>
            <a:ext cx="12961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5580140" y="836640"/>
            <a:ext cx="15122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B2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1403560" y="4869200"/>
            <a:ext cx="640889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vacuum rise, coherent motion and </a:t>
            </a:r>
            <a:r>
              <a:rPr lang="en-US" sz="1400" dirty="0" err="1" smtClean="0"/>
              <a:t>emittance</a:t>
            </a:r>
            <a:r>
              <a:rPr lang="en-US" sz="1400" dirty="0" smtClean="0"/>
              <a:t> growth have been observed with several batches of 50 ns beam. More analysis is needed, but we can already say that the </a:t>
            </a:r>
            <a:r>
              <a:rPr lang="en-US" sz="1400" dirty="0" err="1" smtClean="0"/>
              <a:t>behaviour</a:t>
            </a:r>
            <a:r>
              <a:rPr lang="en-US" sz="1400" dirty="0" smtClean="0"/>
              <a:t> is very similar to what we observed last year (horizontal instability that affects the last bunches of the batches and also seems to cause large </a:t>
            </a:r>
            <a:r>
              <a:rPr lang="en-US" sz="1400" dirty="0" err="1" smtClean="0"/>
              <a:t>emittance</a:t>
            </a:r>
            <a:r>
              <a:rPr lang="en-US" sz="1400" dirty="0" smtClean="0"/>
              <a:t> growth at the end of the batches). The perturbation appears to build up with the number of batches until the motion and </a:t>
            </a:r>
            <a:r>
              <a:rPr lang="en-US" sz="1400" dirty="0" err="1" smtClean="0"/>
              <a:t>emittance</a:t>
            </a:r>
            <a:r>
              <a:rPr lang="en-US" sz="1400" dirty="0" smtClean="0"/>
              <a:t> grows really strong. For some reason, bunches and batches that are injected after </a:t>
            </a:r>
            <a:r>
              <a:rPr lang="en-US" sz="1400" dirty="0" smtClean="0"/>
              <a:t>these seem </a:t>
            </a:r>
            <a:r>
              <a:rPr lang="en-US" sz="1400" dirty="0" smtClean="0"/>
              <a:t>less affected</a:t>
            </a:r>
            <a:r>
              <a:rPr lang="en-US" dirty="0" smtClean="0"/>
              <a:t>. 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43035</TotalTime>
  <Words>611</Words>
  <Application>Microsoft Office PowerPoint</Application>
  <PresentationFormat>On-screen Show (4:3)</PresentationFormat>
  <Paragraphs>74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Pixel</vt:lpstr>
      <vt:lpstr>Tuesday 6th April</vt:lpstr>
      <vt:lpstr>Injection studies 50 ns trains</vt:lpstr>
      <vt:lpstr>Satellites were confirmed by LDM.</vt:lpstr>
      <vt:lpstr>LDM measurements</vt:lpstr>
      <vt:lpstr>Scrubbing while performing injection set-up</vt:lpstr>
      <vt:lpstr>Scrubbing with trains of 36 bunches</vt:lpstr>
      <vt:lpstr>Collimation checks at 450 GeV</vt:lpstr>
      <vt:lpstr>Scrubbing with 50 ns trains of 36 bunches</vt:lpstr>
      <vt:lpstr>Bunch lengths – beams unstable</vt:lpstr>
      <vt:lpstr>Plan for Wednesday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NICE</cp:lastModifiedBy>
  <cp:revision>2467</cp:revision>
  <dcterms:created xsi:type="dcterms:W3CDTF">2010-07-26T05:43:59Z</dcterms:created>
  <dcterms:modified xsi:type="dcterms:W3CDTF">2011-04-06T06:27:55Z</dcterms:modified>
</cp:coreProperties>
</file>