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802" r:id="rId2"/>
    <p:sldId id="803" r:id="rId3"/>
    <p:sldId id="812" r:id="rId4"/>
    <p:sldId id="804" r:id="rId5"/>
    <p:sldId id="805" r:id="rId6"/>
    <p:sldId id="806" r:id="rId7"/>
    <p:sldId id="768" r:id="rId8"/>
    <p:sldId id="808" r:id="rId9"/>
    <p:sldId id="811" r:id="rId10"/>
    <p:sldId id="772" r:id="rId11"/>
    <p:sldId id="773" r:id="rId12"/>
    <p:sldId id="775" r:id="rId13"/>
    <p:sldId id="767" r:id="rId14"/>
    <p:sldId id="769" r:id="rId15"/>
    <p:sldId id="761" r:id="rId16"/>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60663"/>
    <a:srgbClr val="FF3300"/>
    <a:srgbClr val="FFFF66"/>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94706" autoAdjust="0"/>
  </p:normalViewPr>
  <p:slideViewPr>
    <p:cSldViewPr>
      <p:cViewPr varScale="1">
        <p:scale>
          <a:sx n="104" d="100"/>
          <a:sy n="104" d="100"/>
        </p:scale>
        <p:origin x="-102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6"/>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845" y="4716585"/>
            <a:ext cx="5439987" cy="4467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228600" y="36957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6"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6"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4F03B3A-2E00-4126-B497-7F355257D099}" type="datetime1">
              <a:rPr lang="en-US" smtClean="0"/>
              <a:pPr>
                <a:defRPr/>
              </a:pPr>
              <a:t>4/4/2011</a:t>
            </a:fld>
            <a:endParaRPr lang="en-US"/>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status</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7200" y="1447800"/>
            <a:ext cx="8153400" cy="1752600"/>
          </a:xfrm>
        </p:spPr>
        <p:txBody>
          <a:bodyPr/>
          <a:lstStyle/>
          <a:p>
            <a:r>
              <a:rPr lang="en-GB" dirty="0" smtClean="0">
                <a:solidFill>
                  <a:srgbClr val="FF0000"/>
                </a:solidFill>
              </a:rPr>
              <a:t>Summary of Week 13</a:t>
            </a:r>
          </a:p>
          <a:p>
            <a:endParaRPr lang="en-GB" dirty="0" smtClean="0"/>
          </a:p>
          <a:p>
            <a:r>
              <a:rPr lang="en-GB" sz="2800" dirty="0" smtClean="0"/>
              <a:t>G. Arduini, B. Holzer</a:t>
            </a:r>
          </a:p>
          <a:p>
            <a:endParaRPr lang="en-GB" dirty="0" smtClean="0"/>
          </a:p>
          <a:p>
            <a:r>
              <a:rPr lang="en-GB" dirty="0" smtClean="0"/>
              <a:t>Main aim: Recovery from Technical stop and start preparations for high intensity</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3"/>
          </p:nvPr>
        </p:nvSpPr>
        <p:spPr>
          <a:xfrm>
            <a:off x="4114800" y="990600"/>
            <a:ext cx="4800600" cy="5257800"/>
          </a:xfrm>
        </p:spPr>
        <p:txBody>
          <a:bodyPr/>
          <a:lstStyle/>
          <a:p>
            <a:r>
              <a:rPr lang="en-GB" sz="1800" dirty="0" smtClean="0"/>
              <a:t>Scanned all vertical phases 0, 30, ...,330 deg B1 and B2</a:t>
            </a:r>
          </a:p>
          <a:p>
            <a:r>
              <a:rPr lang="en-GB" sz="1800" dirty="0" smtClean="0"/>
              <a:t>amplitudes </a:t>
            </a:r>
            <a:r>
              <a:rPr lang="en-GB" sz="1800" dirty="0" err="1" smtClean="0"/>
              <a:t>upto</a:t>
            </a:r>
            <a:r>
              <a:rPr lang="en-GB" sz="1800" dirty="0" smtClean="0"/>
              <a:t> 6-7 sigma (limited by losses on TDI and not wanting to put too large oscillations through arcs).</a:t>
            </a:r>
          </a:p>
          <a:p>
            <a:r>
              <a:rPr lang="en-GB" sz="1800" dirty="0" smtClean="0"/>
              <a:t>No sign of any aperture restrictions in area between MSI exit and Q5 where </a:t>
            </a:r>
            <a:r>
              <a:rPr lang="en-GB" sz="1800" dirty="0" err="1" smtClean="0"/>
              <a:t>intermodule</a:t>
            </a:r>
            <a:r>
              <a:rPr lang="en-GB" sz="1800" dirty="0" smtClean="0"/>
              <a:t> inserts were added in 2010/11 TS</a:t>
            </a:r>
          </a:p>
          <a:p>
            <a:r>
              <a:rPr lang="en-GB" sz="1800" dirty="0" smtClean="0"/>
              <a:t>Plots compare measurements end 2009 and today - solid points where aperture was reached, V error bars show where it was not.</a:t>
            </a:r>
          </a:p>
          <a:p>
            <a:r>
              <a:rPr lang="en-GB" sz="1800" dirty="0" smtClean="0"/>
              <a:t>In this regard OK for injection of higher intensity</a:t>
            </a:r>
            <a:br>
              <a:rPr lang="en-GB" sz="1800" dirty="0" smtClean="0"/>
            </a:br>
            <a:r>
              <a:rPr lang="en-GB" sz="2000" dirty="0" smtClean="0"/>
              <a:t/>
            </a:r>
            <a:br>
              <a:rPr lang="en-GB" sz="2000" dirty="0" smtClean="0"/>
            </a:br>
            <a:r>
              <a:rPr lang="en-GB" sz="1600" dirty="0" smtClean="0"/>
              <a:t/>
            </a:r>
            <a:br>
              <a:rPr lang="en-GB" sz="1600" dirty="0" smtClean="0"/>
            </a:br>
            <a:endParaRPr lang="en-GB" sz="1200" dirty="0"/>
          </a:p>
        </p:txBody>
      </p:sp>
      <p:sp>
        <p:nvSpPr>
          <p:cNvPr id="3" name="Title 2"/>
          <p:cNvSpPr>
            <a:spLocks noGrp="1"/>
          </p:cNvSpPr>
          <p:nvPr>
            <p:ph type="title"/>
          </p:nvPr>
        </p:nvSpPr>
        <p:spPr>
          <a:xfrm>
            <a:off x="1066800" y="152400"/>
            <a:ext cx="7848600" cy="792163"/>
          </a:xfrm>
        </p:spPr>
        <p:txBody>
          <a:bodyPr/>
          <a:lstStyle/>
          <a:p>
            <a:r>
              <a:rPr lang="en-GB" sz="2800" dirty="0" smtClean="0"/>
              <a:t>Injection region aperture check </a:t>
            </a:r>
            <a:r>
              <a:rPr lang="en-GB" sz="2800" b="1" dirty="0" smtClean="0"/>
              <a:t>(</a:t>
            </a:r>
            <a:r>
              <a:rPr lang="en-GB" sz="2800" dirty="0" smtClean="0"/>
              <a:t>B. Goddard</a:t>
            </a:r>
            <a:r>
              <a:rPr lang="en-GB" sz="2800" b="1" dirty="0" smtClean="0"/>
              <a:t>)</a:t>
            </a:r>
            <a:r>
              <a:rPr lang="en-GB" sz="2800" dirty="0" smtClean="0"/>
              <a:t> </a:t>
            </a:r>
            <a:endParaRPr lang="en-GB" sz="2800" dirty="0"/>
          </a:p>
        </p:txBody>
      </p:sp>
      <p:pic>
        <p:nvPicPr>
          <p:cNvPr id="8" name="Picture 3" descr="\\cern.ch\dfs\Users\a\arduini\Public\20110402195659[1].png"/>
          <p:cNvPicPr>
            <a:picLocks noGrp="1" noChangeAspect="1" noChangeArrowheads="1"/>
          </p:cNvPicPr>
          <p:nvPr>
            <p:ph sz="quarter" idx="2"/>
          </p:nvPr>
        </p:nvPicPr>
        <p:blipFill>
          <a:blip r:embed="rId2" cstate="print"/>
          <a:srcRect/>
          <a:stretch>
            <a:fillRect/>
          </a:stretch>
        </p:blipFill>
        <p:spPr bwMode="auto">
          <a:xfrm>
            <a:off x="494257" y="3695700"/>
            <a:ext cx="3735886" cy="2552700"/>
          </a:xfrm>
          <a:prstGeom prst="rect">
            <a:avLst/>
          </a:prstGeom>
          <a:noFill/>
        </p:spPr>
      </p:pic>
      <p:pic>
        <p:nvPicPr>
          <p:cNvPr id="9" name="Picture 2" descr="\\cern.ch\dfs\Users\a\arduini\Public\20110402195718[2].png"/>
          <p:cNvPicPr>
            <a:picLocks noGrp="1" noChangeAspect="1" noChangeArrowheads="1"/>
          </p:cNvPicPr>
          <p:nvPr>
            <p:ph sz="quarter" idx="1"/>
          </p:nvPr>
        </p:nvPicPr>
        <p:blipFill>
          <a:blip r:embed="rId3" cstate="print"/>
          <a:srcRect/>
          <a:stretch>
            <a:fillRect/>
          </a:stretch>
        </p:blipFill>
        <p:spPr bwMode="auto">
          <a:xfrm>
            <a:off x="524439" y="990600"/>
            <a:ext cx="3675521" cy="25527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3"/>
          </p:nvPr>
        </p:nvSpPr>
        <p:spPr>
          <a:xfrm>
            <a:off x="304800" y="914400"/>
            <a:ext cx="8610600" cy="762000"/>
          </a:xfrm>
        </p:spPr>
        <p:txBody>
          <a:bodyPr/>
          <a:lstStyle/>
          <a:p>
            <a:r>
              <a:rPr lang="en-GB" sz="2000" dirty="0" smtClean="0"/>
              <a:t>Abort gap cleaning working and tested for both beams with 'first' and 'last' bunch in the machine and tests with </a:t>
            </a:r>
            <a:r>
              <a:rPr lang="en-GB" sz="2000" dirty="0" err="1" smtClean="0"/>
              <a:t>debunched</a:t>
            </a:r>
            <a:r>
              <a:rPr lang="en-GB" sz="2000" dirty="0" smtClean="0"/>
              <a:t> beams.</a:t>
            </a:r>
          </a:p>
          <a:p>
            <a:endParaRPr lang="en-GB" sz="2000" dirty="0" smtClean="0"/>
          </a:p>
          <a:p>
            <a:r>
              <a:rPr lang="en-GB" sz="2000" dirty="0" smtClean="0"/>
              <a:t>Tested BPMS with 3 nominal bunches in the machine: OK</a:t>
            </a:r>
          </a:p>
          <a:p>
            <a:endParaRPr lang="en-GB" sz="2000" dirty="0" smtClean="0"/>
          </a:p>
          <a:p>
            <a:r>
              <a:rPr lang="en-GB" sz="2000" dirty="0" smtClean="0"/>
              <a:t>Injection gap cleaning tested with a series of pilot injections for both beams: OK</a:t>
            </a:r>
          </a:p>
          <a:p>
            <a:endParaRPr lang="en-GB" sz="2000" dirty="0" smtClean="0"/>
          </a:p>
          <a:p>
            <a:r>
              <a:rPr lang="en-GB" sz="2000" dirty="0" smtClean="0"/>
              <a:t>Then tried injection of 24 bunches, as before TS. Losses much higher than before and needs to be sorted out before being able to take reference loss measurements of TDI BLMs with the different cleaning configurations.</a:t>
            </a:r>
            <a:br>
              <a:rPr lang="en-GB" sz="2000" dirty="0" smtClean="0"/>
            </a:br>
            <a:r>
              <a:rPr lang="en-GB" sz="1600" dirty="0" smtClean="0"/>
              <a:t/>
            </a:r>
            <a:br>
              <a:rPr lang="en-GB" sz="1600" dirty="0" smtClean="0"/>
            </a:br>
            <a:endParaRPr lang="en-GB" sz="1200" dirty="0"/>
          </a:p>
        </p:txBody>
      </p:sp>
      <p:sp>
        <p:nvSpPr>
          <p:cNvPr id="3" name="Title 2"/>
          <p:cNvSpPr>
            <a:spLocks noGrp="1"/>
          </p:cNvSpPr>
          <p:nvPr>
            <p:ph type="title"/>
          </p:nvPr>
        </p:nvSpPr>
        <p:spPr>
          <a:xfrm>
            <a:off x="304800" y="152400"/>
            <a:ext cx="8610600" cy="792163"/>
          </a:xfrm>
        </p:spPr>
        <p:txBody>
          <a:bodyPr/>
          <a:lstStyle/>
          <a:p>
            <a:r>
              <a:rPr lang="en-GB" sz="2400" dirty="0" smtClean="0"/>
              <a:t>Injection setting-up </a:t>
            </a:r>
            <a:r>
              <a:rPr lang="en-GB" sz="2400" b="1" dirty="0" smtClean="0"/>
              <a:t>(</a:t>
            </a:r>
            <a:r>
              <a:rPr lang="en-GB" sz="2400" dirty="0" smtClean="0"/>
              <a:t>V. Kain, J. Uythoven, D. Valuch</a:t>
            </a:r>
            <a:r>
              <a:rPr lang="en-GB" sz="2400" b="1" dirty="0" smtClean="0"/>
              <a:t>)</a:t>
            </a:r>
            <a:r>
              <a:rPr lang="en-GB" sz="2400" dirty="0" smtClean="0"/>
              <a:t> </a:t>
            </a:r>
            <a:endParaRPr lang="en-GB"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Effect of CMS solenoid OFF</a:t>
            </a:r>
            <a:endParaRPr lang="en-GB" dirty="0"/>
          </a:p>
        </p:txBody>
      </p:sp>
      <p:sp>
        <p:nvSpPr>
          <p:cNvPr id="4" name="Content Placeholder 3"/>
          <p:cNvSpPr>
            <a:spLocks noGrp="1"/>
          </p:cNvSpPr>
          <p:nvPr>
            <p:ph idx="1"/>
          </p:nvPr>
        </p:nvSpPr>
        <p:spPr/>
        <p:txBody>
          <a:bodyPr/>
          <a:lstStyle/>
          <a:p>
            <a:r>
              <a:rPr lang="en-GB" sz="2400" dirty="0" smtClean="0"/>
              <a:t>Injection of 2 trains of 24 bunches each with 75 ns spacing in an unconditioned area (close to Q3) because of the presence of stray fields from CMS solenoid  </a:t>
            </a:r>
            <a:endParaRPr lang="en-GB" sz="2400" dirty="0"/>
          </a:p>
        </p:txBody>
      </p:sp>
      <p:pic>
        <p:nvPicPr>
          <p:cNvPr id="4098" name="Picture 2" descr="http://elogbook.cern.ch/eLogbook/attach_reader?attach_id=1144340"/>
          <p:cNvPicPr>
            <a:picLocks noChangeAspect="1" noChangeArrowheads="1"/>
          </p:cNvPicPr>
          <p:nvPr/>
        </p:nvPicPr>
        <p:blipFill>
          <a:blip r:embed="rId2" cstate="print"/>
          <a:srcRect/>
          <a:stretch>
            <a:fillRect/>
          </a:stretch>
        </p:blipFill>
        <p:spPr bwMode="auto">
          <a:xfrm>
            <a:off x="1752600" y="2209800"/>
            <a:ext cx="5105400" cy="407477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3"/>
          </p:nvPr>
        </p:nvSpPr>
        <p:spPr>
          <a:xfrm>
            <a:off x="304800" y="990600"/>
            <a:ext cx="5257800" cy="5410200"/>
          </a:xfrm>
        </p:spPr>
        <p:txBody>
          <a:bodyPr/>
          <a:lstStyle/>
          <a:p>
            <a:r>
              <a:rPr lang="en-GB" sz="2400" dirty="0" smtClean="0"/>
              <a:t>Still noise on wire scanners B1</a:t>
            </a:r>
          </a:p>
          <a:p>
            <a:r>
              <a:rPr lang="en-US" sz="2400" dirty="0" smtClean="0"/>
              <a:t>Timing alignment errors between BICs observed. Being monitored</a:t>
            </a:r>
          </a:p>
          <a:p>
            <a:r>
              <a:rPr lang="en-US" sz="2400" dirty="0" smtClean="0">
                <a:sym typeface="Wingdings" pitchFamily="2" charset="2"/>
              </a:rPr>
              <a:t>Trips of RF cavity 6B2 (power reflected from the cavity to circulator)</a:t>
            </a:r>
          </a:p>
          <a:p>
            <a:r>
              <a:rPr lang="en-US" sz="2400" dirty="0" smtClean="0">
                <a:sym typeface="Wingdings" pitchFamily="2" charset="2"/>
              </a:rPr>
              <a:t>Orbit oscillations due to RT trim appear intermittently</a:t>
            </a:r>
          </a:p>
          <a:p>
            <a:r>
              <a:rPr lang="en-US" sz="2400" dirty="0" smtClean="0">
                <a:sym typeface="Wingdings" pitchFamily="2" charset="2"/>
              </a:rPr>
              <a:t>Noise on 60 A power converter (RCBV16.L1B2)</a:t>
            </a:r>
          </a:p>
          <a:p>
            <a:endParaRPr lang="en-US" sz="2400" dirty="0" smtClean="0"/>
          </a:p>
        </p:txBody>
      </p:sp>
      <p:sp>
        <p:nvSpPr>
          <p:cNvPr id="3" name="Title 2"/>
          <p:cNvSpPr>
            <a:spLocks noGrp="1"/>
          </p:cNvSpPr>
          <p:nvPr>
            <p:ph type="title"/>
          </p:nvPr>
        </p:nvSpPr>
        <p:spPr/>
        <p:txBody>
          <a:bodyPr/>
          <a:lstStyle/>
          <a:p>
            <a:r>
              <a:rPr lang="en-GB" dirty="0" smtClean="0"/>
              <a:t>Issues</a:t>
            </a:r>
            <a:endParaRPr lang="en-GB" dirty="0"/>
          </a:p>
        </p:txBody>
      </p:sp>
      <p:pic>
        <p:nvPicPr>
          <p:cNvPr id="13314" name="Picture 2" descr="http://elogbook.cern.ch/eLogbook/attach_reader?attach_id=1143913"/>
          <p:cNvPicPr>
            <a:picLocks noChangeAspect="1" noChangeArrowheads="1"/>
          </p:cNvPicPr>
          <p:nvPr/>
        </p:nvPicPr>
        <p:blipFill>
          <a:blip r:embed="rId2" cstate="print"/>
          <a:srcRect/>
          <a:stretch>
            <a:fillRect/>
          </a:stretch>
        </p:blipFill>
        <p:spPr bwMode="auto">
          <a:xfrm>
            <a:off x="5715000" y="1066800"/>
            <a:ext cx="3109913" cy="2264854"/>
          </a:xfrm>
          <a:prstGeom prst="rect">
            <a:avLst/>
          </a:prstGeom>
          <a:noFill/>
        </p:spPr>
      </p:pic>
      <p:pic>
        <p:nvPicPr>
          <p:cNvPr id="5" name="Picture 2" descr="http://elogbook.cern.ch/eLogbook/attach_reader?attach_id=1144430"/>
          <p:cNvPicPr>
            <a:picLocks noChangeAspect="1" noChangeArrowheads="1"/>
          </p:cNvPicPr>
          <p:nvPr/>
        </p:nvPicPr>
        <p:blipFill>
          <a:blip r:embed="rId3" cstate="print"/>
          <a:srcRect/>
          <a:stretch>
            <a:fillRect/>
          </a:stretch>
        </p:blipFill>
        <p:spPr bwMode="auto">
          <a:xfrm>
            <a:off x="2819400" y="4689450"/>
            <a:ext cx="6324600" cy="19399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3"/>
          </p:nvPr>
        </p:nvSpPr>
        <p:spPr>
          <a:xfrm>
            <a:off x="304800" y="914400"/>
            <a:ext cx="8610600" cy="762000"/>
          </a:xfrm>
        </p:spPr>
        <p:txBody>
          <a:bodyPr/>
          <a:lstStyle/>
          <a:p>
            <a:r>
              <a:rPr lang="en-GB" sz="2400" dirty="0" smtClean="0"/>
              <a:t>75 ns beam OK up to 4 trains (96 bunches)</a:t>
            </a:r>
          </a:p>
          <a:p>
            <a:r>
              <a:rPr lang="en-GB" sz="2400" dirty="0" smtClean="0"/>
              <a:t>50 ns beam OK up to 2 trains, still MKDH </a:t>
            </a:r>
            <a:r>
              <a:rPr lang="en-GB" sz="2400" dirty="0" err="1" smtClean="0"/>
              <a:t>outgassing</a:t>
            </a:r>
            <a:r>
              <a:rPr lang="en-GB" sz="2400" dirty="0" smtClean="0"/>
              <a:t> when 4 trains are injected (144 bunches)</a:t>
            </a:r>
          </a:p>
          <a:p>
            <a:r>
              <a:rPr lang="en-GB" sz="2400" dirty="0" smtClean="0"/>
              <a:t>25 ns to be re-tested today</a:t>
            </a:r>
            <a:r>
              <a:rPr lang="en-GB" sz="1800" dirty="0" smtClean="0"/>
              <a:t/>
            </a:r>
            <a:br>
              <a:rPr lang="en-GB" sz="1800" dirty="0" smtClean="0"/>
            </a:br>
            <a:endParaRPr lang="en-GB" sz="1200" dirty="0"/>
          </a:p>
        </p:txBody>
      </p:sp>
      <p:sp>
        <p:nvSpPr>
          <p:cNvPr id="3" name="Title 2"/>
          <p:cNvSpPr>
            <a:spLocks noGrp="1"/>
          </p:cNvSpPr>
          <p:nvPr>
            <p:ph type="title"/>
          </p:nvPr>
        </p:nvSpPr>
        <p:spPr>
          <a:xfrm>
            <a:off x="457200" y="152400"/>
            <a:ext cx="8458200" cy="792163"/>
          </a:xfrm>
        </p:spPr>
        <p:txBody>
          <a:bodyPr/>
          <a:lstStyle/>
          <a:p>
            <a:r>
              <a:rPr lang="en-GB" sz="2800" dirty="0" smtClean="0"/>
              <a:t>SPS status </a:t>
            </a:r>
            <a:endParaRPr lang="en-GB"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200400"/>
            <a:ext cx="8686800" cy="3048000"/>
          </a:xfrm>
        </p:spPr>
        <p:txBody>
          <a:bodyPr/>
          <a:lstStyle/>
          <a:p>
            <a:r>
              <a:rPr lang="en-GB" sz="2400" dirty="0" smtClean="0"/>
              <a:t>Next:</a:t>
            </a:r>
          </a:p>
          <a:p>
            <a:pPr lvl="1"/>
            <a:r>
              <a:rPr lang="en-GB" sz="2000" dirty="0" smtClean="0"/>
              <a:t>Completion of setting-up of the collimators (functions generation and validation)</a:t>
            </a:r>
          </a:p>
          <a:p>
            <a:pPr lvl="1"/>
            <a:r>
              <a:rPr lang="en-GB" sz="2000" dirty="0" smtClean="0"/>
              <a:t>Setting-up of injection with 75 (ongoing) and 50 ns beams</a:t>
            </a:r>
          </a:p>
          <a:p>
            <a:pPr lvl="1"/>
            <a:r>
              <a:rPr lang="en-GB" sz="2000" dirty="0" smtClean="0"/>
              <a:t>Scrubbing with 50 ns </a:t>
            </a:r>
            <a:r>
              <a:rPr lang="en-GB" sz="2000" dirty="0" smtClean="0"/>
              <a:t>beam</a:t>
            </a:r>
            <a:endParaRPr lang="en-GB" sz="2000" dirty="0"/>
          </a:p>
        </p:txBody>
      </p:sp>
      <p:sp>
        <p:nvSpPr>
          <p:cNvPr id="3" name="Title 2"/>
          <p:cNvSpPr>
            <a:spLocks noGrp="1"/>
          </p:cNvSpPr>
          <p:nvPr>
            <p:ph type="title"/>
          </p:nvPr>
        </p:nvSpPr>
        <p:spPr/>
        <p:txBody>
          <a:bodyPr/>
          <a:lstStyle/>
          <a:p>
            <a:r>
              <a:rPr lang="en-GB" dirty="0" smtClean="0"/>
              <a:t>Plan</a:t>
            </a:r>
            <a:endParaRPr lang="en-GB" dirty="0"/>
          </a:p>
        </p:txBody>
      </p:sp>
      <p:graphicFrame>
        <p:nvGraphicFramePr>
          <p:cNvPr id="4" name="Table 3"/>
          <p:cNvGraphicFramePr>
            <a:graphicFrameLocks noGrp="1"/>
          </p:cNvGraphicFramePr>
          <p:nvPr/>
        </p:nvGraphicFramePr>
        <p:xfrm>
          <a:off x="304800" y="990600"/>
          <a:ext cx="8610600" cy="1864360"/>
        </p:xfrm>
        <a:graphic>
          <a:graphicData uri="http://schemas.openxmlformats.org/drawingml/2006/table">
            <a:tbl>
              <a:tblPr firstRow="1" bandRow="1">
                <a:tableStyleId>{5C22544A-7EE6-4342-B048-85BDC9FD1C3A}</a:tableStyleId>
              </a:tblPr>
              <a:tblGrid>
                <a:gridCol w="685800"/>
                <a:gridCol w="685800"/>
                <a:gridCol w="7239000"/>
              </a:tblGrid>
              <a:tr h="381000">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pPr algn="ctr" fontAlgn="b"/>
                      <a:r>
                        <a:rPr lang="en-GB" sz="1800" b="0" i="0" u="none" strike="noStrike" dirty="0" smtClean="0">
                          <a:solidFill>
                            <a:srgbClr val="000000"/>
                          </a:solidFill>
                          <a:latin typeface="Calibri"/>
                        </a:rPr>
                        <a:t>Sun</a:t>
                      </a:r>
                      <a:endParaRPr lang="en-GB" sz="1800" b="0" i="0" u="none" strike="noStrike" dirty="0">
                        <a:solidFill>
                          <a:srgbClr val="000000"/>
                        </a:solidFill>
                        <a:latin typeface="Calibri"/>
                      </a:endParaRPr>
                    </a:p>
                  </a:txBody>
                  <a:tcPr marL="9525" marR="9525" marT="9525" marB="0" anchor="b"/>
                </a:tc>
                <a:tc>
                  <a:txBody>
                    <a:bodyPr/>
                    <a:lstStyle/>
                    <a:p>
                      <a:pPr algn="ctr" fontAlgn="b"/>
                      <a:r>
                        <a:rPr lang="en-GB" sz="1800" b="0" i="0" u="none" strike="noStrike" dirty="0" smtClean="0">
                          <a:solidFill>
                            <a:srgbClr val="000000"/>
                          </a:solidFill>
                          <a:latin typeface="Calibri"/>
                        </a:rPr>
                        <a:t>N</a:t>
                      </a:r>
                      <a:endParaRPr lang="en-GB" sz="1800" b="0" i="0" u="none" strike="noStrike" dirty="0">
                        <a:solidFill>
                          <a:srgbClr val="000000"/>
                        </a:solidFill>
                        <a:latin typeface="Calibri"/>
                      </a:endParaRPr>
                    </a:p>
                  </a:txBody>
                  <a:tcPr marL="9525" marR="9525" marT="9525" marB="0" anchor="b"/>
                </a:tc>
                <a:tc>
                  <a:txBody>
                    <a:bodyPr/>
                    <a:lstStyle/>
                    <a:p>
                      <a:pPr algn="l" fontAlgn="b"/>
                      <a:r>
                        <a:rPr lang="en-GB" sz="1800" b="0" i="0" u="none" strike="noStrike" dirty="0" smtClean="0">
                          <a:solidFill>
                            <a:srgbClr val="000000"/>
                          </a:solidFill>
                          <a:latin typeface="Calibri"/>
                        </a:rPr>
                        <a:t>Beta beating measurements</a:t>
                      </a:r>
                      <a:r>
                        <a:rPr lang="en-GB" sz="1800" b="0" i="0" u="none" strike="noStrike" baseline="0" dirty="0" smtClean="0">
                          <a:solidFill>
                            <a:srgbClr val="000000"/>
                          </a:solidFill>
                          <a:latin typeface="Calibri"/>
                        </a:rPr>
                        <a:t> at injection</a:t>
                      </a:r>
                      <a:endParaRPr lang="en-GB" sz="1800" b="0" i="0" u="none" strike="noStrike" dirty="0">
                        <a:solidFill>
                          <a:srgbClr val="000000"/>
                        </a:solidFill>
                        <a:latin typeface="Calibri"/>
                      </a:endParaRPr>
                    </a:p>
                  </a:txBody>
                  <a:tcPr marL="9525" marR="9525" marT="9525" marB="0" anchor="b"/>
                </a:tc>
              </a:tr>
              <a:tr h="370840">
                <a:tc>
                  <a:txBody>
                    <a:bodyPr/>
                    <a:lstStyle/>
                    <a:p>
                      <a:pPr algn="ctr" fontAlgn="b"/>
                      <a:r>
                        <a:rPr lang="en-GB" sz="1800" b="0" i="0" u="none" strike="noStrike" dirty="0" smtClean="0">
                          <a:solidFill>
                            <a:srgbClr val="000000"/>
                          </a:solidFill>
                          <a:latin typeface="Calibri"/>
                        </a:rPr>
                        <a:t>Mon</a:t>
                      </a:r>
                      <a:endParaRPr lang="en-GB" sz="1800" b="0" i="0" u="none" strike="noStrike" dirty="0">
                        <a:solidFill>
                          <a:srgbClr val="000000"/>
                        </a:solidFill>
                        <a:latin typeface="Calibri"/>
                      </a:endParaRPr>
                    </a:p>
                  </a:txBody>
                  <a:tcPr marL="9525" marR="9525" marT="9525" marB="0" anchor="b"/>
                </a:tc>
                <a:tc>
                  <a:txBody>
                    <a:bodyPr/>
                    <a:lstStyle/>
                    <a:p>
                      <a:pPr algn="ctr" fontAlgn="b"/>
                      <a:r>
                        <a:rPr lang="en-GB" sz="1800" b="0" i="0" u="none" strike="noStrike" dirty="0" smtClean="0">
                          <a:solidFill>
                            <a:srgbClr val="000000"/>
                          </a:solidFill>
                          <a:latin typeface="Calibri"/>
                        </a:rPr>
                        <a:t>M</a:t>
                      </a:r>
                      <a:endParaRPr lang="en-GB" sz="1800" b="0" i="0" u="none" strike="noStrike" dirty="0">
                        <a:solidFill>
                          <a:srgbClr val="000000"/>
                        </a:solidFill>
                        <a:latin typeface="Calibri"/>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b="0" i="0" u="none" strike="noStrike" dirty="0" smtClean="0">
                          <a:solidFill>
                            <a:srgbClr val="000000"/>
                          </a:solidFill>
                          <a:latin typeface="Calibri"/>
                        </a:rPr>
                        <a:t>Injection setting-up </a:t>
                      </a:r>
                      <a:r>
                        <a:rPr lang="en-GB" sz="1800" b="0" i="0" u="none" strike="noStrike" baseline="0" dirty="0" smtClean="0">
                          <a:solidFill>
                            <a:srgbClr val="000000"/>
                          </a:solidFill>
                          <a:latin typeface="Calibri"/>
                        </a:rPr>
                        <a:t>(24+ bunches - 75 ns) </a:t>
                      </a:r>
                      <a:endParaRPr lang="en-GB" sz="1800" b="0" i="0" u="none" strike="noStrike" dirty="0" smtClean="0">
                        <a:solidFill>
                          <a:srgbClr val="000000"/>
                        </a:solidFill>
                        <a:latin typeface="Calibri"/>
                      </a:endParaRPr>
                    </a:p>
                  </a:txBody>
                  <a:tcPr marL="9525" marR="9525" marT="9525" marB="0" anchor="b"/>
                </a:tc>
              </a:tr>
              <a:tr h="370840">
                <a:tc>
                  <a:txBody>
                    <a:bodyPr/>
                    <a:lstStyle/>
                    <a:p>
                      <a:pPr algn="ctr" fontAlgn="b"/>
                      <a:r>
                        <a:rPr lang="en-GB" sz="1800" b="0" i="0" u="none" strike="noStrike" dirty="0" smtClean="0">
                          <a:solidFill>
                            <a:srgbClr val="000000"/>
                          </a:solidFill>
                          <a:latin typeface="Calibri"/>
                        </a:rPr>
                        <a:t>Mon</a:t>
                      </a:r>
                      <a:endParaRPr lang="en-GB" sz="1800" b="0" i="0" u="none" strike="noStrike" dirty="0">
                        <a:solidFill>
                          <a:srgbClr val="000000"/>
                        </a:solidFill>
                        <a:latin typeface="Calibri"/>
                      </a:endParaRPr>
                    </a:p>
                  </a:txBody>
                  <a:tcPr marL="9525" marR="9525" marT="9525" marB="0" anchor="b"/>
                </a:tc>
                <a:tc>
                  <a:txBody>
                    <a:bodyPr/>
                    <a:lstStyle/>
                    <a:p>
                      <a:pPr algn="ctr" fontAlgn="b"/>
                      <a:r>
                        <a:rPr lang="en-GB" sz="1800" b="0" i="0" u="none" strike="noStrike" dirty="0" smtClean="0">
                          <a:solidFill>
                            <a:srgbClr val="000000"/>
                          </a:solidFill>
                          <a:latin typeface="Calibri"/>
                        </a:rPr>
                        <a:t>A</a:t>
                      </a:r>
                      <a:endParaRPr lang="en-GB" sz="1800" b="0" i="0" u="none" strike="noStrike" dirty="0">
                        <a:solidFill>
                          <a:srgbClr val="000000"/>
                        </a:solidFill>
                        <a:latin typeface="Calibri"/>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b="0" i="0" u="none" strike="noStrike" dirty="0" smtClean="0">
                          <a:solidFill>
                            <a:srgbClr val="000000"/>
                          </a:solidFill>
                          <a:latin typeface="Calibri"/>
                        </a:rPr>
                        <a:t>Collimation setting-up</a:t>
                      </a:r>
                      <a:r>
                        <a:rPr lang="en-GB" sz="1800" b="0" i="0" u="none" strike="noStrike" baseline="0" dirty="0" smtClean="0">
                          <a:solidFill>
                            <a:srgbClr val="000000"/>
                          </a:solidFill>
                          <a:latin typeface="Calibri"/>
                        </a:rPr>
                        <a:t> (TCT) and loss maps</a:t>
                      </a:r>
                      <a:endParaRPr lang="en-GB" sz="1800" b="0" i="0" u="none" strike="noStrike" dirty="0" smtClean="0">
                        <a:solidFill>
                          <a:srgbClr val="000000"/>
                        </a:solidFill>
                        <a:latin typeface="Calibri"/>
                      </a:endParaRPr>
                    </a:p>
                  </a:txBody>
                  <a:tcPr marL="9525" marR="9525" marT="9525" marB="0" anchor="b"/>
                </a:tc>
              </a:tr>
              <a:tr h="370840">
                <a:tc>
                  <a:txBody>
                    <a:bodyPr/>
                    <a:lstStyle/>
                    <a:p>
                      <a:pPr algn="ctr" fontAlgn="b"/>
                      <a:r>
                        <a:rPr lang="en-GB" sz="1800" b="0" i="0" u="none" strike="noStrike" dirty="0" smtClean="0">
                          <a:solidFill>
                            <a:srgbClr val="000000"/>
                          </a:solidFill>
                          <a:latin typeface="Calibri"/>
                        </a:rPr>
                        <a:t>Mon</a:t>
                      </a:r>
                      <a:endParaRPr lang="en-GB" sz="1800" b="0" i="0" u="none" strike="noStrike" dirty="0">
                        <a:solidFill>
                          <a:srgbClr val="000000"/>
                        </a:solidFill>
                        <a:latin typeface="Calibri"/>
                      </a:endParaRPr>
                    </a:p>
                  </a:txBody>
                  <a:tcPr marL="9525" marR="9525" marT="9525" marB="0" anchor="b"/>
                </a:tc>
                <a:tc>
                  <a:txBody>
                    <a:bodyPr/>
                    <a:lstStyle/>
                    <a:p>
                      <a:pPr algn="ctr" fontAlgn="b"/>
                      <a:r>
                        <a:rPr lang="en-GB" sz="1800" b="0" i="0" u="none" strike="noStrike" dirty="0" smtClean="0">
                          <a:solidFill>
                            <a:srgbClr val="000000"/>
                          </a:solidFill>
                          <a:latin typeface="Calibri"/>
                        </a:rPr>
                        <a:t>N</a:t>
                      </a:r>
                      <a:endParaRPr lang="en-GB" sz="1800" b="0" i="0" u="none" strike="noStrike" dirty="0">
                        <a:solidFill>
                          <a:srgbClr val="000000"/>
                        </a:solidFill>
                        <a:latin typeface="Calibri"/>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b="0" i="0" u="none" strike="noStrike" dirty="0" smtClean="0">
                          <a:solidFill>
                            <a:srgbClr val="000000"/>
                          </a:solidFill>
                          <a:latin typeface="Calibri"/>
                        </a:rPr>
                        <a:t>Scrubbing</a:t>
                      </a:r>
                      <a:r>
                        <a:rPr lang="en-GB" sz="1800" b="0" i="0" u="none" strike="noStrike" baseline="0" dirty="0" smtClean="0">
                          <a:solidFill>
                            <a:srgbClr val="000000"/>
                          </a:solidFill>
                          <a:latin typeface="Calibri"/>
                        </a:rPr>
                        <a:t> of IR5 with 75 ns beam</a:t>
                      </a:r>
                      <a:endParaRPr lang="en-GB" sz="1800" b="0" i="0" u="none" strike="noStrike" dirty="0" smtClean="0">
                        <a:solidFill>
                          <a:srgbClr val="000000"/>
                        </a:solidFill>
                        <a:latin typeface="Calibri"/>
                      </a:endParaRPr>
                    </a:p>
                  </a:txBody>
                  <a:tcPr marL="9525" marR="9525" marT="9525" marB="0" anchor="b"/>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smtClean="0"/>
              <a:t>08:00-15:30: Collimation setting-up at 450 </a:t>
            </a:r>
            <a:r>
              <a:rPr lang="en-US" sz="2400" dirty="0" err="1" smtClean="0"/>
              <a:t>GeV</a:t>
            </a:r>
            <a:r>
              <a:rPr lang="en-US" sz="2400" dirty="0" smtClean="0"/>
              <a:t> and 3.5 </a:t>
            </a:r>
            <a:r>
              <a:rPr lang="en-US" sz="2400" dirty="0" err="1" smtClean="0"/>
              <a:t>TeV</a:t>
            </a:r>
            <a:r>
              <a:rPr lang="en-US" sz="2400" dirty="0" smtClean="0"/>
              <a:t> </a:t>
            </a:r>
          </a:p>
          <a:p>
            <a:pPr lvl="0"/>
            <a:r>
              <a:rPr lang="en-US" sz="2400" dirty="0" smtClean="0"/>
              <a:t>15:30-17:30 Ramp-down and start injection setting-up with 75 ns beam </a:t>
            </a:r>
          </a:p>
          <a:p>
            <a:pPr lvl="0"/>
            <a:r>
              <a:rPr lang="en-US" sz="2400" dirty="0" smtClean="0"/>
              <a:t>17:30 – 05:50: Electrical problem (400 V transformer tripped 3 times on temperature interlock) in UJ76 and recovery:</a:t>
            </a:r>
            <a:endParaRPr lang="en-GB" dirty="0" smtClean="0"/>
          </a:p>
          <a:p>
            <a:pPr lvl="1"/>
            <a:r>
              <a:rPr lang="en-GB" sz="2000" dirty="0" smtClean="0"/>
              <a:t>Collimator control expert working the whole night to recover the correct position of the collimators</a:t>
            </a:r>
          </a:p>
          <a:p>
            <a:pPr lvl="1"/>
            <a:r>
              <a:rPr lang="en-GB" sz="2000" dirty="0" smtClean="0"/>
              <a:t>Vacuum, current leads temperature controls, QPS, ....</a:t>
            </a:r>
          </a:p>
          <a:p>
            <a:pPr lvl="1"/>
            <a:endParaRPr lang="en-US" sz="2000" dirty="0" smtClean="0"/>
          </a:p>
        </p:txBody>
      </p:sp>
      <p:sp>
        <p:nvSpPr>
          <p:cNvPr id="3" name="Title 2"/>
          <p:cNvSpPr>
            <a:spLocks noGrp="1"/>
          </p:cNvSpPr>
          <p:nvPr>
            <p:ph type="title"/>
          </p:nvPr>
        </p:nvSpPr>
        <p:spPr/>
        <p:txBody>
          <a:bodyPr/>
          <a:lstStyle/>
          <a:p>
            <a:r>
              <a:rPr lang="en-GB" dirty="0" smtClean="0"/>
              <a:t>Sun 3/4 – Mon 4/4</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smtClean="0"/>
              <a:t>Technical stop from Monday 28/3 (6 AM) to Thursday 31/3 (6 PM):</a:t>
            </a:r>
          </a:p>
          <a:p>
            <a:pPr lvl="1"/>
            <a:r>
              <a:rPr lang="en-US" sz="1800" dirty="0" smtClean="0"/>
              <a:t>Anti e-cloud solenoid wrapping at point 8 and test of all points. </a:t>
            </a:r>
          </a:p>
          <a:p>
            <a:pPr lvl="1"/>
            <a:r>
              <a:rPr lang="en-US" sz="1800" dirty="0" smtClean="0"/>
              <a:t>Replacement of the power switches on quench heater power supplies (last sector)</a:t>
            </a:r>
          </a:p>
          <a:p>
            <a:pPr lvl="1"/>
            <a:r>
              <a:rPr lang="en-US" sz="1800" dirty="0" smtClean="0"/>
              <a:t>X ray of QRL in sector 45 </a:t>
            </a:r>
            <a:r>
              <a:rPr lang="en-US" sz="1800" dirty="0" smtClean="0">
                <a:sym typeface="Wingdings" pitchFamily="2" charset="2"/>
              </a:rPr>
              <a:t> confirming problem on bellow in line C</a:t>
            </a:r>
            <a:endParaRPr lang="en-US" sz="1800" dirty="0" smtClean="0"/>
          </a:p>
          <a:p>
            <a:pPr lvl="1"/>
            <a:r>
              <a:rPr lang="en-US" sz="1800" dirty="0" smtClean="0"/>
              <a:t>Replacement of the compressor at point 4</a:t>
            </a:r>
          </a:p>
          <a:p>
            <a:pPr lvl="1"/>
            <a:r>
              <a:rPr lang="en-US" sz="1800" dirty="0" smtClean="0"/>
              <a:t>Control cabling for the vacuum pump in sector 45</a:t>
            </a:r>
          </a:p>
          <a:p>
            <a:pPr lvl="1"/>
            <a:r>
              <a:rPr lang="en-US" sz="1800" dirty="0" smtClean="0"/>
              <a:t>Survey and alignment of 3 collimators following beam </a:t>
            </a:r>
            <a:r>
              <a:rPr lang="en-US" sz="1800" dirty="0" err="1" smtClean="0"/>
              <a:t>measurments</a:t>
            </a:r>
            <a:r>
              <a:rPr lang="en-US" sz="1800" dirty="0" smtClean="0"/>
              <a:t> during the start-up</a:t>
            </a:r>
          </a:p>
          <a:p>
            <a:pPr lvl="1"/>
            <a:endParaRPr lang="en-GB" dirty="0" smtClean="0"/>
          </a:p>
          <a:p>
            <a:r>
              <a:rPr lang="en-GB" sz="2400" dirty="0" smtClean="0"/>
              <a:t>Delay in the recovery of the Cryogenics for Sector 45 and problem on generator MKB.B2 </a:t>
            </a:r>
            <a:r>
              <a:rPr lang="en-GB" sz="2400" dirty="0" smtClean="0">
                <a:sym typeface="Wingdings" pitchFamily="2" charset="2"/>
              </a:rPr>
              <a:t> End of technical stop on Friday 1/4</a:t>
            </a:r>
            <a:endParaRPr lang="en-GB" sz="2400" dirty="0" smtClean="0"/>
          </a:p>
        </p:txBody>
      </p:sp>
      <p:sp>
        <p:nvSpPr>
          <p:cNvPr id="3" name="Title 2"/>
          <p:cNvSpPr>
            <a:spLocks noGrp="1"/>
          </p:cNvSpPr>
          <p:nvPr>
            <p:ph type="title"/>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err="1" smtClean="0"/>
              <a:t>Cryo</a:t>
            </a:r>
            <a:r>
              <a:rPr lang="en-GB" sz="2400" dirty="0" smtClean="0"/>
              <a:t> OK at 11:00 for Sector 45</a:t>
            </a:r>
          </a:p>
          <a:p>
            <a:r>
              <a:rPr lang="en-GB" sz="2400" dirty="0" smtClean="0"/>
              <a:t>Debugging the machine without beam in the shadow of the SPS recovery:</a:t>
            </a:r>
          </a:p>
          <a:p>
            <a:pPr lvl="1"/>
            <a:r>
              <a:rPr lang="en-US" sz="1800" dirty="0" smtClean="0"/>
              <a:t>Collimator controls</a:t>
            </a:r>
          </a:p>
          <a:p>
            <a:pPr lvl="1"/>
            <a:r>
              <a:rPr lang="en-US" sz="1800" dirty="0" smtClean="0"/>
              <a:t>TCDQ controls</a:t>
            </a:r>
          </a:p>
          <a:p>
            <a:pPr lvl="1"/>
            <a:r>
              <a:rPr lang="en-US" sz="1800" dirty="0" smtClean="0"/>
              <a:t>QPS communication</a:t>
            </a:r>
          </a:p>
          <a:p>
            <a:pPr lvl="1"/>
            <a:r>
              <a:rPr lang="en-US" sz="1800" dirty="0" smtClean="0"/>
              <a:t>Injection kicker control card (Beam 1) </a:t>
            </a:r>
            <a:r>
              <a:rPr lang="en-US" sz="1800" dirty="0" smtClean="0">
                <a:sym typeface="Wingdings" pitchFamily="2" charset="2"/>
              </a:rPr>
              <a:t> access</a:t>
            </a:r>
            <a:endParaRPr lang="en-US" sz="1800" dirty="0" smtClean="0"/>
          </a:p>
          <a:p>
            <a:pPr lvl="1"/>
            <a:r>
              <a:rPr lang="en-US" sz="1800" dirty="0" smtClean="0"/>
              <a:t>Short to ground detected on circuit RQTD.A45.B1 </a:t>
            </a:r>
            <a:r>
              <a:rPr lang="en-US" sz="1800" dirty="0" smtClean="0">
                <a:sym typeface="Wingdings" pitchFamily="2" charset="2"/>
              </a:rPr>
              <a:t> access</a:t>
            </a:r>
            <a:endParaRPr lang="en-GB" dirty="0" smtClean="0"/>
          </a:p>
          <a:p>
            <a:endParaRPr lang="en-GB" sz="2400" dirty="0" smtClean="0"/>
          </a:p>
          <a:p>
            <a:r>
              <a:rPr lang="en-GB" sz="2400" dirty="0" smtClean="0"/>
              <a:t>SPS recovery delayed by:</a:t>
            </a:r>
          </a:p>
          <a:p>
            <a:pPr lvl="1"/>
            <a:r>
              <a:rPr lang="en-GB" sz="2000" dirty="0" err="1" smtClean="0"/>
              <a:t>outgassing</a:t>
            </a:r>
            <a:r>
              <a:rPr lang="en-GB" sz="2000" dirty="0" smtClean="0"/>
              <a:t> of MKDH and MKE kickers following interventions to replace magnets and install new scraper</a:t>
            </a:r>
          </a:p>
          <a:p>
            <a:pPr lvl="1"/>
            <a:r>
              <a:rPr lang="en-GB" sz="2000" dirty="0" smtClean="0"/>
              <a:t>Beam based re-alignment of a </a:t>
            </a:r>
            <a:r>
              <a:rPr lang="en-GB" sz="2000" dirty="0" err="1" smtClean="0"/>
              <a:t>quadrupole</a:t>
            </a:r>
            <a:r>
              <a:rPr lang="en-GB" sz="2000" dirty="0" smtClean="0"/>
              <a:t> replaced during the technical stop (likely issue in the </a:t>
            </a:r>
            <a:r>
              <a:rPr lang="en-GB" sz="2000" dirty="0" err="1" smtClean="0"/>
              <a:t>fiducialization</a:t>
            </a:r>
            <a:r>
              <a:rPr lang="en-GB" sz="2000" dirty="0" smtClean="0"/>
              <a:t> of the magnet)</a:t>
            </a:r>
          </a:p>
        </p:txBody>
      </p:sp>
      <p:sp>
        <p:nvSpPr>
          <p:cNvPr id="3" name="Title 2"/>
          <p:cNvSpPr>
            <a:spLocks noGrp="1"/>
          </p:cNvSpPr>
          <p:nvPr>
            <p:ph type="title"/>
          </p:nvPr>
        </p:nvSpPr>
        <p:spPr/>
        <p:txBody>
          <a:bodyPr/>
          <a:lstStyle/>
          <a:p>
            <a:r>
              <a:rPr lang="en-GB" dirty="0" smtClean="0"/>
              <a:t>Friday 1/4</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8001000" cy="792163"/>
          </a:xfrm>
        </p:spPr>
        <p:txBody>
          <a:bodyPr/>
          <a:lstStyle/>
          <a:p>
            <a:r>
              <a:rPr lang="en-GB" dirty="0" smtClean="0"/>
              <a:t>Problem with RQTD.A45B1</a:t>
            </a:r>
            <a:endParaRPr lang="en-GB" dirty="0"/>
          </a:p>
        </p:txBody>
      </p:sp>
      <p:pic>
        <p:nvPicPr>
          <p:cNvPr id="1027" name="Picture 3" descr="\\cern.ch\dfs\Users\a\arduini\Documents\Picture1.png"/>
          <p:cNvPicPr>
            <a:picLocks noChangeAspect="1" noChangeArrowheads="1"/>
          </p:cNvPicPr>
          <p:nvPr/>
        </p:nvPicPr>
        <p:blipFill>
          <a:blip r:embed="rId2" cstate="print"/>
          <a:srcRect/>
          <a:stretch>
            <a:fillRect/>
          </a:stretch>
        </p:blipFill>
        <p:spPr bwMode="auto">
          <a:xfrm>
            <a:off x="533400" y="1066800"/>
            <a:ext cx="6887537" cy="5115639"/>
          </a:xfrm>
          <a:prstGeom prst="rect">
            <a:avLst/>
          </a:prstGeom>
          <a:noFill/>
        </p:spPr>
      </p:pic>
      <p:sp>
        <p:nvSpPr>
          <p:cNvPr id="5" name="Text Box 5"/>
          <p:cNvSpPr txBox="1">
            <a:spLocks noChangeArrowheads="1"/>
          </p:cNvSpPr>
          <p:nvPr/>
        </p:nvSpPr>
        <p:spPr bwMode="auto">
          <a:xfrm>
            <a:off x="3352800" y="5943600"/>
            <a:ext cx="3962400" cy="523220"/>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sz="1400" b="1" dirty="0" smtClean="0">
                <a:solidFill>
                  <a:srgbClr val="FFFF00"/>
                </a:solidFill>
              </a:rPr>
              <a:t>Installation of thermal protection of current leads of 600 A during TS </a:t>
            </a:r>
            <a:endParaRPr lang="en-GB" sz="1400" b="1"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3"/>
          </p:nvPr>
        </p:nvSpPr>
        <p:spPr>
          <a:xfrm>
            <a:off x="5181600" y="1981200"/>
            <a:ext cx="3733800" cy="1219200"/>
          </a:xfrm>
        </p:spPr>
        <p:txBody>
          <a:bodyPr/>
          <a:lstStyle/>
          <a:p>
            <a:r>
              <a:rPr lang="en-GB" sz="2000" dirty="0" smtClean="0">
                <a:sym typeface="Wingdings" pitchFamily="2" charset="2"/>
              </a:rPr>
              <a:t>New calibration curves for lattice </a:t>
            </a:r>
            <a:r>
              <a:rPr lang="en-GB" sz="2000" dirty="0" err="1" smtClean="0">
                <a:sym typeface="Wingdings" pitchFamily="2" charset="2"/>
              </a:rPr>
              <a:t>sextupoles</a:t>
            </a:r>
            <a:r>
              <a:rPr lang="en-GB" sz="2000" dirty="0" smtClean="0">
                <a:sym typeface="Wingdings" pitchFamily="2" charset="2"/>
              </a:rPr>
              <a:t>, measurement and correction of chromaticity</a:t>
            </a:r>
            <a:r>
              <a:rPr lang="en-GB" sz="1600" dirty="0" smtClean="0"/>
              <a:t/>
            </a:r>
            <a:br>
              <a:rPr lang="en-GB" sz="1600" dirty="0" smtClean="0"/>
            </a:br>
            <a:endParaRPr lang="en-GB" sz="1200" dirty="0"/>
          </a:p>
        </p:txBody>
      </p:sp>
      <p:sp>
        <p:nvSpPr>
          <p:cNvPr id="3" name="Title 2"/>
          <p:cNvSpPr>
            <a:spLocks noGrp="1"/>
          </p:cNvSpPr>
          <p:nvPr>
            <p:ph type="title"/>
          </p:nvPr>
        </p:nvSpPr>
        <p:spPr/>
        <p:txBody>
          <a:bodyPr/>
          <a:lstStyle/>
          <a:p>
            <a:r>
              <a:rPr lang="en-GB" sz="2800" dirty="0" smtClean="0"/>
              <a:t>Verifications with beam</a:t>
            </a:r>
            <a:endParaRPr lang="en-GB" sz="2800" dirty="0"/>
          </a:p>
        </p:txBody>
      </p:sp>
      <p:sp>
        <p:nvSpPr>
          <p:cNvPr id="5" name="Text Placeholder 4"/>
          <p:cNvSpPr>
            <a:spLocks noGrp="1"/>
          </p:cNvSpPr>
          <p:nvPr>
            <p:ph type="body" sz="half" idx="10"/>
          </p:nvPr>
        </p:nvSpPr>
        <p:spPr>
          <a:xfrm>
            <a:off x="152400" y="990600"/>
            <a:ext cx="8839200" cy="609600"/>
          </a:xfrm>
        </p:spPr>
        <p:txBody>
          <a:bodyPr/>
          <a:lstStyle/>
          <a:p>
            <a:r>
              <a:rPr lang="en-GB" sz="2400" dirty="0" smtClean="0"/>
              <a:t>Finally beam on at 22:00 on Friday </a:t>
            </a:r>
            <a:endParaRPr lang="en-GB" sz="2400" dirty="0"/>
          </a:p>
        </p:txBody>
      </p:sp>
      <p:pic>
        <p:nvPicPr>
          <p:cNvPr id="6" name="Picture 2" descr="\\cern.ch\dfs\Users\a\arduini\Documents\chromaticity.png"/>
          <p:cNvPicPr>
            <a:picLocks noChangeAspect="1" noChangeArrowheads="1"/>
          </p:cNvPicPr>
          <p:nvPr/>
        </p:nvPicPr>
        <p:blipFill>
          <a:blip r:embed="rId2" cstate="print"/>
          <a:srcRect/>
          <a:stretch>
            <a:fillRect/>
          </a:stretch>
        </p:blipFill>
        <p:spPr bwMode="auto">
          <a:xfrm>
            <a:off x="76200" y="1371600"/>
            <a:ext cx="5104638" cy="2514600"/>
          </a:xfrm>
          <a:prstGeom prst="rect">
            <a:avLst/>
          </a:prstGeom>
          <a:noFill/>
        </p:spPr>
      </p:pic>
      <p:pic>
        <p:nvPicPr>
          <p:cNvPr id="1026" name="Picture 2" descr="\\cern.ch\dfs\Users\a\arduini\Documents\Picture2.png"/>
          <p:cNvPicPr>
            <a:picLocks noChangeAspect="1" noChangeArrowheads="1"/>
          </p:cNvPicPr>
          <p:nvPr/>
        </p:nvPicPr>
        <p:blipFill>
          <a:blip r:embed="rId3" cstate="print"/>
          <a:srcRect/>
          <a:stretch>
            <a:fillRect/>
          </a:stretch>
        </p:blipFill>
        <p:spPr bwMode="auto">
          <a:xfrm>
            <a:off x="3860800" y="3429000"/>
            <a:ext cx="5130800" cy="3280437"/>
          </a:xfrm>
          <a:prstGeom prst="rect">
            <a:avLst/>
          </a:prstGeom>
          <a:noFill/>
        </p:spPr>
      </p:pic>
      <p:sp>
        <p:nvSpPr>
          <p:cNvPr id="9" name="Text Box 5"/>
          <p:cNvSpPr txBox="1">
            <a:spLocks noChangeArrowheads="1"/>
          </p:cNvSpPr>
          <p:nvPr/>
        </p:nvSpPr>
        <p:spPr bwMode="auto">
          <a:xfrm>
            <a:off x="304800" y="3429000"/>
            <a:ext cx="1828800" cy="307777"/>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sz="1400" b="1" dirty="0" smtClean="0">
                <a:solidFill>
                  <a:srgbClr val="FFFF00"/>
                </a:solidFill>
              </a:rPr>
              <a:t>Before correction</a:t>
            </a:r>
            <a:endParaRPr lang="en-GB" sz="1400" b="1" dirty="0">
              <a:solidFill>
                <a:srgbClr val="FFFF00"/>
              </a:solidFill>
            </a:endParaRPr>
          </a:p>
        </p:txBody>
      </p:sp>
      <p:sp>
        <p:nvSpPr>
          <p:cNvPr id="10" name="Text Box 5"/>
          <p:cNvSpPr txBox="1">
            <a:spLocks noChangeArrowheads="1"/>
          </p:cNvSpPr>
          <p:nvPr/>
        </p:nvSpPr>
        <p:spPr bwMode="auto">
          <a:xfrm>
            <a:off x="6477000" y="6400800"/>
            <a:ext cx="1828800" cy="307777"/>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sz="1400" b="1" dirty="0" smtClean="0">
                <a:solidFill>
                  <a:srgbClr val="FFFF00"/>
                </a:solidFill>
              </a:rPr>
              <a:t>After correction</a:t>
            </a:r>
            <a:endParaRPr lang="en-GB" sz="1400"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3"/>
          </p:nvPr>
        </p:nvSpPr>
        <p:spPr>
          <a:xfrm>
            <a:off x="304800" y="914400"/>
            <a:ext cx="8610600" cy="762000"/>
          </a:xfrm>
        </p:spPr>
        <p:txBody>
          <a:bodyPr/>
          <a:lstStyle/>
          <a:p>
            <a:r>
              <a:rPr lang="en-GB" sz="2000" dirty="0" smtClean="0"/>
              <a:t>Set-up of TCLA.A7R7.B1, TCTH.4L2.B1, TCSG.A5L3.B2</a:t>
            </a:r>
            <a:r>
              <a:rPr lang="en-GB" sz="2000" b="1" dirty="0" smtClean="0"/>
              <a:t> </a:t>
            </a:r>
            <a:r>
              <a:rPr lang="en-GB" sz="2000" dirty="0" smtClean="0"/>
              <a:t>re-aligned during TS.</a:t>
            </a:r>
          </a:p>
          <a:p>
            <a:r>
              <a:rPr lang="en-GB" sz="2000" dirty="0" smtClean="0"/>
              <a:t>Loss maps: TGSG.D5R7.B1(BLM at the TCSM.D5R7.B1 behind) only factor 2 below TCP which causes a 0.5% leakage into the TCTs in IR8 </a:t>
            </a:r>
            <a:r>
              <a:rPr lang="en-GB" sz="1600" dirty="0" smtClean="0"/>
              <a:t/>
            </a:r>
            <a:br>
              <a:rPr lang="en-GB" sz="1600" dirty="0" smtClean="0"/>
            </a:br>
            <a:endParaRPr lang="en-GB" sz="1200" dirty="0"/>
          </a:p>
        </p:txBody>
      </p:sp>
      <p:sp>
        <p:nvSpPr>
          <p:cNvPr id="3" name="Title 2"/>
          <p:cNvSpPr>
            <a:spLocks noGrp="1"/>
          </p:cNvSpPr>
          <p:nvPr>
            <p:ph type="title"/>
          </p:nvPr>
        </p:nvSpPr>
        <p:spPr>
          <a:xfrm>
            <a:off x="457200" y="152400"/>
            <a:ext cx="8458200" cy="792163"/>
          </a:xfrm>
        </p:spPr>
        <p:txBody>
          <a:bodyPr/>
          <a:lstStyle/>
          <a:p>
            <a:r>
              <a:rPr lang="en-GB" sz="2400" dirty="0" smtClean="0"/>
              <a:t>Collimation set-up </a:t>
            </a:r>
            <a:r>
              <a:rPr lang="en-GB" sz="2400" b="1" dirty="0" smtClean="0"/>
              <a:t>(</a:t>
            </a:r>
            <a:r>
              <a:rPr lang="en-GB" sz="2400" dirty="0" smtClean="0"/>
              <a:t>F. </a:t>
            </a:r>
            <a:r>
              <a:rPr lang="en-GB" sz="2400" dirty="0" err="1" smtClean="0"/>
              <a:t>Burkart</a:t>
            </a:r>
            <a:r>
              <a:rPr lang="en-GB" sz="2400" dirty="0" smtClean="0"/>
              <a:t>, G. Valentino, D. Wollmann</a:t>
            </a:r>
            <a:r>
              <a:rPr lang="en-GB" sz="2400" b="1" dirty="0" smtClean="0"/>
              <a:t>)</a:t>
            </a:r>
            <a:r>
              <a:rPr lang="en-GB" sz="2400" dirty="0" smtClean="0"/>
              <a:t> </a:t>
            </a:r>
            <a:endParaRPr lang="en-GB" sz="2400" dirty="0"/>
          </a:p>
        </p:txBody>
      </p:sp>
      <p:pic>
        <p:nvPicPr>
          <p:cNvPr id="15362" name="Picture 2" descr="http://elogbook.cern.ch/eLogbook/attach_reader?attach_id=1144063"/>
          <p:cNvPicPr>
            <a:picLocks noChangeAspect="1" noChangeArrowheads="1"/>
          </p:cNvPicPr>
          <p:nvPr/>
        </p:nvPicPr>
        <p:blipFill>
          <a:blip r:embed="rId2" cstate="print"/>
          <a:srcRect/>
          <a:stretch>
            <a:fillRect/>
          </a:stretch>
        </p:blipFill>
        <p:spPr bwMode="auto">
          <a:xfrm>
            <a:off x="1524000" y="2286000"/>
            <a:ext cx="4953000" cy="40834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8305800" cy="792163"/>
          </a:xfrm>
        </p:spPr>
        <p:txBody>
          <a:bodyPr/>
          <a:lstStyle/>
          <a:p>
            <a:r>
              <a:rPr lang="en-GB" sz="2400" dirty="0" smtClean="0">
                <a:solidFill>
                  <a:srgbClr val="1F497D"/>
                </a:solidFill>
              </a:rPr>
              <a:t>Collimation set-up </a:t>
            </a:r>
            <a:r>
              <a:rPr lang="en-GB" sz="2400" b="1" dirty="0" smtClean="0">
                <a:solidFill>
                  <a:srgbClr val="1F497D"/>
                </a:solidFill>
              </a:rPr>
              <a:t>(</a:t>
            </a:r>
            <a:r>
              <a:rPr lang="en-GB" sz="2400" dirty="0" smtClean="0">
                <a:solidFill>
                  <a:srgbClr val="1F497D"/>
                </a:solidFill>
              </a:rPr>
              <a:t>F. </a:t>
            </a:r>
            <a:r>
              <a:rPr lang="en-GB" sz="2400" dirty="0" err="1" smtClean="0">
                <a:solidFill>
                  <a:srgbClr val="1F497D"/>
                </a:solidFill>
              </a:rPr>
              <a:t>Burkart</a:t>
            </a:r>
            <a:r>
              <a:rPr lang="en-GB" sz="2400" dirty="0" smtClean="0">
                <a:solidFill>
                  <a:srgbClr val="1F497D"/>
                </a:solidFill>
              </a:rPr>
              <a:t>, G. Valentino, D. Wollmann</a:t>
            </a:r>
            <a:r>
              <a:rPr lang="en-GB" sz="2400" b="1" dirty="0" smtClean="0">
                <a:solidFill>
                  <a:srgbClr val="1F497D"/>
                </a:solidFill>
              </a:rPr>
              <a:t>)</a:t>
            </a:r>
            <a:r>
              <a:rPr lang="en-GB" sz="2400" dirty="0" smtClean="0">
                <a:solidFill>
                  <a:srgbClr val="1F497D"/>
                </a:solidFill>
              </a:rPr>
              <a:t> </a:t>
            </a:r>
            <a:endParaRPr lang="en-GB" dirty="0"/>
          </a:p>
        </p:txBody>
      </p:sp>
      <p:sp>
        <p:nvSpPr>
          <p:cNvPr id="9" name="Text Placeholder 8"/>
          <p:cNvSpPr>
            <a:spLocks noGrp="1"/>
          </p:cNvSpPr>
          <p:nvPr>
            <p:ph type="body" sz="half" idx="10"/>
          </p:nvPr>
        </p:nvSpPr>
        <p:spPr>
          <a:xfrm>
            <a:off x="0" y="1143000"/>
            <a:ext cx="9144000" cy="5257800"/>
          </a:xfrm>
        </p:spPr>
        <p:txBody>
          <a:bodyPr/>
          <a:lstStyle/>
          <a:p>
            <a:r>
              <a:rPr lang="en-GB" sz="2000" dirty="0" smtClean="0"/>
              <a:t>Re-setup of skew B1 collimators</a:t>
            </a:r>
            <a:r>
              <a:rPr lang="en-GB" sz="1100" dirty="0" smtClean="0"/>
              <a:t>: </a:t>
            </a:r>
            <a:r>
              <a:rPr lang="en-GB" sz="2000" dirty="0" smtClean="0"/>
              <a:t>The main changes here were found in the beam sizes at:</a:t>
            </a:r>
          </a:p>
          <a:p>
            <a:pPr lvl="1"/>
            <a:r>
              <a:rPr lang="en-GB" sz="1600" dirty="0" smtClean="0"/>
              <a:t>TCSG.A6L7.B1 (delta -13%), which relates to a 0.76 mm smaller half gap after the setup.</a:t>
            </a:r>
          </a:p>
          <a:p>
            <a:pPr lvl="1"/>
            <a:r>
              <a:rPr lang="en-GB" sz="1600" dirty="0" smtClean="0"/>
              <a:t>TCSG.A4R7.B1 (delta -14%), which relates to a 0.95 mm smaller half gap after the setup.</a:t>
            </a:r>
          </a:p>
          <a:p>
            <a:r>
              <a:rPr lang="en-GB" sz="2000" dirty="0" smtClean="0"/>
              <a:t>Beta-beating? </a:t>
            </a:r>
            <a:r>
              <a:rPr lang="en-GB" sz="2000" dirty="0" smtClean="0">
                <a:sym typeface="Wingdings" pitchFamily="2" charset="2"/>
              </a:rPr>
              <a:t> measurement at 450 </a:t>
            </a:r>
            <a:r>
              <a:rPr lang="en-GB" sz="2000" dirty="0" err="1" smtClean="0">
                <a:sym typeface="Wingdings" pitchFamily="2" charset="2"/>
              </a:rPr>
              <a:t>GeV</a:t>
            </a:r>
            <a:r>
              <a:rPr lang="en-GB" sz="2000" dirty="0" smtClean="0"/>
              <a:t> </a:t>
            </a:r>
            <a:r>
              <a:rPr lang="en-GB" sz="4000" dirty="0" smtClean="0"/>
              <a:t/>
            </a:r>
            <a:br>
              <a:rPr lang="en-GB" sz="4000" dirty="0" smtClean="0"/>
            </a:br>
            <a:endParaRPr lang="en-GB" dirty="0"/>
          </a:p>
        </p:txBody>
      </p:sp>
      <p:pic>
        <p:nvPicPr>
          <p:cNvPr id="39938" name="Picture 2" descr="http://elogbook.cern.ch/eLogbook/attach_reader?attach_id=1144443"/>
          <p:cNvPicPr>
            <a:picLocks noGrp="1" noChangeAspect="1" noChangeArrowheads="1"/>
          </p:cNvPicPr>
          <p:nvPr>
            <p:ph idx="4294967295"/>
          </p:nvPr>
        </p:nvPicPr>
        <p:blipFill>
          <a:blip r:embed="rId2" cstate="print"/>
          <a:srcRect/>
          <a:stretch>
            <a:fillRect/>
          </a:stretch>
        </p:blipFill>
        <p:spPr bwMode="auto">
          <a:xfrm>
            <a:off x="4572000" y="2875788"/>
            <a:ext cx="4473702" cy="3677412"/>
          </a:xfrm>
          <a:prstGeom prst="rect">
            <a:avLst/>
          </a:prstGeom>
          <a:noFill/>
        </p:spPr>
      </p:pic>
      <p:pic>
        <p:nvPicPr>
          <p:cNvPr id="6" name="Picture 2" descr="http://elogbook.cern.ch/eLogbook/attach_reader?attach_id=1144397"/>
          <p:cNvPicPr>
            <a:picLocks noChangeAspect="1" noChangeArrowheads="1"/>
          </p:cNvPicPr>
          <p:nvPr/>
        </p:nvPicPr>
        <p:blipFill>
          <a:blip r:embed="rId3" cstate="print"/>
          <a:srcRect/>
          <a:stretch>
            <a:fillRect/>
          </a:stretch>
        </p:blipFill>
        <p:spPr bwMode="auto">
          <a:xfrm>
            <a:off x="0" y="2895600"/>
            <a:ext cx="4473702" cy="3677412"/>
          </a:xfrm>
          <a:prstGeom prst="rect">
            <a:avLst/>
          </a:prstGeom>
          <a:noFill/>
        </p:spPr>
      </p:pic>
      <p:sp>
        <p:nvSpPr>
          <p:cNvPr id="7" name="Text Box 5"/>
          <p:cNvSpPr txBox="1">
            <a:spLocks noChangeArrowheads="1"/>
          </p:cNvSpPr>
          <p:nvPr/>
        </p:nvSpPr>
        <p:spPr bwMode="auto">
          <a:xfrm>
            <a:off x="228600" y="6550223"/>
            <a:ext cx="1828800" cy="307777"/>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sz="1400" b="1" dirty="0" smtClean="0">
                <a:solidFill>
                  <a:srgbClr val="FFFF00"/>
                </a:solidFill>
              </a:rPr>
              <a:t>Before set-up</a:t>
            </a:r>
            <a:endParaRPr lang="en-GB" sz="1400" b="1" dirty="0">
              <a:solidFill>
                <a:srgbClr val="FFFF00"/>
              </a:solidFill>
            </a:endParaRPr>
          </a:p>
        </p:txBody>
      </p:sp>
      <p:sp>
        <p:nvSpPr>
          <p:cNvPr id="10" name="Text Box 5"/>
          <p:cNvSpPr txBox="1">
            <a:spLocks noChangeArrowheads="1"/>
          </p:cNvSpPr>
          <p:nvPr/>
        </p:nvSpPr>
        <p:spPr bwMode="auto">
          <a:xfrm>
            <a:off x="4800600" y="6550223"/>
            <a:ext cx="1828800" cy="307777"/>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sz="1400" b="1" dirty="0" smtClean="0">
                <a:solidFill>
                  <a:srgbClr val="FFFF00"/>
                </a:solidFill>
              </a:rPr>
              <a:t>After set-up</a:t>
            </a:r>
            <a:endParaRPr lang="en-GB" sz="1400" b="1"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14400"/>
            <a:ext cx="8915400" cy="5257800"/>
          </a:xfrm>
        </p:spPr>
        <p:txBody>
          <a:bodyPr/>
          <a:lstStyle/>
          <a:p>
            <a:r>
              <a:rPr lang="en-GB" sz="2000" dirty="0" smtClean="0"/>
              <a:t>TCTH.4L2.B1 (measured beam size ratio 121%/137% [new/old]) and TCLA.A7R7.B1 (104%/128%) seem to be parallel to the beam after the re-alignment during the technical stop. The TCSG.A5L3.B2 (126%/174%) seems to have still a misalignment of ~560urad. </a:t>
            </a:r>
          </a:p>
          <a:p>
            <a:r>
              <a:rPr lang="en-GB" sz="2000" dirty="0" smtClean="0"/>
              <a:t>We found changes of the beam offset at flat top for the 3 re-aligned collimators up to 404um. The measured beam size shrank from about max 229% to smaller than 140%.</a:t>
            </a:r>
          </a:p>
          <a:p>
            <a:r>
              <a:rPr lang="en-GB" sz="2000" dirty="0" smtClean="0"/>
              <a:t>Loss maps at 3.5 </a:t>
            </a:r>
            <a:r>
              <a:rPr lang="en-GB" sz="2000" dirty="0" err="1" smtClean="0"/>
              <a:t>TeV</a:t>
            </a:r>
            <a:r>
              <a:rPr lang="en-GB" sz="2000" dirty="0" smtClean="0"/>
              <a:t> (</a:t>
            </a:r>
            <a:r>
              <a:rPr lang="en-GB" sz="2000" dirty="0" err="1" smtClean="0"/>
              <a:t>unsqueezed</a:t>
            </a:r>
            <a:r>
              <a:rPr lang="en-GB" sz="2000" dirty="0" smtClean="0"/>
              <a:t>) with the new settings for the 3 collimators seem to be fine (no unexpected losses). The detailed analysis will be performed offline. </a:t>
            </a:r>
          </a:p>
          <a:p>
            <a:r>
              <a:rPr lang="en-GB" sz="2000" dirty="0" err="1" smtClean="0"/>
              <a:t>ToDo</a:t>
            </a:r>
            <a:r>
              <a:rPr lang="en-GB" sz="2000" dirty="0" smtClean="0"/>
              <a:t>:</a:t>
            </a:r>
          </a:p>
          <a:p>
            <a:pPr lvl="1"/>
            <a:r>
              <a:rPr lang="en-GB" sz="1600" dirty="0" smtClean="0"/>
              <a:t>incorporate the new settings of the skew collimators and the re-aligned ones into the injection beam processes</a:t>
            </a:r>
          </a:p>
          <a:p>
            <a:pPr lvl="1"/>
            <a:r>
              <a:rPr lang="en-GB" sz="1600" dirty="0" smtClean="0"/>
              <a:t>re-setup the TCTH.4L2.B1 squeezed and at collision. </a:t>
            </a:r>
          </a:p>
          <a:p>
            <a:pPr lvl="1"/>
            <a:r>
              <a:rPr lang="en-GB" sz="1600" dirty="0" smtClean="0"/>
              <a:t>incorporate the new collimators settings into ramp functions</a:t>
            </a:r>
          </a:p>
          <a:p>
            <a:pPr lvl="1"/>
            <a:r>
              <a:rPr lang="en-GB" sz="1600" dirty="0" smtClean="0"/>
              <a:t>qualify the new settings at injection with B1V and off momentum (pos and </a:t>
            </a:r>
            <a:r>
              <a:rPr lang="en-GB" sz="1600" dirty="0" err="1" smtClean="0"/>
              <a:t>neg</a:t>
            </a:r>
            <a:r>
              <a:rPr lang="en-GB" sz="1600" dirty="0" smtClean="0"/>
              <a:t>) </a:t>
            </a:r>
          </a:p>
          <a:p>
            <a:pPr lvl="1"/>
            <a:r>
              <a:rPr lang="en-GB" sz="1600" dirty="0" smtClean="0"/>
              <a:t>re-qualify collimation at flat top (positive off-momentum), squeezed (all cases) and in collision (all cases) </a:t>
            </a:r>
            <a:r>
              <a:rPr lang="en-GB" sz="4800" dirty="0" smtClean="0"/>
              <a:t/>
            </a:r>
            <a:br>
              <a:rPr lang="en-GB" sz="4800" dirty="0" smtClean="0"/>
            </a:br>
            <a:endParaRPr lang="en-GB" sz="4800" dirty="0"/>
          </a:p>
        </p:txBody>
      </p:sp>
      <p:sp>
        <p:nvSpPr>
          <p:cNvPr id="3" name="Title 2"/>
          <p:cNvSpPr>
            <a:spLocks noGrp="1"/>
          </p:cNvSpPr>
          <p:nvPr>
            <p:ph type="title"/>
          </p:nvPr>
        </p:nvSpPr>
        <p:spPr>
          <a:xfrm>
            <a:off x="533400" y="152400"/>
            <a:ext cx="8382000" cy="792163"/>
          </a:xfrm>
        </p:spPr>
        <p:txBody>
          <a:bodyPr/>
          <a:lstStyle/>
          <a:p>
            <a:r>
              <a:rPr lang="en-GB" sz="2400" dirty="0" smtClean="0">
                <a:solidFill>
                  <a:srgbClr val="1F497D"/>
                </a:solidFill>
              </a:rPr>
              <a:t>Collimation set-up </a:t>
            </a:r>
            <a:r>
              <a:rPr lang="en-GB" sz="2400" b="1" dirty="0" smtClean="0">
                <a:solidFill>
                  <a:srgbClr val="1F497D"/>
                </a:solidFill>
              </a:rPr>
              <a:t>(</a:t>
            </a:r>
            <a:r>
              <a:rPr lang="en-GB" sz="2400" dirty="0" smtClean="0">
                <a:solidFill>
                  <a:srgbClr val="1F497D"/>
                </a:solidFill>
              </a:rPr>
              <a:t>F. </a:t>
            </a:r>
            <a:r>
              <a:rPr lang="en-GB" sz="2400" dirty="0" err="1" smtClean="0">
                <a:solidFill>
                  <a:srgbClr val="1F497D"/>
                </a:solidFill>
              </a:rPr>
              <a:t>Burkart</a:t>
            </a:r>
            <a:r>
              <a:rPr lang="en-GB" sz="2400" dirty="0" smtClean="0">
                <a:solidFill>
                  <a:srgbClr val="1F497D"/>
                </a:solidFill>
              </a:rPr>
              <a:t>, G. Valentino, D. Wollmann</a:t>
            </a:r>
            <a:r>
              <a:rPr lang="en-GB" sz="2400" b="1" dirty="0" smtClean="0">
                <a:solidFill>
                  <a:srgbClr val="1F497D"/>
                </a:solidFill>
              </a:rPr>
              <a:t>)</a:t>
            </a:r>
            <a:endParaRPr lang="en-GB" dirty="0"/>
          </a:p>
        </p:txBody>
      </p:sp>
    </p:spTree>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23372</TotalTime>
  <Words>1070</Words>
  <Application>Microsoft Office PowerPoint</Application>
  <PresentationFormat>On-screen Show (4:3)</PresentationFormat>
  <Paragraphs>102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LHCpresentations</vt:lpstr>
      <vt:lpstr>Slide 1</vt:lpstr>
      <vt:lpstr>Sun 3/4 – Mon 4/4</vt:lpstr>
      <vt:lpstr>Slide 3</vt:lpstr>
      <vt:lpstr>Friday 1/4</vt:lpstr>
      <vt:lpstr>Problem with RQTD.A45B1</vt:lpstr>
      <vt:lpstr>Verifications with beam</vt:lpstr>
      <vt:lpstr>Collimation set-up (F. Burkart, G. Valentino, D. Wollmann) </vt:lpstr>
      <vt:lpstr>Collimation set-up (F. Burkart, G. Valentino, D. Wollmann) </vt:lpstr>
      <vt:lpstr>Collimation set-up (F. Burkart, G. Valentino, D. Wollmann)</vt:lpstr>
      <vt:lpstr>Injection region aperture check (B. Goddard) </vt:lpstr>
      <vt:lpstr>Injection setting-up (V. Kain, J. Uythoven, D. Valuch) </vt:lpstr>
      <vt:lpstr>Effect of CMS solenoid OFF</vt:lpstr>
      <vt:lpstr>Issues</vt:lpstr>
      <vt:lpstr>SPS status </vt:lpstr>
      <vt:lpstr>Plan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Gianluigi ARDUINI</cp:lastModifiedBy>
  <cp:revision>1961</cp:revision>
  <dcterms:created xsi:type="dcterms:W3CDTF">2010-04-25T23:23:07Z</dcterms:created>
  <dcterms:modified xsi:type="dcterms:W3CDTF">2011-04-04T06:24:46Z</dcterms:modified>
</cp:coreProperties>
</file>