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138" r:id="rId2"/>
    <p:sldId id="1152" r:id="rId3"/>
    <p:sldId id="1160" r:id="rId4"/>
    <p:sldId id="1161" r:id="rId5"/>
    <p:sldId id="1153" r:id="rId6"/>
    <p:sldId id="1154" r:id="rId7"/>
    <p:sldId id="1156" r:id="rId8"/>
    <p:sldId id="1157" r:id="rId9"/>
    <p:sldId id="1159" r:id="rId10"/>
    <p:sldId id="1162" r:id="rId11"/>
    <p:sldId id="1151" r:id="rId12"/>
    <p:sldId id="1150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6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21.3.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pPr lvl="0"/>
            <a:r>
              <a:rPr lang="en-US" dirty="0" smtClean="0"/>
              <a:t>06h00: End of fill #1640: 3.7 pb</a:t>
            </a:r>
            <a:r>
              <a:rPr lang="en-US" baseline="30000" dirty="0" smtClean="0"/>
              <a:t>-1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06h14: RB S12 and S23 tripped before loading </a:t>
            </a:r>
            <a:r>
              <a:rPr lang="en-US" dirty="0" err="1" smtClean="0"/>
              <a:t>rampdown</a:t>
            </a:r>
            <a:r>
              <a:rPr lang="en-US" dirty="0" smtClean="0"/>
              <a:t> table, active filter. MPE piquet. </a:t>
            </a:r>
            <a:r>
              <a:rPr lang="en-US" dirty="0" err="1" smtClean="0"/>
              <a:t>Fip_Com_Lost</a:t>
            </a:r>
            <a:r>
              <a:rPr lang="en-US" dirty="0" smtClean="0"/>
              <a:t> for both RBs... Piquet called again.</a:t>
            </a:r>
          </a:p>
          <a:p>
            <a:pPr lvl="0"/>
            <a:r>
              <a:rPr lang="en-US" dirty="0" smtClean="0"/>
              <a:t>09h18: Ramp down of </a:t>
            </a:r>
            <a:r>
              <a:rPr lang="en-US" dirty="0" err="1" smtClean="0"/>
              <a:t>LHCb</a:t>
            </a:r>
            <a:r>
              <a:rPr lang="en-US" dirty="0" smtClean="0"/>
              <a:t> and ALICE dipoles and compensators. Ramp down of ALICE solenoid.</a:t>
            </a:r>
          </a:p>
          <a:p>
            <a:pPr lvl="0"/>
            <a:r>
              <a:rPr lang="en-US" dirty="0" smtClean="0"/>
              <a:t>09h27: Recovered from RB trips. Prepare for injection while magnets ramp down.</a:t>
            </a:r>
          </a:p>
          <a:p>
            <a:pPr lvl="0"/>
            <a:r>
              <a:rPr lang="en-US" dirty="0" smtClean="0"/>
              <a:t>09h50: Problems in PS. Mains down in SPS.</a:t>
            </a:r>
          </a:p>
          <a:p>
            <a:pPr lvl="0"/>
            <a:r>
              <a:rPr lang="en-US" dirty="0" smtClean="0"/>
              <a:t>10h30: Total voltage INTLK reduced to 3.5 MV (P. </a:t>
            </a:r>
            <a:r>
              <a:rPr lang="en-US" dirty="0" err="1" smtClean="0"/>
              <a:t>Baudrenghien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10h33: Injection.</a:t>
            </a:r>
          </a:p>
          <a:p>
            <a:pPr lvl="0"/>
            <a:r>
              <a:rPr lang="en-US" dirty="0" smtClean="0"/>
              <a:t>11h49: Start ramp. Beams dumped from false collimator interlock.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– Tuesday, 21 – 22.3.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764630"/>
            <a:ext cx="8964610" cy="5616780"/>
          </a:xfrm>
        </p:spPr>
        <p:txBody>
          <a:bodyPr/>
          <a:lstStyle/>
          <a:p>
            <a:r>
              <a:rPr lang="en-US" dirty="0" smtClean="0"/>
              <a:t>22h39: Injection.</a:t>
            </a:r>
          </a:p>
          <a:p>
            <a:pPr lvl="1"/>
            <a:r>
              <a:rPr lang="en-US" dirty="0" smtClean="0"/>
              <a:t>injecting difficult: PM from losses at pt 8, up to 94% of dump level.</a:t>
            </a:r>
          </a:p>
          <a:p>
            <a:pPr lvl="1"/>
            <a:r>
              <a:rPr lang="en-US" dirty="0" smtClean="0"/>
              <a:t>context missing for XPOC b2 (verified with next dump ok)</a:t>
            </a:r>
          </a:p>
          <a:p>
            <a:pPr lvl="1"/>
            <a:r>
              <a:rPr lang="en-US" dirty="0" smtClean="0"/>
              <a:t>the MKI waveforms b2 were not correct once</a:t>
            </a:r>
          </a:p>
          <a:p>
            <a:pPr lvl="1"/>
            <a:r>
              <a:rPr lang="en-US" dirty="0" err="1" smtClean="0"/>
              <a:t>inj</a:t>
            </a:r>
            <a:r>
              <a:rPr lang="en-US" dirty="0" smtClean="0"/>
              <a:t> oscillations looked good, asked injectors to decrease intensity/</a:t>
            </a:r>
            <a:r>
              <a:rPr lang="en-US" dirty="0" err="1" smtClean="0"/>
              <a:t>emittance</a:t>
            </a:r>
            <a:r>
              <a:rPr lang="en-US" dirty="0" smtClean="0"/>
              <a:t> ,SPS to increase scraping and verify blow up.</a:t>
            </a:r>
          </a:p>
          <a:p>
            <a:pPr lvl="1"/>
            <a:r>
              <a:rPr lang="en-US" dirty="0" smtClean="0"/>
              <a:t>Not verified yet with 24 bunch trains</a:t>
            </a:r>
          </a:p>
          <a:p>
            <a:r>
              <a:rPr lang="en-US" dirty="0" smtClean="0"/>
              <a:t>23h19: SIS/controls problem</a:t>
            </a:r>
          </a:p>
          <a:p>
            <a:pPr lvl="1"/>
            <a:r>
              <a:rPr lang="en-US" dirty="0" smtClean="0"/>
              <a:t>No SIS injection permits (IQC, XPOC, PM, </a:t>
            </a:r>
            <a:r>
              <a:rPr lang="en-US" dirty="0" err="1" smtClean="0"/>
              <a:t>vent.doors</a:t>
            </a:r>
            <a:r>
              <a:rPr lang="en-US" dirty="0" smtClean="0"/>
              <a:t> permits missing)</a:t>
            </a:r>
          </a:p>
          <a:p>
            <a:pPr lvl="1"/>
            <a:r>
              <a:rPr lang="en-US" dirty="0" smtClean="0"/>
              <a:t>JMS (Java Message Server)</a:t>
            </a:r>
          </a:p>
          <a:p>
            <a:pPr lvl="1"/>
            <a:r>
              <a:rPr lang="en-US" dirty="0" smtClean="0"/>
              <a:t>Experts: connection between the public JMS broker (JMS-PUBLIC-PRO) and the operational JMS broker for TN (JMS-CO-PRO1 &amp; 2)</a:t>
            </a:r>
          </a:p>
          <a:p>
            <a:pPr lvl="1"/>
            <a:r>
              <a:rPr lang="en-US" dirty="0" smtClean="0"/>
              <a:t>Still ongoing after intermittent fixes</a:t>
            </a:r>
          </a:p>
          <a:p>
            <a:r>
              <a:rPr lang="en-US" dirty="0" smtClean="0"/>
              <a:t>05h05: BPM controls problem</a:t>
            </a:r>
          </a:p>
          <a:p>
            <a:pPr lvl="1"/>
            <a:r>
              <a:rPr lang="en-US" dirty="0" smtClean="0"/>
              <a:t>Trips of BPM crates. Still ongoing.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22/03/2011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7600"/>
            <a:ext cx="8229600" cy="5543810"/>
          </a:xfrm>
        </p:spPr>
        <p:txBody>
          <a:bodyPr/>
          <a:lstStyle/>
          <a:p>
            <a:r>
              <a:rPr lang="en-GB" dirty="0" err="1" smtClean="0"/>
              <a:t>Tu</a:t>
            </a:r>
            <a:r>
              <a:rPr lang="en-GB" dirty="0" smtClean="0"/>
              <a:t> am:		Fix controls issues. Last 136b fill.</a:t>
            </a:r>
          </a:p>
          <a:p>
            <a:r>
              <a:rPr lang="en-GB" dirty="0" err="1" smtClean="0"/>
              <a:t>Tu</a:t>
            </a:r>
            <a:r>
              <a:rPr lang="en-GB" dirty="0" smtClean="0"/>
              <a:t> pm: 		Go to 200 bunches.</a:t>
            </a:r>
          </a:p>
          <a:p>
            <a:r>
              <a:rPr lang="en-GB" dirty="0" err="1" smtClean="0"/>
              <a:t>Tu</a:t>
            </a:r>
            <a:r>
              <a:rPr lang="en-GB" dirty="0" smtClean="0"/>
              <a:t> – Wed:		Perform 2 fills with 200 bunches.</a:t>
            </a:r>
            <a:br>
              <a:rPr lang="en-GB" dirty="0" smtClean="0"/>
            </a:br>
            <a:r>
              <a:rPr lang="en-GB" dirty="0" smtClean="0"/>
              <a:t>			End of fill test of IR8 separation (</a:t>
            </a:r>
            <a:r>
              <a:rPr lang="en-GB" dirty="0" err="1" smtClean="0"/>
              <a:t>tbc</a:t>
            </a:r>
            <a:r>
              <a:rPr lang="en-GB" dirty="0" smtClean="0"/>
              <a:t>).</a:t>
            </a:r>
          </a:p>
          <a:p>
            <a:r>
              <a:rPr lang="en-GB" dirty="0" smtClean="0"/>
              <a:t>Wed pm: 		Complete commissioning </a:t>
            </a:r>
            <a:r>
              <a:rPr lang="en-GB" dirty="0" smtClean="0"/>
              <a:t>1.38 </a:t>
            </a:r>
            <a:r>
              <a:rPr lang="en-GB" dirty="0" err="1" smtClean="0"/>
              <a:t>TeV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Wed pm – Fri:	Stable beams at </a:t>
            </a:r>
            <a:r>
              <a:rPr lang="en-GB" dirty="0" smtClean="0"/>
              <a:t>1.38 </a:t>
            </a:r>
            <a:r>
              <a:rPr lang="en-GB" dirty="0" err="1" smtClean="0"/>
              <a:t>TeV</a:t>
            </a:r>
            <a:r>
              <a:rPr lang="en-GB" dirty="0" smtClean="0"/>
              <a:t>. 80b.</a:t>
            </a:r>
          </a:p>
          <a:p>
            <a:r>
              <a:rPr lang="en-GB" dirty="0" smtClean="0"/>
              <a:t>Sat am:		Switch back to 3.5 </a:t>
            </a:r>
            <a:r>
              <a:rPr lang="en-GB" dirty="0" err="1" smtClean="0"/>
              <a:t>TeV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Test ramp nominal bunch.</a:t>
            </a:r>
            <a:br>
              <a:rPr lang="en-GB" dirty="0" smtClean="0"/>
            </a:br>
            <a:r>
              <a:rPr lang="en-GB" dirty="0" smtClean="0"/>
              <a:t>			Third fill with 200b.</a:t>
            </a:r>
          </a:p>
          <a:p>
            <a:r>
              <a:rPr lang="en-GB" dirty="0" smtClean="0"/>
              <a:t>Weekend:		Commissioning (3h for TL tests,</a:t>
            </a:r>
            <a:br>
              <a:rPr lang="en-GB" dirty="0" smtClean="0"/>
            </a:br>
            <a:r>
              <a:rPr lang="en-GB" dirty="0" smtClean="0"/>
              <a:t>			8h injection test with 96b, ...)</a:t>
            </a:r>
            <a:br>
              <a:rPr lang="en-GB" dirty="0" smtClean="0"/>
            </a:br>
            <a:r>
              <a:rPr lang="en-GB" dirty="0" smtClean="0"/>
              <a:t>			Intensity step to 250b if time left</a:t>
            </a:r>
          </a:p>
          <a:p>
            <a:r>
              <a:rPr lang="en-GB" dirty="0" smtClean="0"/>
              <a:t>Monday 6am:	Beam stop for 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fr-CH" dirty="0" smtClean="0"/>
              <a:t>Injection of 96 </a:t>
            </a:r>
            <a:r>
              <a:rPr lang="fr-CH" dirty="0" err="1" smtClean="0"/>
              <a:t>bunches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weekend</a:t>
            </a:r>
            <a:r>
              <a:rPr lang="fr-CH" dirty="0" smtClean="0"/>
              <a:t>)</a:t>
            </a:r>
            <a:endParaRPr lang="en-GB" dirty="0" smtClean="0"/>
          </a:p>
          <a:p>
            <a:r>
              <a:rPr lang="fr-CH" dirty="0" smtClean="0"/>
              <a:t>Timing distribution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technical</a:t>
            </a:r>
            <a:r>
              <a:rPr lang="fr-CH" dirty="0" smtClean="0">
                <a:sym typeface="Wingdings" pitchFamily="2" charset="2"/>
              </a:rPr>
              <a:t> stop</a:t>
            </a:r>
            <a:r>
              <a:rPr lang="fr-CH" dirty="0" smtClean="0"/>
              <a:t>)</a:t>
            </a:r>
          </a:p>
          <a:p>
            <a:r>
              <a:rPr lang="en-GB" strike="sngStrike" dirty="0" smtClean="0"/>
              <a:t>FGC firmware update</a:t>
            </a:r>
          </a:p>
          <a:p>
            <a:r>
              <a:rPr lang="en-GB" strike="sngStrike" dirty="0" smtClean="0"/>
              <a:t>Collimation system controls fix</a:t>
            </a:r>
          </a:p>
          <a:p>
            <a:r>
              <a:rPr lang="en-GB" dirty="0" smtClean="0"/>
              <a:t>1.38 </a:t>
            </a:r>
            <a:r>
              <a:rPr lang="en-GB" dirty="0" err="1" smtClean="0"/>
              <a:t>TeV</a:t>
            </a:r>
            <a:r>
              <a:rPr lang="en-GB" dirty="0" smtClean="0"/>
              <a:t> setting-up (</a:t>
            </a:r>
            <a:r>
              <a:rPr lang="en-GB" dirty="0" smtClean="0">
                <a:sym typeface="Wingdings" pitchFamily="2" charset="2"/>
              </a:rPr>
              <a:t> Wednesday onwards</a:t>
            </a:r>
            <a:r>
              <a:rPr lang="en-GB" dirty="0" smtClean="0"/>
              <a:t>)</a:t>
            </a:r>
          </a:p>
          <a:p>
            <a:pPr lvl="1"/>
            <a:r>
              <a:rPr lang="fr-CH" dirty="0" err="1" smtClean="0"/>
              <a:t>Crossing</a:t>
            </a:r>
            <a:r>
              <a:rPr lang="fr-CH" dirty="0" smtClean="0"/>
              <a:t> angle all </a:t>
            </a:r>
            <a:r>
              <a:rPr lang="fr-CH" dirty="0" err="1" smtClean="0"/>
              <a:t>zero</a:t>
            </a:r>
            <a:r>
              <a:rPr lang="fr-CH" dirty="0" smtClean="0"/>
              <a:t>: OK</a:t>
            </a:r>
          </a:p>
          <a:p>
            <a:pPr lvl="1"/>
            <a:r>
              <a:rPr lang="fr-CH" dirty="0" err="1" smtClean="0"/>
              <a:t>TCTs</a:t>
            </a:r>
            <a:r>
              <a:rPr lang="fr-CH" dirty="0" smtClean="0"/>
              <a:t> to set up &amp; </a:t>
            </a:r>
            <a:r>
              <a:rPr lang="fr-CH" dirty="0" err="1" smtClean="0"/>
              <a:t>loss</a:t>
            </a:r>
            <a:r>
              <a:rPr lang="fr-CH" dirty="0" smtClean="0"/>
              <a:t> </a:t>
            </a:r>
            <a:r>
              <a:rPr lang="fr-CH" dirty="0" err="1" smtClean="0"/>
              <a:t>maps</a:t>
            </a:r>
            <a:endParaRPr lang="en-GB" dirty="0" smtClean="0"/>
          </a:p>
          <a:p>
            <a:r>
              <a:rPr lang="en-GB" dirty="0" smtClean="0"/>
              <a:t>Interlock tests for the roman pot (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parasitic or TS)</a:t>
            </a:r>
          </a:p>
          <a:p>
            <a:r>
              <a:rPr lang="en-GB" strike="sngStrike" dirty="0" smtClean="0"/>
              <a:t>RF voltage limit interlock</a:t>
            </a:r>
          </a:p>
          <a:p>
            <a:r>
              <a:rPr lang="en-GB" dirty="0" smtClean="0"/>
              <a:t>Longitudinal blow-up (</a:t>
            </a:r>
            <a:r>
              <a:rPr lang="en-GB" dirty="0" smtClean="0">
                <a:sym typeface="Wingdings" pitchFamily="2" charset="2"/>
              </a:rPr>
              <a:t> if needed)</a:t>
            </a:r>
            <a:endParaRPr lang="en-GB" dirty="0" smtClean="0"/>
          </a:p>
          <a:p>
            <a:r>
              <a:rPr lang="en-GB" dirty="0" smtClean="0"/>
              <a:t>Wire scanners</a:t>
            </a:r>
          </a:p>
          <a:p>
            <a:r>
              <a:rPr lang="fr-CH" dirty="0" err="1" smtClean="0"/>
              <a:t>Abort</a:t>
            </a:r>
            <a:r>
              <a:rPr lang="fr-CH" dirty="0" smtClean="0"/>
              <a:t> gap </a:t>
            </a:r>
            <a:r>
              <a:rPr lang="fr-CH" dirty="0" err="1" smtClean="0"/>
              <a:t>cleaning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with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high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intensity</a:t>
            </a:r>
            <a:r>
              <a:rPr lang="fr-CH" dirty="0" smtClean="0">
                <a:sym typeface="Wingdings" pitchFamily="2" charset="2"/>
              </a:rPr>
              <a:t> injection</a:t>
            </a:r>
            <a:r>
              <a:rPr lang="fr-CH" dirty="0" smtClean="0"/>
              <a:t>)</a:t>
            </a:r>
          </a:p>
          <a:p>
            <a:r>
              <a:rPr lang="fr-CH" dirty="0" smtClean="0"/>
              <a:t>Injection gap </a:t>
            </a:r>
            <a:r>
              <a:rPr lang="fr-CH" dirty="0" err="1" smtClean="0"/>
              <a:t>cleaning</a:t>
            </a:r>
            <a:r>
              <a:rPr lang="fr-CH" dirty="0" smtClean="0"/>
              <a:t> (</a:t>
            </a:r>
            <a:r>
              <a:rPr lang="fr-CH" dirty="0" smtClean="0">
                <a:sym typeface="Wingdings" pitchFamily="2" charset="2"/>
              </a:rPr>
              <a:t> </a:t>
            </a:r>
            <a:r>
              <a:rPr lang="fr-CH" dirty="0" err="1" smtClean="0">
                <a:sym typeface="Wingdings" pitchFamily="2" charset="2"/>
              </a:rPr>
              <a:t>with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high</a:t>
            </a:r>
            <a:r>
              <a:rPr lang="fr-CH" dirty="0" smtClean="0">
                <a:sym typeface="Wingdings" pitchFamily="2" charset="2"/>
              </a:rPr>
              <a:t> </a:t>
            </a:r>
            <a:r>
              <a:rPr lang="fr-CH" dirty="0" err="1" smtClean="0">
                <a:sym typeface="Wingdings" pitchFamily="2" charset="2"/>
              </a:rPr>
              <a:t>intensity</a:t>
            </a:r>
            <a:r>
              <a:rPr lang="fr-CH" dirty="0" smtClean="0">
                <a:sym typeface="Wingdings" pitchFamily="2" charset="2"/>
              </a:rPr>
              <a:t> injection</a:t>
            </a:r>
            <a:r>
              <a:rPr lang="fr-CH" dirty="0" smtClean="0"/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voltage INTLK reduced to 3.5 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The RF interlock on the local cavity voltage has been reduced to 3.5 MV (both rings). </a:t>
            </a:r>
          </a:p>
          <a:p>
            <a:r>
              <a:rPr lang="en-US" dirty="0" smtClean="0"/>
              <a:t>It was set to ~1.5 MV before. That threshold is constant through the cycle.</a:t>
            </a:r>
          </a:p>
          <a:p>
            <a:r>
              <a:rPr lang="en-US" dirty="0" smtClean="0"/>
              <a:t>Tested by Philippe: reduced the total voltage to 3.4 MV. Triggered the beam dump.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28230" y="3573020"/>
            <a:ext cx="2062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Baudrenghien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21.3.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pPr lvl="0"/>
            <a:r>
              <a:rPr lang="en-US" dirty="0" smtClean="0"/>
              <a:t>12h34: Release of the new FGC software to fix the RF trip problem of two days ago (S. Page). Deploy fix for low level collimator controls software (A. </a:t>
            </a:r>
            <a:r>
              <a:rPr lang="en-US" dirty="0" err="1" smtClean="0"/>
              <a:t>Masi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13h08: Problem with the ADT: the check for the injection settings is failing. W. </a:t>
            </a:r>
            <a:r>
              <a:rPr lang="en-US" dirty="0" err="1" smtClean="0"/>
              <a:t>Hoefle</a:t>
            </a:r>
            <a:r>
              <a:rPr lang="en-US" dirty="0" smtClean="0"/>
              <a:t> verifying.</a:t>
            </a:r>
          </a:p>
          <a:p>
            <a:pPr lvl="0"/>
            <a:r>
              <a:rPr lang="en-US" dirty="0" smtClean="0"/>
              <a:t>13h18: Injection 136b. Large oscillations at the injection of SPS (PS not stable): larger </a:t>
            </a:r>
            <a:r>
              <a:rPr lang="en-US" dirty="0" err="1" smtClean="0"/>
              <a:t>emittances</a:t>
            </a:r>
            <a:r>
              <a:rPr lang="en-US" dirty="0" smtClean="0"/>
              <a:t> (2.3-3.8 </a:t>
            </a:r>
            <a:r>
              <a:rPr lang="en-US" dirty="0" err="1" smtClean="0"/>
              <a:t>murad</a:t>
            </a:r>
            <a:r>
              <a:rPr lang="en-US" dirty="0" smtClean="0"/>
              <a:t>-m) with respect to nominal.</a:t>
            </a:r>
          </a:p>
          <a:p>
            <a:pPr lvl="0"/>
            <a:r>
              <a:rPr lang="en-US" dirty="0" smtClean="0"/>
              <a:t>14h38: Start ramp.</a:t>
            </a:r>
          </a:p>
          <a:p>
            <a:pPr lvl="0"/>
            <a:r>
              <a:rPr lang="en-US" dirty="0" smtClean="0"/>
              <a:t>15h13: Stable beams.</a:t>
            </a:r>
          </a:p>
          <a:p>
            <a:pPr lvl="0"/>
            <a:r>
              <a:rPr lang="en-US" dirty="0" smtClean="0"/>
              <a:t>15h13: LHC fast BCT phase tuning done (J.J. Gras).</a:t>
            </a:r>
          </a:p>
          <a:p>
            <a:pPr lvl="0"/>
            <a:r>
              <a:rPr lang="en-US" dirty="0" smtClean="0"/>
              <a:t>21h45: Beam dumped by EIC.</a:t>
            </a:r>
          </a:p>
          <a:p>
            <a:r>
              <a:rPr lang="en-US" dirty="0" smtClean="0"/>
              <a:t>21h49: Ramping up </a:t>
            </a:r>
            <a:r>
              <a:rPr lang="en-US" dirty="0" err="1" smtClean="0"/>
              <a:t>LHCb</a:t>
            </a:r>
            <a:r>
              <a:rPr lang="en-US" dirty="0" smtClean="0"/>
              <a:t> and ALICE magnets.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Collimator Software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Worked since last Friday to understand problem that appeared last Thursday: postmortem data, review of the PRS (Position Readout and Survey system) code.</a:t>
            </a:r>
          </a:p>
          <a:p>
            <a:r>
              <a:rPr lang="en-US" dirty="0" smtClean="0"/>
              <a:t>Possible source of problem: rare software state with duration 1us during which, if the trigger is received, the first interpolation of the limit functions is wrong providing limits much stricter with a consequent beam dump. </a:t>
            </a:r>
          </a:p>
          <a:p>
            <a:r>
              <a:rPr lang="en-US" dirty="0" smtClean="0"/>
              <a:t>Probability estimated to about 10^-4. Higher in reality?</a:t>
            </a:r>
          </a:p>
          <a:p>
            <a:r>
              <a:rPr lang="en-US" dirty="0" smtClean="0"/>
              <a:t>Workaround to avoid this case. New software version has been running all weekend on collimator test bench executing successfully a thousand of short profiles (i.e. no dump as soon the trigger were received). </a:t>
            </a:r>
          </a:p>
          <a:p>
            <a:r>
              <a:rPr lang="en-US" dirty="0" smtClean="0"/>
              <a:t>After new Monday case: decided to deploy this.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15956" y="116540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fast BCT phase tuning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Reduced significantly the effect of bunch length on measurement (image shows we stay within +/1 % now).</a:t>
            </a:r>
          </a:p>
          <a:p>
            <a:r>
              <a:rPr lang="en-US" dirty="0" smtClean="0"/>
              <a:t>Fast BCT cross-calibrated with DC values after ramp.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6145" name="AutoShape 1" descr="https://ab-dep-op-elogbook.web.cern.ch/ab-dep-op-elogbook/elogbook/attach.php?attachId=1141648&amp;type=png&amp;fname=2011032115195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https://ab-dep-op-elogbook.web.cern.ch/ab-dep-op-elogbook/elogbook/attach.php?attachId=1141648&amp;type=png&amp;fname=2011032115195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AutoShape 3" descr="https://ab-dep-op-elogbook.web.cern.ch/ab-dep-op-elogbook/elogbook/attach.php?attachId=1141648&amp;type=png&amp;fname=2011032115195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5720" y="3573020"/>
            <a:ext cx="1207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J.J. Gras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21.3.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sp>
        <p:nvSpPr>
          <p:cNvPr id="3073" name="AutoShape 1" descr="https://ab-dep-op-elogbook.web.cern.ch/ab-dep-op-elogbook/elogbook/attach.php?attachId=1141648&amp;type=png&amp;fname=2011032115195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4" descr="https://ab-dep-op-elogbook.web.cern.ch/ab-dep-op-elogbook/elogbook/attach.php?attachId=1141648&amp;type=png&amp;fname=20110321151954.png"/>
          <p:cNvPicPr>
            <a:picLocks noChangeAspect="1" noChangeArrowheads="1"/>
          </p:cNvPicPr>
          <p:nvPr/>
        </p:nvPicPr>
        <p:blipFill>
          <a:blip r:embed="rId2" cstate="print"/>
          <a:srcRect l="3759" t="15364" b="10015"/>
          <a:stretch>
            <a:fillRect/>
          </a:stretch>
        </p:blipFill>
        <p:spPr bwMode="auto">
          <a:xfrm>
            <a:off x="-36640" y="72010"/>
            <a:ext cx="9169727" cy="5661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Luminosity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1713&amp;type=png&amp;fname=201103212144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692620"/>
            <a:ext cx="7201000" cy="611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ALICE luminosity and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pic>
        <p:nvPicPr>
          <p:cNvPr id="28673" name="Picture 1" descr="https://ab-dep-op-elogbook.web.cern.ch/ab-dep-op-elogbook/elogbook/attach.php?attachId=1141695&amp;type=png&amp;fname=201103211914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620610"/>
            <a:ext cx="7074030" cy="5877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IR2 Vacuum Pressure Magnets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22/03/2011</a:t>
            </a:r>
            <a:endParaRPr lang="en-US" dirty="0"/>
          </a:p>
        </p:txBody>
      </p:sp>
      <p:pic>
        <p:nvPicPr>
          <p:cNvPr id="31745" name="Picture 1" descr="https://ab-dep-op-elogbook.web.cern.ch/ab-dep-op-elogbook/elogbook/attach.php?attachId=1141688&amp;type=png&amp;fname=201103211757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808140"/>
            <a:ext cx="7077075" cy="5429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44749" y="2780910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D14FBE"/>
                </a:solidFill>
              </a:rPr>
              <a:t>IR2 pressure</a:t>
            </a:r>
            <a:endParaRPr lang="en-US" b="1" dirty="0">
              <a:solidFill>
                <a:srgbClr val="D14FB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43542</TotalTime>
  <Words>722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Monday 21.3.</vt:lpstr>
      <vt:lpstr>Total voltage INTLK reduced to 3.5 MV</vt:lpstr>
      <vt:lpstr>Monday 21.3.</vt:lpstr>
      <vt:lpstr>Collimator Software Issue</vt:lpstr>
      <vt:lpstr>LHC fast BCT phase tuning </vt:lpstr>
      <vt:lpstr>Monday 21.3.</vt:lpstr>
      <vt:lpstr>Luminosity</vt:lpstr>
      <vt:lpstr>ALICE luminosity and background</vt:lpstr>
      <vt:lpstr>Higher IR2 Vacuum Pressure Magnets Off</vt:lpstr>
      <vt:lpstr>Monday – Tuesday, 21 – 22.3.</vt:lpstr>
      <vt:lpstr>Ahead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2596</cp:revision>
  <dcterms:created xsi:type="dcterms:W3CDTF">2010-07-26T05:43:59Z</dcterms:created>
  <dcterms:modified xsi:type="dcterms:W3CDTF">2011-03-22T09:04:59Z</dcterms:modified>
</cp:coreProperties>
</file>