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3" r:id="rId2"/>
  </p:sldMasterIdLst>
  <p:notesMasterIdLst>
    <p:notesMasterId r:id="rId42"/>
  </p:notesMasterIdLst>
  <p:sldIdLst>
    <p:sldId id="610" r:id="rId3"/>
    <p:sldId id="632" r:id="rId4"/>
    <p:sldId id="602" r:id="rId5"/>
    <p:sldId id="634" r:id="rId6"/>
    <p:sldId id="612" r:id="rId7"/>
    <p:sldId id="635" r:id="rId8"/>
    <p:sldId id="611" r:id="rId9"/>
    <p:sldId id="613" r:id="rId10"/>
    <p:sldId id="626" r:id="rId11"/>
    <p:sldId id="625" r:id="rId12"/>
    <p:sldId id="627" r:id="rId13"/>
    <p:sldId id="628" r:id="rId14"/>
    <p:sldId id="608" r:id="rId15"/>
    <p:sldId id="615" r:id="rId16"/>
    <p:sldId id="616" r:id="rId17"/>
    <p:sldId id="617" r:id="rId18"/>
    <p:sldId id="618" r:id="rId19"/>
    <p:sldId id="629" r:id="rId20"/>
    <p:sldId id="566" r:id="rId21"/>
    <p:sldId id="567" r:id="rId22"/>
    <p:sldId id="569" r:id="rId23"/>
    <p:sldId id="570" r:id="rId24"/>
    <p:sldId id="571" r:id="rId25"/>
    <p:sldId id="572" r:id="rId26"/>
    <p:sldId id="588" r:id="rId27"/>
    <p:sldId id="621" r:id="rId28"/>
    <p:sldId id="619" r:id="rId29"/>
    <p:sldId id="622" r:id="rId30"/>
    <p:sldId id="623" r:id="rId31"/>
    <p:sldId id="624" r:id="rId32"/>
    <p:sldId id="630" r:id="rId33"/>
    <p:sldId id="534" r:id="rId34"/>
    <p:sldId id="535" r:id="rId35"/>
    <p:sldId id="631" r:id="rId36"/>
    <p:sldId id="530" r:id="rId37"/>
    <p:sldId id="527" r:id="rId38"/>
    <p:sldId id="521" r:id="rId39"/>
    <p:sldId id="520" r:id="rId40"/>
    <p:sldId id="554"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245" autoAdjust="0"/>
    <p:restoredTop sz="91248" autoAdjust="0"/>
  </p:normalViewPr>
  <p:slideViewPr>
    <p:cSldViewPr snapToGrid="0" snapToObjects="1">
      <p:cViewPr varScale="1">
        <p:scale>
          <a:sx n="69" d="100"/>
          <a:sy n="69" d="100"/>
        </p:scale>
        <p:origin x="-54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867FE2-1CE6-3F45-BDE3-2F1476ED856A}" type="datetimeFigureOut">
              <a:rPr lang="en-US" smtClean="0"/>
              <a:pPr/>
              <a:t>11/29/2010</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9E8748-EC35-3242-BCE5-4852AB75D9B3}" type="slidenum">
              <a:rPr lang="de-DE" smtClean="0"/>
              <a:pPr/>
              <a:t>‹#›</a:t>
            </a:fld>
            <a:endParaRPr lang="de-DE"/>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r>
              <a:rPr lang="en-US" smtClean="0">
                <a:solidFill>
                  <a:srgbClr val="FFFFFF"/>
                </a:solidFill>
              </a:rPr>
              <a:t>8:30 meeting</a:t>
            </a:r>
            <a:endParaRPr lang="en-US">
              <a:solidFill>
                <a:srgbClr val="FFFFFF"/>
              </a:solidFill>
            </a:endParaRPr>
          </a:p>
        </p:txBody>
      </p:sp>
      <p:sp>
        <p:nvSpPr>
          <p:cNvPr id="5" name="Rectangle 3"/>
          <p:cNvSpPr>
            <a:spLocks noGrp="1" noChangeArrowheads="1"/>
          </p:cNvSpPr>
          <p:nvPr>
            <p:ph type="sldNum" sz="quarter" idx="11"/>
          </p:nvPr>
        </p:nvSpPr>
        <p:spPr/>
        <p:txBody>
          <a:bodyPr/>
          <a:lstStyle>
            <a:lvl1pPr>
              <a:defRPr/>
            </a:lvl1pPr>
          </a:lstStyle>
          <a:p>
            <a:fld id="{CEB08561-987D-B145-A016-90E5F81A7EBF}" type="slidenum">
              <a:rPr lang="en-US">
                <a:solidFill>
                  <a:srgbClr val="FFFFFF"/>
                </a:solidFill>
              </a:rPr>
              <a:pPr/>
              <a:t>‹#›</a:t>
            </a:fld>
            <a:r>
              <a:rPr lang="en-US">
                <a:solidFill>
                  <a:srgbClr val="FFFFFF"/>
                </a:solidFill>
              </a:rPr>
              <a:t> </a:t>
            </a:r>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685800" y="6492875"/>
            <a:ext cx="2133600" cy="365125"/>
          </a:xfrm>
          <a:prstGeom prst="rect">
            <a:avLst/>
          </a:prstGeom>
        </p:spPr>
        <p:txBody>
          <a:bodyPr anchor="ctr"/>
          <a:lstStyle/>
          <a:p>
            <a:pPr defTabSz="914400"/>
            <a:fld id="{4FB35DA8-EB05-4620-998E-34191E32192D}" type="datetimeFigureOut">
              <a:rPr lang="en-US" smtClean="0">
                <a:solidFill>
                  <a:prstClr val="black"/>
                </a:solidFill>
              </a:rPr>
              <a:pPr defTabSz="914400"/>
              <a:t>11/29/2010</a:t>
            </a:fld>
            <a:endParaRPr lang="en-US" dirty="0">
              <a:solidFill>
                <a:prstClr val="black"/>
              </a:solidFill>
            </a:endParaRPr>
          </a:p>
        </p:txBody>
      </p:sp>
      <p:sp>
        <p:nvSpPr>
          <p:cNvPr id="9" name="Footer Placeholder 4"/>
          <p:cNvSpPr>
            <a:spLocks noGrp="1"/>
          </p:cNvSpPr>
          <p:nvPr>
            <p:ph type="ftr" sz="quarter" idx="11"/>
          </p:nvPr>
        </p:nvSpPr>
        <p:spPr>
          <a:xfrm>
            <a:off x="3048000" y="6492875"/>
            <a:ext cx="4191000" cy="365125"/>
          </a:xfrm>
          <a:prstGeom prst="rect">
            <a:avLst/>
          </a:prstGeom>
        </p:spPr>
        <p:txBody>
          <a:bodyPr/>
          <a:lstStyle/>
          <a:p>
            <a:pPr defTabSz="914400"/>
            <a:endParaRPr lang="en-US" dirty="0">
              <a:solidFill>
                <a:prstClr val="black"/>
              </a:solidFill>
            </a:endParaRPr>
          </a:p>
        </p:txBody>
      </p:sp>
      <p:sp>
        <p:nvSpPr>
          <p:cNvPr id="10" name="Slide Number Placeholder 5"/>
          <p:cNvSpPr>
            <a:spLocks noGrp="1"/>
          </p:cNvSpPr>
          <p:nvPr>
            <p:ph type="sldNum" sz="quarter" idx="12"/>
          </p:nvPr>
        </p:nvSpPr>
        <p:spPr>
          <a:xfrm>
            <a:off x="7620000" y="6492875"/>
            <a:ext cx="838200" cy="365125"/>
          </a:xfrm>
          <a:prstGeom prst="rect">
            <a:avLst/>
          </a:prstGeom>
        </p:spPr>
        <p:txBody>
          <a:bodyPr/>
          <a:lstStyle/>
          <a:p>
            <a:pPr defTabSz="914400"/>
            <a:fld id="{D47C1A7F-90AD-456E-8054-20B867E8D6FC}" type="slidenum">
              <a:rPr lang="en-US" smtClean="0">
                <a:solidFill>
                  <a:prstClr val="black"/>
                </a:solidFill>
              </a:rPr>
              <a:pPr defTabSz="914400"/>
              <a:t>‹#›</a:t>
            </a:fld>
            <a:endParaRPr lang="en-US" dirty="0">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685800" y="6492875"/>
            <a:ext cx="2133600" cy="365125"/>
          </a:xfrm>
          <a:prstGeom prst="rect">
            <a:avLst/>
          </a:prstGeom>
        </p:spPr>
        <p:txBody>
          <a:bodyPr anchor="ctr"/>
          <a:lstStyle/>
          <a:p>
            <a:pPr defTabSz="914400"/>
            <a:fld id="{4FB35DA8-EB05-4620-998E-34191E32192D}" type="datetimeFigureOut">
              <a:rPr lang="en-US" smtClean="0">
                <a:solidFill>
                  <a:prstClr val="black"/>
                </a:solidFill>
              </a:rPr>
              <a:pPr defTabSz="914400"/>
              <a:t>11/29/2010</a:t>
            </a:fld>
            <a:endParaRPr lang="en-US" dirty="0">
              <a:solidFill>
                <a:prstClr val="black"/>
              </a:solidFill>
            </a:endParaRPr>
          </a:p>
        </p:txBody>
      </p:sp>
      <p:sp>
        <p:nvSpPr>
          <p:cNvPr id="9" name="Footer Placeholder 4"/>
          <p:cNvSpPr>
            <a:spLocks noGrp="1"/>
          </p:cNvSpPr>
          <p:nvPr>
            <p:ph type="ftr" sz="quarter" idx="11"/>
          </p:nvPr>
        </p:nvSpPr>
        <p:spPr>
          <a:xfrm>
            <a:off x="3048000" y="6492875"/>
            <a:ext cx="4191000" cy="365125"/>
          </a:xfrm>
          <a:prstGeom prst="rect">
            <a:avLst/>
          </a:prstGeom>
        </p:spPr>
        <p:txBody>
          <a:bodyPr/>
          <a:lstStyle/>
          <a:p>
            <a:pPr defTabSz="914400"/>
            <a:endParaRPr lang="en-US" dirty="0">
              <a:solidFill>
                <a:prstClr val="black"/>
              </a:solidFill>
            </a:endParaRPr>
          </a:p>
        </p:txBody>
      </p:sp>
      <p:sp>
        <p:nvSpPr>
          <p:cNvPr id="10" name="Slide Number Placeholder 5"/>
          <p:cNvSpPr>
            <a:spLocks noGrp="1"/>
          </p:cNvSpPr>
          <p:nvPr>
            <p:ph type="sldNum" sz="quarter" idx="12"/>
          </p:nvPr>
        </p:nvSpPr>
        <p:spPr>
          <a:xfrm>
            <a:off x="7620000" y="6492875"/>
            <a:ext cx="838200" cy="365125"/>
          </a:xfrm>
          <a:prstGeom prst="rect">
            <a:avLst/>
          </a:prstGeom>
        </p:spPr>
        <p:txBody>
          <a:bodyPr/>
          <a:lstStyle/>
          <a:p>
            <a:pPr defTabSz="914400"/>
            <a:fld id="{D47C1A7F-90AD-456E-8054-20B867E8D6FC}" type="slidenum">
              <a:rPr lang="en-US" smtClean="0">
                <a:solidFill>
                  <a:prstClr val="black"/>
                </a:solidFill>
              </a:rPr>
              <a:pPr defTabSz="914400"/>
              <a:t>‹#›</a:t>
            </a:fld>
            <a:endParaRPr lang="en-US" dirty="0">
              <a:solidFill>
                <a:prstClr val="black"/>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85800" y="6492875"/>
            <a:ext cx="2133600" cy="365125"/>
          </a:xfrm>
          <a:prstGeom prst="rect">
            <a:avLst/>
          </a:prstGeom>
        </p:spPr>
        <p:txBody>
          <a:bodyPr anchor="ctr"/>
          <a:lstStyle/>
          <a:p>
            <a:pPr defTabSz="914400"/>
            <a:fld id="{4FB35DA8-EB05-4620-998E-34191E32192D}" type="datetimeFigureOut">
              <a:rPr lang="en-US" smtClean="0">
                <a:solidFill>
                  <a:prstClr val="black"/>
                </a:solidFill>
              </a:rPr>
              <a:pPr defTabSz="914400"/>
              <a:t>11/29/2010</a:t>
            </a:fld>
            <a:endParaRPr lang="en-US" dirty="0">
              <a:solidFill>
                <a:prstClr val="black"/>
              </a:solidFill>
            </a:endParaRPr>
          </a:p>
        </p:txBody>
      </p:sp>
      <p:sp>
        <p:nvSpPr>
          <p:cNvPr id="8" name="Footer Placeholder 4"/>
          <p:cNvSpPr>
            <a:spLocks noGrp="1"/>
          </p:cNvSpPr>
          <p:nvPr>
            <p:ph type="ftr" sz="quarter" idx="11"/>
          </p:nvPr>
        </p:nvSpPr>
        <p:spPr>
          <a:xfrm>
            <a:off x="3048000" y="6492875"/>
            <a:ext cx="4191000" cy="365125"/>
          </a:xfrm>
          <a:prstGeom prst="rect">
            <a:avLst/>
          </a:prstGeom>
        </p:spPr>
        <p:txBody>
          <a:bodyPr/>
          <a:lstStyle/>
          <a:p>
            <a:pPr defTabSz="914400"/>
            <a:endParaRPr lang="en-US" dirty="0">
              <a:solidFill>
                <a:prstClr val="black"/>
              </a:solidFill>
            </a:endParaRPr>
          </a:p>
        </p:txBody>
      </p:sp>
      <p:sp>
        <p:nvSpPr>
          <p:cNvPr id="9" name="Slide Number Placeholder 5"/>
          <p:cNvSpPr>
            <a:spLocks noGrp="1"/>
          </p:cNvSpPr>
          <p:nvPr>
            <p:ph type="sldNum" sz="quarter" idx="12"/>
          </p:nvPr>
        </p:nvSpPr>
        <p:spPr>
          <a:xfrm>
            <a:off x="7620000" y="6492875"/>
            <a:ext cx="838200" cy="365125"/>
          </a:xfrm>
          <a:prstGeom prst="rect">
            <a:avLst/>
          </a:prstGeom>
        </p:spPr>
        <p:txBody>
          <a:bodyPr/>
          <a:lstStyle/>
          <a:p>
            <a:pPr defTabSz="914400"/>
            <a:fld id="{D47C1A7F-90AD-456E-8054-20B867E8D6FC}" type="slidenum">
              <a:rPr lang="en-US" smtClean="0">
                <a:solidFill>
                  <a:prstClr val="black"/>
                </a:solidFill>
              </a:rPr>
              <a:pPr defTabSz="914400"/>
              <a:t>‹#›</a:t>
            </a:fld>
            <a:endParaRPr lang="en-US" dirty="0">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85800" y="6492875"/>
            <a:ext cx="2133600" cy="365125"/>
          </a:xfrm>
          <a:prstGeom prst="rect">
            <a:avLst/>
          </a:prstGeom>
        </p:spPr>
        <p:txBody>
          <a:bodyPr anchor="ctr"/>
          <a:lstStyle/>
          <a:p>
            <a:pPr defTabSz="914400"/>
            <a:fld id="{4FB35DA8-EB05-4620-998E-34191E32192D}" type="datetimeFigureOut">
              <a:rPr lang="en-US" smtClean="0">
                <a:solidFill>
                  <a:prstClr val="black"/>
                </a:solidFill>
              </a:rPr>
              <a:pPr defTabSz="914400"/>
              <a:t>11/29/2010</a:t>
            </a:fld>
            <a:endParaRPr lang="en-US" dirty="0">
              <a:solidFill>
                <a:prstClr val="black"/>
              </a:solidFill>
            </a:endParaRPr>
          </a:p>
        </p:txBody>
      </p:sp>
      <p:sp>
        <p:nvSpPr>
          <p:cNvPr id="8" name="Footer Placeholder 4"/>
          <p:cNvSpPr>
            <a:spLocks noGrp="1"/>
          </p:cNvSpPr>
          <p:nvPr>
            <p:ph type="ftr" sz="quarter" idx="11"/>
          </p:nvPr>
        </p:nvSpPr>
        <p:spPr>
          <a:xfrm>
            <a:off x="3048000" y="6492875"/>
            <a:ext cx="4191000" cy="365125"/>
          </a:xfrm>
          <a:prstGeom prst="rect">
            <a:avLst/>
          </a:prstGeom>
        </p:spPr>
        <p:txBody>
          <a:bodyPr/>
          <a:lstStyle/>
          <a:p>
            <a:pPr defTabSz="914400"/>
            <a:endParaRPr lang="en-US" dirty="0">
              <a:solidFill>
                <a:prstClr val="black"/>
              </a:solidFill>
            </a:endParaRPr>
          </a:p>
        </p:txBody>
      </p:sp>
      <p:sp>
        <p:nvSpPr>
          <p:cNvPr id="9" name="Slide Number Placeholder 5"/>
          <p:cNvSpPr>
            <a:spLocks noGrp="1"/>
          </p:cNvSpPr>
          <p:nvPr>
            <p:ph type="sldNum" sz="quarter" idx="12"/>
          </p:nvPr>
        </p:nvSpPr>
        <p:spPr>
          <a:xfrm>
            <a:off x="7620000" y="6492875"/>
            <a:ext cx="838200" cy="365125"/>
          </a:xfrm>
          <a:prstGeom prst="rect">
            <a:avLst/>
          </a:prstGeom>
        </p:spPr>
        <p:txBody>
          <a:bodyPr/>
          <a:lstStyle/>
          <a:p>
            <a:pPr defTabSz="914400"/>
            <a:fld id="{D47C1A7F-90AD-456E-8054-20B867E8D6FC}" type="slidenum">
              <a:rPr lang="en-US" smtClean="0">
                <a:solidFill>
                  <a:prstClr val="black"/>
                </a:solidFill>
              </a:rPr>
              <a:pPr defTabSz="914400"/>
              <a:t>‹#›</a:t>
            </a:fld>
            <a:endParaRPr lang="en-US" dirty="0">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4D8F80B-3E7C-48E2-AA93-580BA0883FCA}" type="datetimeFigureOut">
              <a:rPr lang="en-US" smtClean="0"/>
              <a:pPr/>
              <a:t>11/29/2010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043D0-DF90-4A48-9998-E3D4B9C97A2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2"/>
          <p:cNvSpPr>
            <a:spLocks noGrp="1"/>
          </p:cNvSpPr>
          <p:nvPr>
            <p:ph type="ctrTitle"/>
          </p:nvPr>
        </p:nvSpPr>
        <p:spPr>
          <a:xfrm>
            <a:off x="228600" y="4114800"/>
            <a:ext cx="7239000" cy="533400"/>
          </a:xfrm>
          <a:prstGeom prst="rect">
            <a:avLst/>
          </a:prstGeom>
          <a:noFill/>
        </p:spPr>
        <p:txBody>
          <a:bodyPr vert="horz"/>
          <a:lstStyle>
            <a:lvl1pPr algn="l" eaLnBrk="1" latinLnBrk="0" hangingPunct="1">
              <a:defRPr kumimoji="0" sz="2000" b="0" cap="all" spc="150" baseline="0">
                <a:solidFill>
                  <a:schemeClr val="bg1"/>
                </a:solidFill>
              </a:defRPr>
            </a:lvl1pPr>
          </a:lstStyle>
          <a:p>
            <a:pPr eaLnBrk="1" latinLnBrk="1" hangingPunct="1"/>
            <a:r>
              <a:rPr lang="en-US" dirty="0" smtClean="0"/>
              <a:t>Click to edit Master title style</a:t>
            </a:r>
            <a:endParaRPr/>
          </a:p>
        </p:txBody>
      </p:sp>
      <p:sp>
        <p:nvSpPr>
          <p:cNvPr id="9" name="Rectangle 3"/>
          <p:cNvSpPr>
            <a:spLocks noGrp="1"/>
          </p:cNvSpPr>
          <p:nvPr>
            <p:ph type="subTitle" idx="1" hasCustomPrompt="1"/>
          </p:nvPr>
        </p:nvSpPr>
        <p:spPr>
          <a:xfrm>
            <a:off x="228600" y="4706112"/>
            <a:ext cx="6934200" cy="228600"/>
          </a:xfrm>
          <a:prstGeom prst="rect">
            <a:avLst/>
          </a:prstGeom>
          <a:solidFill>
            <a:schemeClr val="bg1"/>
          </a:solidFill>
        </p:spPr>
        <p:txBody>
          <a:bodyPr/>
          <a:lstStyle>
            <a:lvl1pPr marL="0" indent="0" algn="l" eaLnBrk="1" latinLnBrk="0" hangingPunct="1">
              <a:buNone/>
              <a:defRPr kumimoji="0" sz="1100" b="1">
                <a:solidFill>
                  <a:schemeClr val="accent4">
                    <a:shade val="50000"/>
                  </a:schemeClr>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lstStyle>
          <a:p>
            <a:r>
              <a:rPr kumimoji="0" lang="en-US" dirty="0" smtClean="0"/>
              <a:t>Click to add author information</a:t>
            </a:r>
            <a:endParaRPr kumimoji="0" lang="en-US" dirty="0"/>
          </a:p>
        </p:txBody>
      </p:sp>
      <p:sp>
        <p:nvSpPr>
          <p:cNvPr id="10" name="Rectangle 15"/>
          <p:cNvSpPr>
            <a:spLocks noGrp="1"/>
          </p:cNvSpPr>
          <p:nvPr>
            <p:ph type="sldNum" sz="quarter" idx="11"/>
          </p:nvPr>
        </p:nvSpPr>
        <p:spPr>
          <a:xfrm>
            <a:off x="6477000" y="6477000"/>
            <a:ext cx="1021080" cy="304800"/>
          </a:xfrm>
          <a:prstGeom prst="rect">
            <a:avLst/>
          </a:prstGeom>
        </p:spPr>
        <p:txBody>
          <a:bodyPr anchor="ctr"/>
          <a:lstStyle/>
          <a:p>
            <a:pPr algn="r" defTabSz="914400"/>
            <a:fld id="{256D3EEF-DE4E-429D-8EC4-DDC531AFF587}" type="slidenum">
              <a:rPr lang="en-US" sz="1000" smtClean="0">
                <a:solidFill>
                  <a:prstClr val="black"/>
                </a:solidFill>
              </a:rPr>
              <a:pPr algn="r" defTabSz="914400"/>
              <a:t>‹#›</a:t>
            </a:fld>
            <a:endParaRPr lang="en-US" dirty="0">
              <a:solidFill>
                <a:prstClr val="black"/>
              </a:solidFill>
            </a:endParaRPr>
          </a:p>
        </p:txBody>
      </p:sp>
      <p:sp>
        <p:nvSpPr>
          <p:cNvPr id="11" name="Rectangle 16"/>
          <p:cNvSpPr>
            <a:spLocks noGrp="1"/>
          </p:cNvSpPr>
          <p:nvPr>
            <p:ph type="ftr" sz="quarter" idx="12"/>
          </p:nvPr>
        </p:nvSpPr>
        <p:spPr>
          <a:xfrm>
            <a:off x="2705100" y="6477000"/>
            <a:ext cx="3733800" cy="304800"/>
          </a:xfrm>
          <a:prstGeom prst="rect">
            <a:avLst/>
          </a:prstGeom>
        </p:spPr>
        <p:txBody>
          <a:bodyPr/>
          <a:lstStyle/>
          <a:p>
            <a:pPr defTabSz="914400"/>
            <a:endParaRPr lang="en-US" dirty="0">
              <a:solidFill>
                <a:prstClr val="black"/>
              </a:solidFill>
            </a:endParaRPr>
          </a:p>
        </p:txBody>
      </p:sp>
      <p:sp>
        <p:nvSpPr>
          <p:cNvPr id="13" name="Date Placeholder 9"/>
          <p:cNvSpPr>
            <a:spLocks noGrp="1"/>
          </p:cNvSpPr>
          <p:nvPr>
            <p:ph type="dt" sz="half" idx="10"/>
          </p:nvPr>
        </p:nvSpPr>
        <p:spPr>
          <a:xfrm>
            <a:off x="228600" y="6477000"/>
            <a:ext cx="1600200" cy="304800"/>
          </a:xfrm>
          <a:prstGeom prst="rect">
            <a:avLst/>
          </a:prstGeom>
        </p:spPr>
        <p:txBody>
          <a:bodyPr anchor="ctr"/>
          <a:lstStyle>
            <a:lvl1pPr algn="l" eaLnBrk="1" latinLnBrk="0" hangingPunct="1">
              <a:defRPr kumimoji="0">
                <a:solidFill>
                  <a:srgbClr val="A0A0A0"/>
                </a:solidFill>
              </a:defRPr>
            </a:lvl1pPr>
          </a:lstStyle>
          <a:p>
            <a:pPr defTabSz="914400"/>
            <a:fld id="{5A8D346D-A53F-433C-9D37-45A337EA482C}" type="datetime1">
              <a:rPr lang="en-US" smtClean="0"/>
              <a:pPr defTabSz="914400"/>
              <a:t>11/29/2010</a:t>
            </a:fld>
            <a:endParaRPr lang="en-US" dirty="0"/>
          </a:p>
        </p:txBody>
      </p:sp>
      <p:sp>
        <p:nvSpPr>
          <p:cNvPr id="14" name="Rectangle 13"/>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defTabSz="914400"/>
            <a:endParaRPr lang="en-US" dirty="0">
              <a:solidFill>
                <a:prstClr val="black"/>
              </a:solidFill>
            </a:endParaRPr>
          </a:p>
        </p:txBody>
      </p:sp>
      <p:pic>
        <p:nvPicPr>
          <p:cNvPr id="15" name="Picture 2" descr="https://espace.cern.ch/_layouts/images/cernlogo.jpg"/>
          <p:cNvPicPr>
            <a:picLocks noChangeAspect="1" noChangeArrowheads="1"/>
          </p:cNvPicPr>
          <p:nvPr userDrawn="1"/>
        </p:nvPicPr>
        <p:blipFill>
          <a:blip r:embed="rId2" cstate="print"/>
          <a:srcRect/>
          <a:stretch>
            <a:fillRect/>
          </a:stretch>
        </p:blipFill>
        <p:spPr bwMode="auto">
          <a:xfrm>
            <a:off x="8229600" y="5912067"/>
            <a:ext cx="914400" cy="945933"/>
          </a:xfrm>
          <a:prstGeom prst="rect">
            <a:avLst/>
          </a:prstGeom>
          <a:noFill/>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077200" cy="487362"/>
          </a:xfrm>
          <a:prstGeom prst="rect">
            <a:avLst/>
          </a:prstGeom>
        </p:spPr>
        <p:txBody>
          <a:bodyPr vert="horz"/>
          <a:lstStyle>
            <a:lvl1pPr algn="r">
              <a:defRPr sz="2400" b="1" cap="small" baseline="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38174" y="685800"/>
            <a:ext cx="7820025" cy="5562600"/>
          </a:xfrm>
          <a:prstGeom prst="rect">
            <a:avLst/>
          </a:prstGeom>
        </p:spPr>
        <p:txBody>
          <a:bodyPr/>
          <a:lstStyle>
            <a:lvl1pPr>
              <a:defRPr sz="2000">
                <a:latin typeface="Trebuchet MS" pitchFamily="34" charset="0"/>
              </a:defRPr>
            </a:lvl1pPr>
            <a:lvl2pPr>
              <a:defRPr sz="1800">
                <a:latin typeface="Trebuchet MS" pitchFamily="34" charset="0"/>
              </a:defRPr>
            </a:lvl2pPr>
            <a:lvl3pPr>
              <a:defRPr sz="1600">
                <a:latin typeface="Trebuchet MS" pitchFamily="34" charset="0"/>
              </a:defRPr>
            </a:lvl3pPr>
            <a:lvl4pPr>
              <a:defRPr sz="1400">
                <a:latin typeface="Trebuchet MS" pitchFamily="34" charset="0"/>
              </a:defRPr>
            </a:lvl4pPr>
            <a:lvl5pPr>
              <a:defRPr sz="1400">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CERN logo Withe.jpg"/>
          <p:cNvPicPr>
            <a:picLocks noChangeAspect="1"/>
          </p:cNvPicPr>
          <p:nvPr userDrawn="1"/>
        </p:nvPicPr>
        <p:blipFill>
          <a:blip r:embed="rId2" cstate="print"/>
          <a:stretch>
            <a:fillRect/>
          </a:stretch>
        </p:blipFill>
        <p:spPr>
          <a:xfrm>
            <a:off x="8516679" y="25400"/>
            <a:ext cx="626166" cy="614239"/>
          </a:xfrm>
          <a:prstGeom prst="rect">
            <a:avLst/>
          </a:prstGeom>
        </p:spPr>
      </p:pic>
    </p:spTree>
  </p:cSld>
  <p:clrMapOvr>
    <a:masterClrMapping/>
  </p:clrMapOvr>
  <p:timing>
    <p:tnLst>
      <p:par>
        <p:cTn id="1" dur="indefinite" restart="never" nodeType="tmRoot"/>
      </p:par>
    </p:tnLst>
  </p:timing>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85800" y="6492875"/>
            <a:ext cx="2133600" cy="365125"/>
          </a:xfrm>
          <a:prstGeom prst="rect">
            <a:avLst/>
          </a:prstGeom>
        </p:spPr>
        <p:txBody>
          <a:bodyPr anchor="ctr"/>
          <a:lstStyle/>
          <a:p>
            <a:pPr defTabSz="914400"/>
            <a:fld id="{4FB35DA8-EB05-4620-998E-34191E32192D}" type="datetimeFigureOut">
              <a:rPr lang="en-US" smtClean="0">
                <a:solidFill>
                  <a:prstClr val="black"/>
                </a:solidFill>
              </a:rPr>
              <a:pPr defTabSz="914400"/>
              <a:t>11/29/2010</a:t>
            </a:fld>
            <a:endParaRPr lang="en-US" dirty="0">
              <a:solidFill>
                <a:prstClr val="black"/>
              </a:solidFill>
            </a:endParaRPr>
          </a:p>
        </p:txBody>
      </p:sp>
      <p:sp>
        <p:nvSpPr>
          <p:cNvPr id="5" name="Footer Placeholder 4"/>
          <p:cNvSpPr>
            <a:spLocks noGrp="1"/>
          </p:cNvSpPr>
          <p:nvPr>
            <p:ph type="ftr" sz="quarter" idx="11"/>
          </p:nvPr>
        </p:nvSpPr>
        <p:spPr>
          <a:xfrm>
            <a:off x="3048000" y="6492875"/>
            <a:ext cx="41910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a:xfrm>
            <a:off x="7620000" y="6492875"/>
            <a:ext cx="838200" cy="365125"/>
          </a:xfrm>
          <a:prstGeom prst="rect">
            <a:avLst/>
          </a:prstGeom>
        </p:spPr>
        <p:txBody>
          <a:bodyPr/>
          <a:lstStyle/>
          <a:p>
            <a:pPr defTabSz="914400"/>
            <a:fld id="{D47C1A7F-90AD-456E-8054-20B867E8D6FC}" type="slidenum">
              <a:rPr lang="en-US" smtClean="0">
                <a:solidFill>
                  <a:prstClr val="black"/>
                </a:solidFill>
              </a:rPr>
              <a:pPr defTabSz="914400"/>
              <a:t>‹#›</a:t>
            </a:fld>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685800" y="6492875"/>
            <a:ext cx="2133600" cy="365125"/>
          </a:xfrm>
          <a:prstGeom prst="rect">
            <a:avLst/>
          </a:prstGeom>
        </p:spPr>
        <p:txBody>
          <a:bodyPr anchor="ctr"/>
          <a:lstStyle/>
          <a:p>
            <a:pPr defTabSz="914400"/>
            <a:fld id="{4FB35DA8-EB05-4620-998E-34191E32192D}" type="datetimeFigureOut">
              <a:rPr lang="en-US" smtClean="0">
                <a:solidFill>
                  <a:prstClr val="black"/>
                </a:solidFill>
              </a:rPr>
              <a:pPr defTabSz="914400"/>
              <a:t>11/29/2010</a:t>
            </a:fld>
            <a:endParaRPr lang="en-US" dirty="0">
              <a:solidFill>
                <a:prstClr val="black"/>
              </a:solidFill>
            </a:endParaRPr>
          </a:p>
        </p:txBody>
      </p:sp>
      <p:sp>
        <p:nvSpPr>
          <p:cNvPr id="9" name="Footer Placeholder 4"/>
          <p:cNvSpPr>
            <a:spLocks noGrp="1"/>
          </p:cNvSpPr>
          <p:nvPr>
            <p:ph type="ftr" sz="quarter" idx="11"/>
          </p:nvPr>
        </p:nvSpPr>
        <p:spPr>
          <a:xfrm>
            <a:off x="3048000" y="6492875"/>
            <a:ext cx="4191000" cy="365125"/>
          </a:xfrm>
          <a:prstGeom prst="rect">
            <a:avLst/>
          </a:prstGeom>
        </p:spPr>
        <p:txBody>
          <a:bodyPr/>
          <a:lstStyle/>
          <a:p>
            <a:pPr defTabSz="914400"/>
            <a:endParaRPr lang="en-US" dirty="0">
              <a:solidFill>
                <a:prstClr val="black"/>
              </a:solidFill>
            </a:endParaRPr>
          </a:p>
        </p:txBody>
      </p:sp>
      <p:sp>
        <p:nvSpPr>
          <p:cNvPr id="10" name="Slide Number Placeholder 5"/>
          <p:cNvSpPr>
            <a:spLocks noGrp="1"/>
          </p:cNvSpPr>
          <p:nvPr>
            <p:ph type="sldNum" sz="quarter" idx="12"/>
          </p:nvPr>
        </p:nvSpPr>
        <p:spPr>
          <a:xfrm>
            <a:off x="7620000" y="6492875"/>
            <a:ext cx="838200" cy="365125"/>
          </a:xfrm>
          <a:prstGeom prst="rect">
            <a:avLst/>
          </a:prstGeom>
        </p:spPr>
        <p:txBody>
          <a:bodyPr/>
          <a:lstStyle/>
          <a:p>
            <a:pPr defTabSz="914400"/>
            <a:fld id="{D47C1A7F-90AD-456E-8054-20B867E8D6FC}" type="slidenum">
              <a:rPr lang="en-US" smtClean="0">
                <a:solidFill>
                  <a:prstClr val="black"/>
                </a:solidFill>
              </a:rPr>
              <a:pPr defTabSz="914400"/>
              <a:t>‹#›</a:t>
            </a:fld>
            <a:endParaRPr lang="en-US" dirty="0">
              <a:solidFill>
                <a:prstClr val="blac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685800" y="6492875"/>
            <a:ext cx="2133600" cy="365125"/>
          </a:xfrm>
          <a:prstGeom prst="rect">
            <a:avLst/>
          </a:prstGeom>
        </p:spPr>
        <p:txBody>
          <a:bodyPr anchor="ctr"/>
          <a:lstStyle/>
          <a:p>
            <a:pPr defTabSz="914400"/>
            <a:fld id="{4FB35DA8-EB05-4620-998E-34191E32192D}" type="datetimeFigureOut">
              <a:rPr lang="en-US" smtClean="0">
                <a:solidFill>
                  <a:prstClr val="black"/>
                </a:solidFill>
              </a:rPr>
              <a:pPr defTabSz="914400"/>
              <a:t>11/29/2010</a:t>
            </a:fld>
            <a:endParaRPr lang="en-US" dirty="0">
              <a:solidFill>
                <a:prstClr val="black"/>
              </a:solidFill>
            </a:endParaRPr>
          </a:p>
        </p:txBody>
      </p:sp>
      <p:sp>
        <p:nvSpPr>
          <p:cNvPr id="11" name="Footer Placeholder 4"/>
          <p:cNvSpPr>
            <a:spLocks noGrp="1"/>
          </p:cNvSpPr>
          <p:nvPr>
            <p:ph type="ftr" sz="quarter" idx="11"/>
          </p:nvPr>
        </p:nvSpPr>
        <p:spPr>
          <a:xfrm>
            <a:off x="3048000" y="6492875"/>
            <a:ext cx="4191000" cy="365125"/>
          </a:xfrm>
          <a:prstGeom prst="rect">
            <a:avLst/>
          </a:prstGeom>
        </p:spPr>
        <p:txBody>
          <a:bodyPr/>
          <a:lstStyle/>
          <a:p>
            <a:pPr defTabSz="914400"/>
            <a:endParaRPr lang="en-US" dirty="0">
              <a:solidFill>
                <a:prstClr val="black"/>
              </a:solidFill>
            </a:endParaRPr>
          </a:p>
        </p:txBody>
      </p:sp>
      <p:sp>
        <p:nvSpPr>
          <p:cNvPr id="12" name="Slide Number Placeholder 5"/>
          <p:cNvSpPr>
            <a:spLocks noGrp="1"/>
          </p:cNvSpPr>
          <p:nvPr>
            <p:ph type="sldNum" sz="quarter" idx="12"/>
          </p:nvPr>
        </p:nvSpPr>
        <p:spPr>
          <a:xfrm>
            <a:off x="7620000" y="6492875"/>
            <a:ext cx="838200" cy="365125"/>
          </a:xfrm>
          <a:prstGeom prst="rect">
            <a:avLst/>
          </a:prstGeom>
        </p:spPr>
        <p:txBody>
          <a:bodyPr/>
          <a:lstStyle/>
          <a:p>
            <a:pPr defTabSz="914400"/>
            <a:fld id="{D47C1A7F-90AD-456E-8054-20B867E8D6FC}" type="slidenum">
              <a:rPr lang="en-US" smtClean="0">
                <a:solidFill>
                  <a:prstClr val="black"/>
                </a:solidFill>
              </a:rPr>
              <a:pPr defTabSz="914400"/>
              <a:t>‹#›</a:t>
            </a:fld>
            <a:endParaRPr lang="en-US" dirty="0">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6" name="Date Placeholder 3"/>
          <p:cNvSpPr>
            <a:spLocks noGrp="1"/>
          </p:cNvSpPr>
          <p:nvPr>
            <p:ph type="dt" sz="half" idx="10"/>
          </p:nvPr>
        </p:nvSpPr>
        <p:spPr>
          <a:xfrm>
            <a:off x="685800" y="6492875"/>
            <a:ext cx="2133600" cy="365125"/>
          </a:xfrm>
          <a:prstGeom prst="rect">
            <a:avLst/>
          </a:prstGeom>
        </p:spPr>
        <p:txBody>
          <a:bodyPr anchor="ctr"/>
          <a:lstStyle/>
          <a:p>
            <a:pPr defTabSz="914400"/>
            <a:fld id="{4FB35DA8-EB05-4620-998E-34191E32192D}" type="datetimeFigureOut">
              <a:rPr lang="en-US" smtClean="0">
                <a:solidFill>
                  <a:prstClr val="black"/>
                </a:solidFill>
              </a:rPr>
              <a:pPr defTabSz="914400"/>
              <a:t>11/29/2010</a:t>
            </a:fld>
            <a:endParaRPr lang="en-US" dirty="0">
              <a:solidFill>
                <a:prstClr val="black"/>
              </a:solidFill>
            </a:endParaRPr>
          </a:p>
        </p:txBody>
      </p:sp>
      <p:sp>
        <p:nvSpPr>
          <p:cNvPr id="7" name="Footer Placeholder 4"/>
          <p:cNvSpPr>
            <a:spLocks noGrp="1"/>
          </p:cNvSpPr>
          <p:nvPr>
            <p:ph type="ftr" sz="quarter" idx="11"/>
          </p:nvPr>
        </p:nvSpPr>
        <p:spPr>
          <a:xfrm>
            <a:off x="3048000" y="6492875"/>
            <a:ext cx="4191000" cy="365125"/>
          </a:xfrm>
          <a:prstGeom prst="rect">
            <a:avLst/>
          </a:prstGeom>
        </p:spPr>
        <p:txBody>
          <a:bodyPr/>
          <a:lstStyle/>
          <a:p>
            <a:pPr defTabSz="914400"/>
            <a:endParaRPr lang="en-US" dirty="0">
              <a:solidFill>
                <a:prstClr val="black"/>
              </a:solidFill>
            </a:endParaRPr>
          </a:p>
        </p:txBody>
      </p:sp>
      <p:sp>
        <p:nvSpPr>
          <p:cNvPr id="8" name="Slide Number Placeholder 5"/>
          <p:cNvSpPr>
            <a:spLocks noGrp="1"/>
          </p:cNvSpPr>
          <p:nvPr>
            <p:ph type="sldNum" sz="quarter" idx="12"/>
          </p:nvPr>
        </p:nvSpPr>
        <p:spPr>
          <a:xfrm>
            <a:off x="7620000" y="6492875"/>
            <a:ext cx="838200" cy="365125"/>
          </a:xfrm>
          <a:prstGeom prst="rect">
            <a:avLst/>
          </a:prstGeom>
        </p:spPr>
        <p:txBody>
          <a:bodyPr/>
          <a:lstStyle/>
          <a:p>
            <a:pPr defTabSz="914400"/>
            <a:fld id="{D47C1A7F-90AD-456E-8054-20B867E8D6FC}" type="slidenum">
              <a:rPr lang="en-US" smtClean="0">
                <a:solidFill>
                  <a:prstClr val="black"/>
                </a:solidFill>
              </a:rPr>
              <a:pPr defTabSz="914400"/>
              <a:t>‹#›</a:t>
            </a:fld>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685800" y="6492875"/>
            <a:ext cx="2133600" cy="365125"/>
          </a:xfrm>
          <a:prstGeom prst="rect">
            <a:avLst/>
          </a:prstGeom>
        </p:spPr>
        <p:txBody>
          <a:bodyPr anchor="ctr"/>
          <a:lstStyle/>
          <a:p>
            <a:pPr defTabSz="914400"/>
            <a:fld id="{4FB35DA8-EB05-4620-998E-34191E32192D}" type="datetimeFigureOut">
              <a:rPr lang="en-US" smtClean="0">
                <a:solidFill>
                  <a:prstClr val="black"/>
                </a:solidFill>
              </a:rPr>
              <a:pPr defTabSz="914400"/>
              <a:t>11/29/2010</a:t>
            </a:fld>
            <a:endParaRPr lang="en-US" dirty="0">
              <a:solidFill>
                <a:prstClr val="black"/>
              </a:solidFill>
            </a:endParaRPr>
          </a:p>
        </p:txBody>
      </p:sp>
      <p:sp>
        <p:nvSpPr>
          <p:cNvPr id="6" name="Footer Placeholder 4"/>
          <p:cNvSpPr>
            <a:spLocks noGrp="1"/>
          </p:cNvSpPr>
          <p:nvPr>
            <p:ph type="ftr" sz="quarter" idx="11"/>
          </p:nvPr>
        </p:nvSpPr>
        <p:spPr>
          <a:xfrm>
            <a:off x="3048000" y="6492875"/>
            <a:ext cx="4191000" cy="365125"/>
          </a:xfrm>
          <a:prstGeom prst="rect">
            <a:avLst/>
          </a:prstGeom>
        </p:spPr>
        <p:txBody>
          <a:bodyPr/>
          <a:lstStyle/>
          <a:p>
            <a:pPr defTabSz="914400"/>
            <a:endParaRPr lang="en-US" dirty="0">
              <a:solidFill>
                <a:prstClr val="black"/>
              </a:solidFill>
            </a:endParaRPr>
          </a:p>
        </p:txBody>
      </p:sp>
      <p:sp>
        <p:nvSpPr>
          <p:cNvPr id="7" name="Slide Number Placeholder 5"/>
          <p:cNvSpPr>
            <a:spLocks noGrp="1"/>
          </p:cNvSpPr>
          <p:nvPr>
            <p:ph type="sldNum" sz="quarter" idx="12"/>
          </p:nvPr>
        </p:nvSpPr>
        <p:spPr>
          <a:xfrm>
            <a:off x="7620000" y="6492875"/>
            <a:ext cx="838200" cy="365125"/>
          </a:xfrm>
          <a:prstGeom prst="rect">
            <a:avLst/>
          </a:prstGeom>
        </p:spPr>
        <p:txBody>
          <a:bodyPr/>
          <a:lstStyle/>
          <a:p>
            <a:pPr defTabSz="914400"/>
            <a:fld id="{D47C1A7F-90AD-456E-8054-20B867E8D6FC}" type="slidenum">
              <a:rPr lang="en-US" smtClean="0">
                <a:solidFill>
                  <a:prstClr val="black"/>
                </a:solidFill>
              </a:rPr>
              <a:pPr defTabSz="914400"/>
              <a:t>‹#›</a:t>
            </a:fld>
            <a:endParaRPr lang="en-US" dirty="0">
              <a:solidFill>
                <a:prstClr val="black"/>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gif"/><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5"/>
          <p:cNvSpPr>
            <a:spLocks noGrp="1" noChangeArrowheads="1"/>
          </p:cNvSpPr>
          <p:nvPr>
            <p:ph type="body" idx="1"/>
          </p:nvPr>
        </p:nvSpPr>
        <p:spPr bwMode="auto">
          <a:xfrm>
            <a:off x="228600" y="1066800"/>
            <a:ext cx="8686800" cy="53340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5" name="Rectangle 35"/>
          <p:cNvSpPr>
            <a:spLocks noChangeArrowheads="1"/>
          </p:cNvSpPr>
          <p:nvPr/>
        </p:nvSpPr>
        <p:spPr bwMode="auto">
          <a:xfrm>
            <a:off x="0" y="6629400"/>
            <a:ext cx="9144000" cy="228600"/>
          </a:xfrm>
          <a:prstGeom prst="rect">
            <a:avLst/>
          </a:prstGeom>
          <a:gradFill rotWithShape="1">
            <a:gsLst>
              <a:gs pos="0">
                <a:srgbClr val="003368"/>
              </a:gs>
              <a:gs pos="100000">
                <a:srgbClr val="003368">
                  <a:gamma/>
                  <a:tint val="45490"/>
                  <a:invGamma/>
                </a:srgbClr>
              </a:gs>
            </a:gsLst>
            <a:lin ang="0" scaled="1"/>
          </a:gradFill>
          <a:ln w="9525">
            <a:noFill/>
            <a:miter lim="800000"/>
            <a:headEnd/>
            <a:tailEnd/>
          </a:ln>
          <a:effectLst/>
        </p:spPr>
        <p:txBody>
          <a:bodyPr wrap="none" lIns="91435" tIns="45718" rIns="91435" bIns="45718" anchor="ctr">
            <a:prstTxWarp prst="textNoShape">
              <a:avLst/>
            </a:prstTxWarp>
          </a:bodyPr>
          <a:lstStyle/>
          <a:p>
            <a:pPr defTabSz="914400" fontAlgn="base">
              <a:spcBef>
                <a:spcPct val="0"/>
              </a:spcBef>
              <a:spcAft>
                <a:spcPct val="0"/>
              </a:spcAft>
            </a:pPr>
            <a:endParaRPr lang="de-DE" sz="2400">
              <a:solidFill>
                <a:srgbClr val="FFFFFF"/>
              </a:solidFill>
            </a:endParaRPr>
          </a:p>
        </p:txBody>
      </p:sp>
      <p:sp>
        <p:nvSpPr>
          <p:cNvPr id="10242" name="Rectangle 2"/>
          <p:cNvSpPr>
            <a:spLocks noGrp="1" noChangeArrowheads="1"/>
          </p:cNvSpPr>
          <p:nvPr>
            <p:ph type="ftr" sz="quarter" idx="3"/>
          </p:nvPr>
        </p:nvSpPr>
        <p:spPr bwMode="auto">
          <a:xfrm>
            <a:off x="6350" y="6667500"/>
            <a:ext cx="3629025"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bg1"/>
                </a:solidFill>
              </a:defRPr>
            </a:lvl1pPr>
          </a:lstStyle>
          <a:p>
            <a:pPr defTabSz="914400" fontAlgn="base">
              <a:spcBef>
                <a:spcPct val="0"/>
              </a:spcBef>
              <a:spcAft>
                <a:spcPct val="0"/>
              </a:spcAft>
            </a:pPr>
            <a:r>
              <a:rPr lang="en-US" smtClean="0">
                <a:solidFill>
                  <a:srgbClr val="FFFFFF"/>
                </a:solidFill>
              </a:rPr>
              <a:t>8:30 meeting</a:t>
            </a:r>
            <a:endParaRPr lang="en-US">
              <a:solidFill>
                <a:srgbClr val="FFFFFF"/>
              </a:solidFill>
            </a:endParaRPr>
          </a:p>
        </p:txBody>
      </p:sp>
      <p:sp>
        <p:nvSpPr>
          <p:cNvPr id="10243" name="Rectangle 3"/>
          <p:cNvSpPr>
            <a:spLocks noGrp="1" noChangeArrowheads="1"/>
          </p:cNvSpPr>
          <p:nvPr>
            <p:ph type="sldNum" sz="quarter" idx="4"/>
          </p:nvPr>
        </p:nvSpPr>
        <p:spPr bwMode="auto">
          <a:xfrm>
            <a:off x="4191000" y="6642100"/>
            <a:ext cx="11430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100">
                <a:solidFill>
                  <a:schemeClr val="bg1"/>
                </a:solidFill>
              </a:defRPr>
            </a:lvl1pPr>
          </a:lstStyle>
          <a:p>
            <a:pPr algn="ctr" defTabSz="914400" fontAlgn="base">
              <a:spcBef>
                <a:spcPct val="0"/>
              </a:spcBef>
              <a:spcAft>
                <a:spcPct val="0"/>
              </a:spcAft>
            </a:pPr>
            <a:fld id="{E8E5321B-5B0B-2644-B899-325EB572D2B9}" type="slidenum">
              <a:rPr lang="en-US">
                <a:solidFill>
                  <a:srgbClr val="FFFFFF"/>
                </a:solidFill>
              </a:rPr>
              <a:pPr algn="ctr" defTabSz="914400" fontAlgn="base">
                <a:spcBef>
                  <a:spcPct val="0"/>
                </a:spcBef>
                <a:spcAft>
                  <a:spcPct val="0"/>
                </a:spcAft>
              </a:pPr>
              <a:t>‹#›</a:t>
            </a:fld>
            <a:r>
              <a:rPr lang="en-US">
                <a:solidFill>
                  <a:srgbClr val="FFFFFF"/>
                </a:solidFill>
              </a:rPr>
              <a:t> </a:t>
            </a:r>
          </a:p>
        </p:txBody>
      </p:sp>
      <p:sp>
        <p:nvSpPr>
          <p:cNvPr id="10276" name="Rectangle 36"/>
          <p:cNvSpPr>
            <a:spLocks noChangeArrowheads="1"/>
          </p:cNvSpPr>
          <p:nvPr/>
        </p:nvSpPr>
        <p:spPr bwMode="auto">
          <a:xfrm>
            <a:off x="0" y="0"/>
            <a:ext cx="9144000" cy="762000"/>
          </a:xfrm>
          <a:prstGeom prst="rect">
            <a:avLst/>
          </a:prstGeom>
          <a:gradFill rotWithShape="1">
            <a:gsLst>
              <a:gs pos="0">
                <a:srgbClr val="003368"/>
              </a:gs>
              <a:gs pos="100000">
                <a:srgbClr val="003368">
                  <a:gamma/>
                  <a:tint val="45490"/>
                  <a:invGamma/>
                </a:srgbClr>
              </a:gs>
            </a:gsLst>
            <a:lin ang="0" scaled="1"/>
          </a:gradFill>
          <a:ln w="9525">
            <a:noFill/>
            <a:miter lim="800000"/>
            <a:headEnd/>
            <a:tailEnd/>
          </a:ln>
          <a:effectLst/>
        </p:spPr>
        <p:txBody>
          <a:bodyPr wrap="none" lIns="91435" tIns="45718" rIns="91435" bIns="45718" anchor="ctr">
            <a:prstTxWarp prst="textNoShape">
              <a:avLst/>
            </a:prstTxWarp>
          </a:bodyPr>
          <a:lstStyle/>
          <a:p>
            <a:pPr defTabSz="914400" fontAlgn="base">
              <a:spcBef>
                <a:spcPct val="0"/>
              </a:spcBef>
              <a:spcAft>
                <a:spcPct val="0"/>
              </a:spcAft>
            </a:pPr>
            <a:endParaRPr lang="de-DE" sz="2400">
              <a:solidFill>
                <a:srgbClr val="FFFFFF"/>
              </a:solidFill>
            </a:endParaRPr>
          </a:p>
        </p:txBody>
      </p:sp>
      <p:pic>
        <p:nvPicPr>
          <p:cNvPr id="1031" name="Picture 37" descr="Logo CERN width=144,      height=144"/>
          <p:cNvPicPr>
            <a:picLocks noChangeAspect="1" noChangeArrowheads="1"/>
          </p:cNvPicPr>
          <p:nvPr/>
        </p:nvPicPr>
        <p:blipFill>
          <a:blip r:embed="rId4"/>
          <a:srcRect/>
          <a:stretch>
            <a:fillRect/>
          </a:stretch>
        </p:blipFill>
        <p:spPr bwMode="auto">
          <a:xfrm>
            <a:off x="38100" y="38100"/>
            <a:ext cx="685800" cy="685800"/>
          </a:xfrm>
          <a:prstGeom prst="rect">
            <a:avLst/>
          </a:prstGeom>
          <a:noFill/>
          <a:ln w="9525">
            <a:noFill/>
            <a:miter lim="800000"/>
            <a:headEnd/>
            <a:tailEnd/>
          </a:ln>
        </p:spPr>
      </p:pic>
      <p:sp>
        <p:nvSpPr>
          <p:cNvPr id="1033" name="Rectangle 14"/>
          <p:cNvSpPr>
            <a:spLocks noGrp="1" noChangeArrowheads="1"/>
          </p:cNvSpPr>
          <p:nvPr>
            <p:ph type="title"/>
          </p:nvPr>
        </p:nvSpPr>
        <p:spPr bwMode="auto">
          <a:xfrm>
            <a:off x="762000" y="0"/>
            <a:ext cx="7543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ransition spd="med">
    <p:fade thruBlk="1"/>
  </p:transition>
  <p:timing>
    <p:tnLst>
      <p:par>
        <p:cTn id="1" dur="indefinite" restart="never" nodeType="tmRoot"/>
      </p:par>
    </p:tnLst>
  </p:timing>
  <p:hf hdr="0" dt="0"/>
  <p:txStyles>
    <p:titleStyle>
      <a:lvl1pPr algn="r" rtl="0" eaLnBrk="0" fontAlgn="base" hangingPunct="0">
        <a:spcBef>
          <a:spcPct val="0"/>
        </a:spcBef>
        <a:spcAft>
          <a:spcPct val="0"/>
        </a:spcAft>
        <a:defRPr sz="3800">
          <a:solidFill>
            <a:schemeClr val="bg1"/>
          </a:solidFill>
          <a:latin typeface="+mj-lt"/>
          <a:ea typeface="ＭＳ Ｐゴシック" charset="-128"/>
          <a:cs typeface="ＭＳ Ｐゴシック" charset="-128"/>
        </a:defRPr>
      </a:lvl1pPr>
      <a:lvl2pPr algn="r" rtl="0" eaLnBrk="0" fontAlgn="base" hangingPunct="0">
        <a:spcBef>
          <a:spcPct val="0"/>
        </a:spcBef>
        <a:spcAft>
          <a:spcPct val="0"/>
        </a:spcAft>
        <a:defRPr sz="3800">
          <a:solidFill>
            <a:schemeClr val="bg1"/>
          </a:solidFill>
          <a:latin typeface="Calibri" charset="0"/>
          <a:ea typeface="ＭＳ Ｐゴシック" charset="-128"/>
          <a:cs typeface="ＭＳ Ｐゴシック" charset="-128"/>
        </a:defRPr>
      </a:lvl2pPr>
      <a:lvl3pPr algn="r" rtl="0" eaLnBrk="0" fontAlgn="base" hangingPunct="0">
        <a:spcBef>
          <a:spcPct val="0"/>
        </a:spcBef>
        <a:spcAft>
          <a:spcPct val="0"/>
        </a:spcAft>
        <a:defRPr sz="3800">
          <a:solidFill>
            <a:schemeClr val="bg1"/>
          </a:solidFill>
          <a:latin typeface="Calibri" charset="0"/>
          <a:ea typeface="ＭＳ Ｐゴシック" charset="-128"/>
          <a:cs typeface="ＭＳ Ｐゴシック" charset="-128"/>
        </a:defRPr>
      </a:lvl3pPr>
      <a:lvl4pPr algn="r" rtl="0" eaLnBrk="0" fontAlgn="base" hangingPunct="0">
        <a:spcBef>
          <a:spcPct val="0"/>
        </a:spcBef>
        <a:spcAft>
          <a:spcPct val="0"/>
        </a:spcAft>
        <a:defRPr sz="3800">
          <a:solidFill>
            <a:schemeClr val="bg1"/>
          </a:solidFill>
          <a:latin typeface="Calibri" charset="0"/>
          <a:ea typeface="ＭＳ Ｐゴシック" charset="-128"/>
          <a:cs typeface="ＭＳ Ｐゴシック" charset="-128"/>
        </a:defRPr>
      </a:lvl4pPr>
      <a:lvl5pPr algn="r" rtl="0" eaLnBrk="0" fontAlgn="base" hangingPunct="0">
        <a:spcBef>
          <a:spcPct val="0"/>
        </a:spcBef>
        <a:spcAft>
          <a:spcPct val="0"/>
        </a:spcAft>
        <a:defRPr sz="3800">
          <a:solidFill>
            <a:schemeClr val="bg1"/>
          </a:solidFill>
          <a:latin typeface="Calibri" charset="0"/>
          <a:ea typeface="ＭＳ Ｐゴシック" charset="-128"/>
          <a:cs typeface="ＭＳ Ｐゴシック" charset="-128"/>
        </a:defRPr>
      </a:lvl5pPr>
      <a:lvl6pPr marL="457200" algn="r" rtl="0" fontAlgn="base">
        <a:spcBef>
          <a:spcPct val="0"/>
        </a:spcBef>
        <a:spcAft>
          <a:spcPct val="0"/>
        </a:spcAft>
        <a:defRPr sz="3800">
          <a:solidFill>
            <a:schemeClr val="bg1"/>
          </a:solidFill>
          <a:latin typeface="Calibri" charset="0"/>
        </a:defRPr>
      </a:lvl6pPr>
      <a:lvl7pPr marL="914400" algn="r" rtl="0" fontAlgn="base">
        <a:spcBef>
          <a:spcPct val="0"/>
        </a:spcBef>
        <a:spcAft>
          <a:spcPct val="0"/>
        </a:spcAft>
        <a:defRPr sz="3800">
          <a:solidFill>
            <a:schemeClr val="bg1"/>
          </a:solidFill>
          <a:latin typeface="Calibri" charset="0"/>
        </a:defRPr>
      </a:lvl7pPr>
      <a:lvl8pPr marL="1371600" algn="r" rtl="0" fontAlgn="base">
        <a:spcBef>
          <a:spcPct val="0"/>
        </a:spcBef>
        <a:spcAft>
          <a:spcPct val="0"/>
        </a:spcAft>
        <a:defRPr sz="3800">
          <a:solidFill>
            <a:schemeClr val="bg1"/>
          </a:solidFill>
          <a:latin typeface="Calibri" charset="0"/>
        </a:defRPr>
      </a:lvl8pPr>
      <a:lvl9pPr marL="1828800" algn="r" rtl="0" fontAlgn="base">
        <a:spcBef>
          <a:spcPct val="0"/>
        </a:spcBef>
        <a:spcAft>
          <a:spcPct val="0"/>
        </a:spcAft>
        <a:defRPr sz="3800">
          <a:solidFill>
            <a:schemeClr val="bg1"/>
          </a:solidFill>
          <a:latin typeface="Calibri" charset="0"/>
        </a:defRPr>
      </a:lvl9pPr>
    </p:titleStyle>
    <p:bodyStyle>
      <a:lvl1pPr marL="342900" indent="-342900" algn="l" rtl="0" eaLnBrk="0" fontAlgn="base" hangingPunct="0">
        <a:spcBef>
          <a:spcPct val="20000"/>
        </a:spcBef>
        <a:spcAft>
          <a:spcPct val="0"/>
        </a:spcAft>
        <a:buClr>
          <a:srgbClr val="000099"/>
        </a:buClr>
        <a:buFont typeface="Arial Unicode MS" charset="0"/>
        <a:buChar char="●"/>
        <a:defRPr sz="2400">
          <a:solidFill>
            <a:srgbClr val="000099"/>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6699FF"/>
        </a:buClr>
        <a:buFont typeface="Franklin Gothic Medium" charset="0"/>
        <a:buChar char="–"/>
        <a:defRPr sz="2000">
          <a:solidFill>
            <a:srgbClr val="6666FF"/>
          </a:solidFill>
          <a:latin typeface="+mn-lt"/>
          <a:ea typeface="ＭＳ Ｐゴシック" charset="-128"/>
        </a:defRPr>
      </a:lvl2pPr>
      <a:lvl3pPr marL="1143000" indent="-228600" algn="l" rtl="0" eaLnBrk="0" fontAlgn="base" hangingPunct="0">
        <a:spcBef>
          <a:spcPct val="20000"/>
        </a:spcBef>
        <a:spcAft>
          <a:spcPct val="0"/>
        </a:spcAft>
        <a:buClr>
          <a:srgbClr val="6699FF"/>
        </a:buClr>
        <a:buFont typeface="Franklin Gothic Medium" charset="0"/>
        <a:buChar char="–"/>
        <a:defRPr sz="2000">
          <a:solidFill>
            <a:srgbClr val="6666FF"/>
          </a:solidFill>
          <a:latin typeface="+mn-lt"/>
          <a:ea typeface="ＭＳ Ｐゴシック" charset="-128"/>
        </a:defRPr>
      </a:lvl3pPr>
      <a:lvl4pPr marL="1600200" indent="-228600" algn="l" rtl="0" eaLnBrk="0" fontAlgn="base" hangingPunct="0">
        <a:spcBef>
          <a:spcPct val="20000"/>
        </a:spcBef>
        <a:spcAft>
          <a:spcPct val="0"/>
        </a:spcAft>
        <a:buClr>
          <a:srgbClr val="6699FF"/>
        </a:buClr>
        <a:buFont typeface="Franklin Gothic Medium" charset="0"/>
        <a:buChar char="–"/>
        <a:defRPr sz="2000">
          <a:solidFill>
            <a:srgbClr val="6666FF"/>
          </a:solidFill>
          <a:latin typeface="+mn-lt"/>
          <a:ea typeface="ＭＳ Ｐゴシック" charset="-128"/>
        </a:defRPr>
      </a:lvl4pPr>
      <a:lvl5pPr marL="2057400" indent="-228600" algn="l" rtl="0" eaLnBrk="0" fontAlgn="base" hangingPunct="0">
        <a:spcBef>
          <a:spcPct val="20000"/>
        </a:spcBef>
        <a:spcAft>
          <a:spcPct val="0"/>
        </a:spcAft>
        <a:buClr>
          <a:srgbClr val="6699FF"/>
        </a:buClr>
        <a:buFont typeface="Franklin Gothic Medium" charset="0"/>
        <a:buChar char="–"/>
        <a:defRPr sz="2000">
          <a:solidFill>
            <a:srgbClr val="6666FF"/>
          </a:solidFill>
          <a:latin typeface="+mn-lt"/>
          <a:ea typeface="ＭＳ Ｐゴシック" charset="-128"/>
        </a:defRPr>
      </a:lvl5pPr>
      <a:lvl6pPr marL="2514600" indent="-228600" algn="l" rtl="0" fontAlgn="base">
        <a:spcBef>
          <a:spcPct val="20000"/>
        </a:spcBef>
        <a:spcAft>
          <a:spcPct val="0"/>
        </a:spcAft>
        <a:buClr>
          <a:srgbClr val="6699FF"/>
        </a:buClr>
        <a:buFont typeface="Franklin Gothic Medium" charset="0"/>
        <a:buChar char="–"/>
        <a:defRPr sz="2000">
          <a:solidFill>
            <a:srgbClr val="6666FF"/>
          </a:solidFill>
          <a:latin typeface="+mn-lt"/>
          <a:ea typeface="ＭＳ Ｐゴシック" charset="-128"/>
        </a:defRPr>
      </a:lvl6pPr>
      <a:lvl7pPr marL="2971800" indent="-228600" algn="l" rtl="0" fontAlgn="base">
        <a:spcBef>
          <a:spcPct val="20000"/>
        </a:spcBef>
        <a:spcAft>
          <a:spcPct val="0"/>
        </a:spcAft>
        <a:buClr>
          <a:srgbClr val="6699FF"/>
        </a:buClr>
        <a:buFont typeface="Franklin Gothic Medium" charset="0"/>
        <a:buChar char="–"/>
        <a:defRPr sz="2000">
          <a:solidFill>
            <a:srgbClr val="6666FF"/>
          </a:solidFill>
          <a:latin typeface="+mn-lt"/>
          <a:ea typeface="ＭＳ Ｐゴシック" charset="-128"/>
        </a:defRPr>
      </a:lvl7pPr>
      <a:lvl8pPr marL="3429000" indent="-228600" algn="l" rtl="0" fontAlgn="base">
        <a:spcBef>
          <a:spcPct val="20000"/>
        </a:spcBef>
        <a:spcAft>
          <a:spcPct val="0"/>
        </a:spcAft>
        <a:buClr>
          <a:srgbClr val="6699FF"/>
        </a:buClr>
        <a:buFont typeface="Franklin Gothic Medium" charset="0"/>
        <a:buChar char="–"/>
        <a:defRPr sz="2000">
          <a:solidFill>
            <a:srgbClr val="6666FF"/>
          </a:solidFill>
          <a:latin typeface="+mn-lt"/>
          <a:ea typeface="ＭＳ Ｐゴシック" charset="-128"/>
        </a:defRPr>
      </a:lvl8pPr>
      <a:lvl9pPr marL="3886200" indent="-228600" algn="l" rtl="0" fontAlgn="base">
        <a:spcBef>
          <a:spcPct val="20000"/>
        </a:spcBef>
        <a:spcAft>
          <a:spcPct val="0"/>
        </a:spcAft>
        <a:buClr>
          <a:srgbClr val="6699FF"/>
        </a:buClr>
        <a:buFont typeface="Franklin Gothic Medium" charset="0"/>
        <a:buChar char="–"/>
        <a:defRPr sz="2000">
          <a:solidFill>
            <a:srgbClr val="6666FF"/>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p:cNvCxnSpPr/>
          <p:nvPr/>
        </p:nvCxnSpPr>
        <p:spPr>
          <a:xfrm>
            <a:off x="228600" y="561975"/>
            <a:ext cx="8686800" cy="1588"/>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8600" y="6551612"/>
            <a:ext cx="8686800" cy="1588"/>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1" name="Picture 10" descr="newlhc logo1.gif"/>
          <p:cNvPicPr>
            <a:picLocks noChangeAspect="1"/>
          </p:cNvPicPr>
          <p:nvPr/>
        </p:nvPicPr>
        <p:blipFill>
          <a:blip r:embed="rId13"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iming>
    <p:tnLst>
      <p:par>
        <p:cTn id="1" dur="indefinite" restart="never" nodeType="tmRoot"/>
      </p:par>
    </p:tnLst>
  </p:timing>
  <p:txStyles>
    <p:titleStyle>
      <a:lvl1pPr algn="ctr" defTabSz="914400" rtl="0" eaLnBrk="1" latinLnBrk="0" hangingPunct="1">
        <a:spcBef>
          <a:spcPct val="0"/>
        </a:spcBef>
        <a:buNone/>
        <a:defRPr sz="2000" kern="1200">
          <a:solidFill>
            <a:schemeClr val="bg2">
              <a:lumMod val="9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Sunday 28 Nov.</a:t>
            </a:r>
            <a:endParaRPr lang="en-US" dirty="0"/>
          </a:p>
        </p:txBody>
      </p:sp>
      <p:sp>
        <p:nvSpPr>
          <p:cNvPr id="7" name="Content Placeholder 6"/>
          <p:cNvSpPr>
            <a:spLocks noGrp="1"/>
          </p:cNvSpPr>
          <p:nvPr>
            <p:ph idx="1"/>
          </p:nvPr>
        </p:nvSpPr>
        <p:spPr/>
        <p:txBody>
          <a:bodyPr/>
          <a:lstStyle/>
          <a:p>
            <a:pPr lvl="0"/>
            <a:r>
              <a:rPr lang="en-US" dirty="0" smtClean="0"/>
              <a:t>00h00: </a:t>
            </a:r>
            <a:r>
              <a:rPr lang="en-US" b="1" u="sng" dirty="0" smtClean="0"/>
              <a:t>Stable beams #1525</a:t>
            </a:r>
            <a:r>
              <a:rPr lang="en-US" dirty="0" smtClean="0"/>
              <a:t> 121 x 121 b. Peak </a:t>
            </a:r>
            <a:r>
              <a:rPr lang="en-US" dirty="0" err="1" smtClean="0"/>
              <a:t>lumi</a:t>
            </a:r>
            <a:r>
              <a:rPr lang="en-US" dirty="0" smtClean="0"/>
              <a:t> 2.0e25 - 2.3e25 cm-2 s-1. </a:t>
            </a:r>
          </a:p>
          <a:p>
            <a:pPr lvl="0"/>
            <a:r>
              <a:rPr lang="en-US" dirty="0" smtClean="0"/>
              <a:t>09h52: Dump fill #1525 - delivered 440 (</a:t>
            </a:r>
            <a:r>
              <a:rPr lang="en-US" dirty="0" err="1" smtClean="0"/>
              <a:t>mb</a:t>
            </a:r>
            <a:r>
              <a:rPr lang="en-US" dirty="0" smtClean="0"/>
              <a:t>)-1. RCBCH8.L5B1 trip. </a:t>
            </a:r>
          </a:p>
          <a:p>
            <a:pPr lvl="0"/>
            <a:r>
              <a:rPr lang="en-US" dirty="0" smtClean="0"/>
              <a:t>10h49: Injection. </a:t>
            </a:r>
          </a:p>
          <a:p>
            <a:pPr lvl="0"/>
            <a:r>
              <a:rPr lang="en-US" dirty="0" smtClean="0"/>
              <a:t>12h21: Start ramp. </a:t>
            </a:r>
          </a:p>
          <a:p>
            <a:pPr lvl="0"/>
            <a:r>
              <a:rPr lang="en-US" dirty="0" smtClean="0"/>
              <a:t>13h22: </a:t>
            </a:r>
            <a:r>
              <a:rPr lang="en-US" b="1" u="sng" dirty="0" smtClean="0"/>
              <a:t>Stable beams #1526.</a:t>
            </a:r>
            <a:r>
              <a:rPr lang="en-US" dirty="0" smtClean="0"/>
              <a:t> 121b x 121b. Turnaround: 3h30. Length: 5h35. </a:t>
            </a:r>
          </a:p>
          <a:p>
            <a:pPr lvl="0"/>
            <a:r>
              <a:rPr lang="en-US" dirty="0" smtClean="0"/>
              <a:t>18h57: Beams dumped by request. </a:t>
            </a:r>
          </a:p>
          <a:p>
            <a:pPr lvl="0"/>
            <a:r>
              <a:rPr lang="en-US" dirty="0" smtClean="0"/>
              <a:t>19h56: Injection. BPM orbit excursion interlock not reset with 2 low bunches in last batch -&gt; dumped. Orbit feedback problem.</a:t>
            </a:r>
          </a:p>
          <a:p>
            <a:pPr lvl="0">
              <a:buNone/>
            </a:pPr>
            <a:endParaRPr lang="en-US" dirty="0" smtClean="0"/>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BB043D0-DF90-4A48-9998-E3D4B9C97A2E}" type="slidenum">
              <a:rPr lang="en-US" smtClean="0"/>
              <a:pPr/>
              <a:t>1</a:t>
            </a:fld>
            <a:endParaRPr lang="en-US"/>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New Record </a:t>
            </a:r>
            <a:r>
              <a:rPr lang="en-US" dirty="0" err="1" smtClean="0"/>
              <a:t>Lumi</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BB043D0-DF90-4A48-9998-E3D4B9C97A2E}" type="slidenum">
              <a:rPr lang="en-US" smtClean="0"/>
              <a:pPr/>
              <a:t>10</a:t>
            </a:fld>
            <a:endParaRPr lang="en-US"/>
          </a:p>
        </p:txBody>
      </p:sp>
      <p:pic>
        <p:nvPicPr>
          <p:cNvPr id="9" name="Picture 1" descr="https://ab-dep-op-elogbook.web.cern.ch/ab-dep-op-elogbook/elogbook/attach.php?attachId=1128423&amp;type=png&amp;fname=20101127040235.png"/>
          <p:cNvPicPr>
            <a:picLocks noGrp="1" noChangeAspect="1" noChangeArrowheads="1"/>
          </p:cNvPicPr>
          <p:nvPr>
            <p:ph idx="1"/>
          </p:nvPr>
        </p:nvPicPr>
        <p:blipFill>
          <a:blip r:embed="rId2"/>
          <a:srcRect/>
          <a:stretch>
            <a:fillRect/>
          </a:stretch>
        </p:blipFill>
        <p:spPr bwMode="auto">
          <a:xfrm>
            <a:off x="1437212" y="1066800"/>
            <a:ext cx="6269576" cy="5334000"/>
          </a:xfrm>
          <a:prstGeom prst="rect">
            <a:avLst/>
          </a:prstGeom>
          <a:noFill/>
        </p:spPr>
      </p:pic>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(ALICE) </a:t>
            </a:r>
            <a:r>
              <a:rPr lang="en-GB" dirty="0" err="1" smtClean="0"/>
              <a:t>Lumi</a:t>
            </a:r>
            <a:r>
              <a:rPr lang="en-GB" dirty="0" smtClean="0"/>
              <a:t> vs. time</a:t>
            </a:r>
            <a:endParaRPr lang="en-GB" dirty="0"/>
          </a:p>
        </p:txBody>
      </p:sp>
      <p:sp>
        <p:nvSpPr>
          <p:cNvPr id="5" name="Date Placeholder 4"/>
          <p:cNvSpPr>
            <a:spLocks noGrp="1"/>
          </p:cNvSpPr>
          <p:nvPr>
            <p:ph type="dt" sz="half" idx="4294967295"/>
          </p:nvPr>
        </p:nvSpPr>
        <p:spPr>
          <a:xfrm>
            <a:off x="34925" y="6616700"/>
            <a:ext cx="2133600" cy="268288"/>
          </a:xfrm>
          <a:prstGeom prst="rect">
            <a:avLst/>
          </a:prstGeom>
        </p:spPr>
        <p:txBody>
          <a:bodyPr/>
          <a:lstStyle/>
          <a:p>
            <a:r>
              <a:rPr lang="en-US" smtClean="0"/>
              <a:t>28/11/2010</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5076070" y="1052670"/>
            <a:ext cx="3323445" cy="2048887"/>
          </a:xfrm>
          <a:prstGeom prst="rect">
            <a:avLst/>
          </a:prstGeom>
          <a:noFill/>
          <a:ln w="9525">
            <a:noFill/>
            <a:miter lim="800000"/>
            <a:headEnd/>
            <a:tailEnd/>
          </a:ln>
        </p:spPr>
      </p:pic>
      <p:sp>
        <p:nvSpPr>
          <p:cNvPr id="7" name="TextBox 6"/>
          <p:cNvSpPr txBox="1"/>
          <p:nvPr/>
        </p:nvSpPr>
        <p:spPr>
          <a:xfrm>
            <a:off x="5580140" y="652560"/>
            <a:ext cx="2736380" cy="400110"/>
          </a:xfrm>
          <a:prstGeom prst="rect">
            <a:avLst/>
          </a:prstGeom>
          <a:noFill/>
        </p:spPr>
        <p:txBody>
          <a:bodyPr wrap="square" rtlCol="0">
            <a:spAutoFit/>
          </a:bodyPr>
          <a:lstStyle/>
          <a:p>
            <a:r>
              <a:rPr lang="fr-CH" dirty="0" smtClean="0"/>
              <a:t>Saturday: </a:t>
            </a:r>
            <a:r>
              <a:rPr lang="fr-CH" dirty="0" err="1" smtClean="0"/>
              <a:t>Fill</a:t>
            </a:r>
            <a:r>
              <a:rPr lang="fr-CH" dirty="0" smtClean="0"/>
              <a:t> # 1523</a:t>
            </a: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899490" y="1124680"/>
            <a:ext cx="3203810" cy="1989251"/>
          </a:xfrm>
          <a:prstGeom prst="rect">
            <a:avLst/>
          </a:prstGeom>
          <a:noFill/>
          <a:ln w="9525">
            <a:noFill/>
            <a:miter lim="800000"/>
            <a:headEnd/>
            <a:tailEnd/>
          </a:ln>
        </p:spPr>
      </p:pic>
      <p:sp>
        <p:nvSpPr>
          <p:cNvPr id="9" name="TextBox 8"/>
          <p:cNvSpPr txBox="1"/>
          <p:nvPr/>
        </p:nvSpPr>
        <p:spPr>
          <a:xfrm>
            <a:off x="1331550" y="724570"/>
            <a:ext cx="2592360" cy="400110"/>
          </a:xfrm>
          <a:prstGeom prst="rect">
            <a:avLst/>
          </a:prstGeom>
          <a:noFill/>
        </p:spPr>
        <p:txBody>
          <a:bodyPr wrap="square" rtlCol="0">
            <a:spAutoFit/>
          </a:bodyPr>
          <a:lstStyle/>
          <a:p>
            <a:r>
              <a:rPr lang="fr-CH" dirty="0" smtClean="0"/>
              <a:t>Friday: </a:t>
            </a:r>
            <a:r>
              <a:rPr lang="fr-CH" dirty="0" err="1" smtClean="0"/>
              <a:t>Fill</a:t>
            </a:r>
            <a:r>
              <a:rPr lang="fr-CH" dirty="0" smtClean="0"/>
              <a:t> # 1522</a:t>
            </a:r>
            <a:endParaRPr lang="en-US" dirty="0"/>
          </a:p>
        </p:txBody>
      </p:sp>
      <p:pic>
        <p:nvPicPr>
          <p:cNvPr id="2052" name="Picture 4"/>
          <p:cNvPicPr>
            <a:picLocks noChangeAspect="1" noChangeArrowheads="1"/>
          </p:cNvPicPr>
          <p:nvPr/>
        </p:nvPicPr>
        <p:blipFill>
          <a:blip r:embed="rId4" cstate="print"/>
          <a:srcRect/>
          <a:stretch>
            <a:fillRect/>
          </a:stretch>
        </p:blipFill>
        <p:spPr bwMode="auto">
          <a:xfrm>
            <a:off x="467430" y="4005080"/>
            <a:ext cx="3619500" cy="2305050"/>
          </a:xfrm>
          <a:prstGeom prst="rect">
            <a:avLst/>
          </a:prstGeom>
          <a:noFill/>
          <a:ln w="9525">
            <a:noFill/>
            <a:miter lim="800000"/>
            <a:headEnd/>
            <a:tailEnd/>
          </a:ln>
        </p:spPr>
      </p:pic>
      <p:sp>
        <p:nvSpPr>
          <p:cNvPr id="11" name="TextBox 10"/>
          <p:cNvSpPr txBox="1"/>
          <p:nvPr/>
        </p:nvSpPr>
        <p:spPr>
          <a:xfrm>
            <a:off x="755470" y="3573020"/>
            <a:ext cx="3096430" cy="400110"/>
          </a:xfrm>
          <a:prstGeom prst="rect">
            <a:avLst/>
          </a:prstGeom>
          <a:noFill/>
        </p:spPr>
        <p:txBody>
          <a:bodyPr wrap="square" rtlCol="0">
            <a:spAutoFit/>
          </a:bodyPr>
          <a:lstStyle/>
          <a:p>
            <a:r>
              <a:rPr lang="fr-CH" dirty="0" err="1" smtClean="0"/>
              <a:t>Fill</a:t>
            </a:r>
            <a:r>
              <a:rPr lang="fr-CH" dirty="0" smtClean="0"/>
              <a:t> # 1523 / </a:t>
            </a:r>
            <a:r>
              <a:rPr lang="fr-CH" dirty="0" err="1" smtClean="0"/>
              <a:t>Fill</a:t>
            </a:r>
            <a:r>
              <a:rPr lang="fr-CH" dirty="0" smtClean="0"/>
              <a:t> # 1522</a:t>
            </a:r>
            <a:endParaRPr lang="en-US" dirty="0"/>
          </a:p>
        </p:txBody>
      </p:sp>
      <p:sp>
        <p:nvSpPr>
          <p:cNvPr id="12" name="TextBox 11"/>
          <p:cNvSpPr txBox="1"/>
          <p:nvPr/>
        </p:nvSpPr>
        <p:spPr>
          <a:xfrm>
            <a:off x="2051650" y="1412720"/>
            <a:ext cx="1152160" cy="400110"/>
          </a:xfrm>
          <a:prstGeom prst="rect">
            <a:avLst/>
          </a:prstGeom>
          <a:noFill/>
        </p:spPr>
        <p:txBody>
          <a:bodyPr wrap="square" rtlCol="0">
            <a:spAutoFit/>
          </a:bodyPr>
          <a:lstStyle/>
          <a:p>
            <a:r>
              <a:rPr lang="fr-CH" dirty="0" smtClean="0"/>
              <a:t>‘</a:t>
            </a:r>
            <a:r>
              <a:rPr lang="fr-CH" dirty="0" err="1" smtClean="0"/>
              <a:t>Elbow</a:t>
            </a:r>
            <a:r>
              <a:rPr lang="fr-CH" dirty="0" smtClean="0"/>
              <a:t>’</a:t>
            </a:r>
            <a:endParaRPr lang="en-US" dirty="0"/>
          </a:p>
        </p:txBody>
      </p:sp>
      <p:cxnSp>
        <p:nvCxnSpPr>
          <p:cNvPr id="14" name="Straight Arrow Connector 13"/>
          <p:cNvCxnSpPr>
            <a:stCxn id="12" idx="2"/>
          </p:cNvCxnSpPr>
          <p:nvPr/>
        </p:nvCxnSpPr>
        <p:spPr bwMode="auto">
          <a:xfrm rot="5400000">
            <a:off x="2287710" y="1648780"/>
            <a:ext cx="175970" cy="504070"/>
          </a:xfrm>
          <a:prstGeom prst="straightConnector1">
            <a:avLst/>
          </a:prstGeom>
          <a:solidFill>
            <a:schemeClr val="accent1"/>
          </a:solidFill>
          <a:ln w="12700" cap="sq" cmpd="sng" algn="ctr">
            <a:solidFill>
              <a:schemeClr val="bg2"/>
            </a:solidFill>
            <a:prstDash val="solid"/>
            <a:round/>
            <a:headEnd type="none" w="med" len="med"/>
            <a:tailEnd type="arrow"/>
          </a:ln>
          <a:effectLst/>
        </p:spPr>
      </p:cxnSp>
      <p:pic>
        <p:nvPicPr>
          <p:cNvPr id="2053" name="Picture 5"/>
          <p:cNvPicPr>
            <a:picLocks noChangeAspect="1" noChangeArrowheads="1"/>
          </p:cNvPicPr>
          <p:nvPr/>
        </p:nvPicPr>
        <p:blipFill>
          <a:blip r:embed="rId5" cstate="print"/>
          <a:srcRect/>
          <a:stretch>
            <a:fillRect/>
          </a:stretch>
        </p:blipFill>
        <p:spPr bwMode="auto">
          <a:xfrm>
            <a:off x="4124325" y="3140960"/>
            <a:ext cx="5019675" cy="2286000"/>
          </a:xfrm>
          <a:prstGeom prst="rect">
            <a:avLst/>
          </a:prstGeom>
          <a:noFill/>
          <a:ln w="9525">
            <a:noFill/>
            <a:miter lim="800000"/>
            <a:headEnd/>
            <a:tailEnd/>
          </a:ln>
        </p:spPr>
      </p:pic>
      <p:sp>
        <p:nvSpPr>
          <p:cNvPr id="19" name="TextBox 18"/>
          <p:cNvSpPr txBox="1"/>
          <p:nvPr/>
        </p:nvSpPr>
        <p:spPr>
          <a:xfrm>
            <a:off x="4355970" y="5373270"/>
            <a:ext cx="4608640" cy="1384995"/>
          </a:xfrm>
          <a:prstGeom prst="rect">
            <a:avLst/>
          </a:prstGeom>
          <a:noFill/>
          <a:ln>
            <a:solidFill>
              <a:srgbClr val="FF0000"/>
            </a:solidFill>
          </a:ln>
        </p:spPr>
        <p:txBody>
          <a:bodyPr wrap="square" rtlCol="0">
            <a:spAutoFit/>
          </a:bodyPr>
          <a:lstStyle/>
          <a:p>
            <a:r>
              <a:rPr lang="en-GB" sz="1400" dirty="0" smtClean="0"/>
              <a:t>For both fills optimum time to keep it in would be about 5 hours, for 4 hours refill….</a:t>
            </a:r>
          </a:p>
          <a:p>
            <a:r>
              <a:rPr lang="en-GB" sz="1400" dirty="0" smtClean="0"/>
              <a:t>Keep it for 6 hours, for an 8 hours refill.....</a:t>
            </a:r>
          </a:p>
          <a:p>
            <a:r>
              <a:rPr lang="en-GB" sz="1400" b="1" dirty="0" smtClean="0">
                <a:solidFill>
                  <a:srgbClr val="FF0000"/>
                </a:solidFill>
              </a:rPr>
              <a:t>We tend to keep it longer: you know what you have</a:t>
            </a:r>
            <a:br>
              <a:rPr lang="en-GB" sz="1400" b="1" dirty="0" smtClean="0">
                <a:solidFill>
                  <a:srgbClr val="FF0000"/>
                </a:solidFill>
              </a:rPr>
            </a:br>
            <a:r>
              <a:rPr lang="en-GB" sz="1400" b="1" dirty="0" smtClean="0">
                <a:solidFill>
                  <a:srgbClr val="FF0000"/>
                </a:solidFill>
              </a:rPr>
              <a:t>Confirmed by yesterday’s experience</a:t>
            </a:r>
            <a:endParaRPr lang="en-GB" sz="1400" b="1" dirty="0">
              <a:solidFill>
                <a:srgbClr val="FF0000"/>
              </a:solidFill>
            </a:endParaRPr>
          </a:p>
        </p:txBody>
      </p:sp>
      <p:pic>
        <p:nvPicPr>
          <p:cNvPr id="2054" name="Picture 6"/>
          <p:cNvPicPr>
            <a:picLocks noChangeAspect="1" noChangeArrowheads="1"/>
          </p:cNvPicPr>
          <p:nvPr/>
        </p:nvPicPr>
        <p:blipFill>
          <a:blip r:embed="rId6" cstate="print"/>
          <a:srcRect/>
          <a:stretch>
            <a:fillRect/>
          </a:stretch>
        </p:blipFill>
        <p:spPr bwMode="auto">
          <a:xfrm>
            <a:off x="467430" y="3140960"/>
            <a:ext cx="3724275" cy="295275"/>
          </a:xfrm>
          <a:prstGeom prst="rect">
            <a:avLst/>
          </a:prstGeom>
          <a:noFill/>
          <a:ln w="9525">
            <a:noFill/>
            <a:miter lim="800000"/>
            <a:headEnd/>
            <a:tailEnd/>
          </a:ln>
        </p:spPr>
      </p:pic>
      <p:sp>
        <p:nvSpPr>
          <p:cNvPr id="15" name="TextBox 14"/>
          <p:cNvSpPr txBox="1"/>
          <p:nvPr/>
        </p:nvSpPr>
        <p:spPr>
          <a:xfrm>
            <a:off x="227242" y="6180884"/>
            <a:ext cx="1455335" cy="369332"/>
          </a:xfrm>
          <a:prstGeom prst="rect">
            <a:avLst/>
          </a:prstGeom>
          <a:noFill/>
        </p:spPr>
        <p:txBody>
          <a:bodyPr wrap="none" rtlCol="0">
            <a:spAutoFit/>
          </a:bodyPr>
          <a:lstStyle/>
          <a:p>
            <a:r>
              <a:rPr lang="en-US" dirty="0" smtClean="0"/>
              <a:t>Jan </a:t>
            </a:r>
            <a:r>
              <a:rPr lang="en-US" dirty="0" err="1" smtClean="0"/>
              <a:t>Uythoven</a:t>
            </a:r>
            <a:endParaRPr lang="en-US" dirty="0"/>
          </a:p>
        </p:txBody>
      </p:sp>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 Few Details</a:t>
            </a:r>
            <a:endParaRPr lang="en-US" dirty="0"/>
          </a:p>
        </p:txBody>
      </p:sp>
      <p:sp>
        <p:nvSpPr>
          <p:cNvPr id="7" name="Content Placeholder 6"/>
          <p:cNvSpPr>
            <a:spLocks noGrp="1"/>
          </p:cNvSpPr>
          <p:nvPr>
            <p:ph idx="1"/>
          </p:nvPr>
        </p:nvSpPr>
        <p:spPr/>
        <p:txBody>
          <a:bodyPr/>
          <a:lstStyle/>
          <a:p>
            <a:r>
              <a:rPr lang="en-US" b="1" dirty="0" smtClean="0">
                <a:solidFill>
                  <a:srgbClr val="FF0000"/>
                </a:solidFill>
              </a:rPr>
              <a:t>Hardware issues</a:t>
            </a:r>
          </a:p>
          <a:p>
            <a:r>
              <a:rPr lang="en-US" dirty="0" smtClean="0"/>
              <a:t>Ghost bunches</a:t>
            </a:r>
          </a:p>
          <a:p>
            <a:r>
              <a:rPr lang="en-US" dirty="0" smtClean="0"/>
              <a:t>Turn-around</a:t>
            </a:r>
          </a:p>
          <a:p>
            <a:r>
              <a:rPr lang="en-US" dirty="0" err="1" smtClean="0"/>
              <a:t>Emittance</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BB043D0-DF90-4A48-9998-E3D4B9C97A2E}" type="slidenum">
              <a:rPr lang="en-US" smtClean="0"/>
              <a:pPr/>
              <a:t>12</a:t>
            </a:fld>
            <a:endParaRPr lang="en-US"/>
          </a:p>
        </p:txBody>
      </p:sp>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Q9.R2 trip #1: Noise?</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13</a:t>
            </a:fld>
            <a:r>
              <a:rPr lang="en-US" smtClean="0">
                <a:solidFill>
                  <a:srgbClr val="FFFFFF"/>
                </a:solidFill>
              </a:rPr>
              <a:t> </a:t>
            </a:r>
            <a:endParaRPr lang="en-US">
              <a:solidFill>
                <a:srgbClr val="FFFFFF"/>
              </a:solidFill>
            </a:endParaRPr>
          </a:p>
        </p:txBody>
      </p:sp>
      <p:pic>
        <p:nvPicPr>
          <p:cNvPr id="6" name="Picture 5"/>
          <p:cNvPicPr>
            <a:picLocks noChangeAspect="1"/>
          </p:cNvPicPr>
          <p:nvPr/>
        </p:nvPicPr>
        <p:blipFill>
          <a:blip r:embed="rId2"/>
          <a:stretch>
            <a:fillRect/>
          </a:stretch>
        </p:blipFill>
        <p:spPr>
          <a:xfrm>
            <a:off x="945042" y="762000"/>
            <a:ext cx="7360758" cy="5741391"/>
          </a:xfrm>
          <a:prstGeom prst="rect">
            <a:avLst/>
          </a:prstGeom>
        </p:spPr>
      </p:pic>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 #2 of RQ9.R2 on November 25, 08:06:39</a:t>
            </a:r>
            <a:endParaRPr lang="en-US" dirty="0"/>
          </a:p>
        </p:txBody>
      </p:sp>
      <p:pic>
        <p:nvPicPr>
          <p:cNvPr id="4" name="Picture 2" descr="http://elogbook.cern.ch/eLogbook/attach_reader?attach_id=1128433"/>
          <p:cNvPicPr>
            <a:picLocks noChangeAspect="1" noChangeArrowheads="1"/>
          </p:cNvPicPr>
          <p:nvPr/>
        </p:nvPicPr>
        <p:blipFill>
          <a:blip r:embed="rId2" cstate="print"/>
          <a:srcRect/>
          <a:stretch>
            <a:fillRect/>
          </a:stretch>
        </p:blipFill>
        <p:spPr bwMode="auto">
          <a:xfrm>
            <a:off x="1333500" y="1516529"/>
            <a:ext cx="6781800" cy="4969996"/>
          </a:xfrm>
          <a:prstGeom prst="rect">
            <a:avLst/>
          </a:prstGeom>
          <a:noFill/>
        </p:spPr>
      </p:pic>
      <p:sp>
        <p:nvSpPr>
          <p:cNvPr id="5" name="TextBox 4"/>
          <p:cNvSpPr txBox="1"/>
          <p:nvPr/>
        </p:nvSpPr>
        <p:spPr>
          <a:xfrm>
            <a:off x="680824" y="609600"/>
            <a:ext cx="8223903" cy="923330"/>
          </a:xfrm>
          <a:prstGeom prst="rect">
            <a:avLst/>
          </a:prstGeom>
          <a:noFill/>
        </p:spPr>
        <p:txBody>
          <a:bodyPr wrap="square" rtlCol="0">
            <a:spAutoFit/>
          </a:bodyPr>
          <a:lstStyle/>
          <a:p>
            <a:pPr defTabSz="914400"/>
            <a:r>
              <a:rPr lang="en-US" dirty="0" smtClean="0">
                <a:solidFill>
                  <a:prstClr val="black"/>
                </a:solidFill>
              </a:rPr>
              <a:t>As already noticed by A. </a:t>
            </a:r>
            <a:r>
              <a:rPr lang="en-US" dirty="0" err="1" smtClean="0">
                <a:solidFill>
                  <a:prstClr val="black"/>
                </a:solidFill>
              </a:rPr>
              <a:t>Verweij</a:t>
            </a:r>
            <a:r>
              <a:rPr lang="en-US" dirty="0" smtClean="0">
                <a:solidFill>
                  <a:prstClr val="black"/>
                </a:solidFill>
              </a:rPr>
              <a:t>, there is a </a:t>
            </a:r>
            <a:r>
              <a:rPr lang="en-US" u="sng" dirty="0" smtClean="0">
                <a:solidFill>
                  <a:prstClr val="black"/>
                </a:solidFill>
              </a:rPr>
              <a:t>symmetric development </a:t>
            </a:r>
            <a:r>
              <a:rPr lang="en-US" dirty="0" smtClean="0">
                <a:solidFill>
                  <a:prstClr val="black"/>
                </a:solidFill>
              </a:rPr>
              <a:t>of a voltage signal in the two halves of RQ9.B1; the two voltage loops go from the current leads up to the magnet mid point</a:t>
            </a:r>
          </a:p>
        </p:txBody>
      </p:sp>
      <p:sp>
        <p:nvSpPr>
          <p:cNvPr id="6" name="TextBox 5"/>
          <p:cNvSpPr txBox="1"/>
          <p:nvPr/>
        </p:nvSpPr>
        <p:spPr>
          <a:xfrm>
            <a:off x="1943100" y="4031129"/>
            <a:ext cx="922047"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defTabSz="914400"/>
            <a:r>
              <a:rPr lang="en-US" dirty="0" smtClean="0">
                <a:solidFill>
                  <a:prstClr val="black"/>
                </a:solidFill>
              </a:rPr>
              <a:t>U_2_B1</a:t>
            </a:r>
            <a:endParaRPr lang="en-US" dirty="0">
              <a:solidFill>
                <a:prstClr val="black"/>
              </a:solidFill>
            </a:endParaRPr>
          </a:p>
        </p:txBody>
      </p:sp>
      <p:cxnSp>
        <p:nvCxnSpPr>
          <p:cNvPr id="7" name="Straight Arrow Connector 6"/>
          <p:cNvCxnSpPr>
            <a:stCxn id="6" idx="2"/>
          </p:cNvCxnSpPr>
          <p:nvPr/>
        </p:nvCxnSpPr>
        <p:spPr>
          <a:xfrm rot="16200000" flipH="1">
            <a:off x="2472577" y="4332007"/>
            <a:ext cx="164068" cy="300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091677" y="5566798"/>
            <a:ext cx="922047"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a:r>
              <a:rPr lang="en-US" dirty="0" smtClean="0">
                <a:solidFill>
                  <a:prstClr val="black"/>
                </a:solidFill>
              </a:rPr>
              <a:t>U_1_B1</a:t>
            </a:r>
            <a:endParaRPr lang="en-US" dirty="0">
              <a:solidFill>
                <a:prstClr val="black"/>
              </a:solidFill>
            </a:endParaRPr>
          </a:p>
        </p:txBody>
      </p:sp>
      <p:cxnSp>
        <p:nvCxnSpPr>
          <p:cNvPr id="9" name="Straight Arrow Connector 8"/>
          <p:cNvCxnSpPr>
            <a:stCxn id="8" idx="0"/>
          </p:cNvCxnSpPr>
          <p:nvPr/>
        </p:nvCxnSpPr>
        <p:spPr>
          <a:xfrm rot="5400000" flipH="1" flipV="1">
            <a:off x="2508767" y="5370466"/>
            <a:ext cx="240267" cy="1523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81300" y="2964329"/>
            <a:ext cx="1150647"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a:r>
              <a:rPr lang="en-US" dirty="0" smtClean="0">
                <a:solidFill>
                  <a:prstClr val="black"/>
                </a:solidFill>
              </a:rPr>
              <a:t>U_Res_B1</a:t>
            </a:r>
            <a:endParaRPr lang="en-US" dirty="0">
              <a:solidFill>
                <a:prstClr val="black"/>
              </a:solidFill>
            </a:endParaRPr>
          </a:p>
        </p:txBody>
      </p:sp>
      <p:cxnSp>
        <p:nvCxnSpPr>
          <p:cNvPr id="11" name="Straight Arrow Connector 10"/>
          <p:cNvCxnSpPr>
            <a:stCxn id="10" idx="2"/>
          </p:cNvCxnSpPr>
          <p:nvPr/>
        </p:nvCxnSpPr>
        <p:spPr>
          <a:xfrm rot="16200000" flipH="1">
            <a:off x="3558429" y="3131856"/>
            <a:ext cx="316469" cy="7200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42875" y="5267325"/>
            <a:ext cx="978345" cy="369332"/>
          </a:xfrm>
          <a:prstGeom prst="rect">
            <a:avLst/>
          </a:prstGeom>
          <a:noFill/>
        </p:spPr>
        <p:txBody>
          <a:bodyPr wrap="none" rtlCol="0">
            <a:spAutoFit/>
          </a:bodyPr>
          <a:lstStyle/>
          <a:p>
            <a:pPr defTabSz="914400"/>
            <a:r>
              <a:rPr lang="en-US" dirty="0" smtClean="0">
                <a:solidFill>
                  <a:prstClr val="black"/>
                </a:solidFill>
              </a:rPr>
              <a:t>M. </a:t>
            </a:r>
            <a:r>
              <a:rPr lang="en-US" dirty="0" err="1" smtClean="0">
                <a:solidFill>
                  <a:prstClr val="black"/>
                </a:solidFill>
              </a:rPr>
              <a:t>Pojer</a:t>
            </a:r>
            <a:endParaRPr lang="en-US" dirty="0">
              <a:solidFill>
                <a:prstClr val="black"/>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Trip #2 of RQ9.R2 on November 25, 08:06:39</a:t>
            </a:r>
            <a:endParaRPr lang="en-US" dirty="0"/>
          </a:p>
        </p:txBody>
      </p:sp>
      <p:pic>
        <p:nvPicPr>
          <p:cNvPr id="5" name="Picture 1" descr="image001"/>
          <p:cNvPicPr>
            <a:picLocks noChangeAspect="1" noChangeArrowheads="1"/>
          </p:cNvPicPr>
          <p:nvPr/>
        </p:nvPicPr>
        <p:blipFill>
          <a:blip r:embed="rId2" cstate="print"/>
          <a:srcRect/>
          <a:stretch>
            <a:fillRect/>
          </a:stretch>
        </p:blipFill>
        <p:spPr bwMode="auto">
          <a:xfrm>
            <a:off x="2057400" y="2428875"/>
            <a:ext cx="5524500" cy="3305175"/>
          </a:xfrm>
          <a:prstGeom prst="rect">
            <a:avLst/>
          </a:prstGeom>
          <a:noFill/>
          <a:ln w="9525">
            <a:noFill/>
            <a:miter lim="800000"/>
            <a:headEnd/>
            <a:tailEnd/>
          </a:ln>
        </p:spPr>
      </p:pic>
      <p:sp>
        <p:nvSpPr>
          <p:cNvPr id="6" name="TextBox 5"/>
          <p:cNvSpPr txBox="1"/>
          <p:nvPr/>
        </p:nvSpPr>
        <p:spPr>
          <a:xfrm>
            <a:off x="1141220" y="666750"/>
            <a:ext cx="7602851" cy="1754326"/>
          </a:xfrm>
          <a:prstGeom prst="rect">
            <a:avLst/>
          </a:prstGeom>
          <a:noFill/>
        </p:spPr>
        <p:txBody>
          <a:bodyPr wrap="none" rtlCol="0">
            <a:spAutoFit/>
          </a:bodyPr>
          <a:lstStyle/>
          <a:p>
            <a:pPr defTabSz="914400"/>
            <a:r>
              <a:rPr lang="en-US" dirty="0" smtClean="0">
                <a:solidFill>
                  <a:prstClr val="black"/>
                </a:solidFill>
              </a:rPr>
              <a:t>1- Similar signals were observed during the symmetric quenches on the dipoles</a:t>
            </a:r>
          </a:p>
          <a:p>
            <a:pPr defTabSz="914400"/>
            <a:r>
              <a:rPr lang="en-US" dirty="0" smtClean="0">
                <a:solidFill>
                  <a:prstClr val="black"/>
                </a:solidFill>
              </a:rPr>
              <a:t>2- An EM disturbance would have produced a much noisier signal</a:t>
            </a:r>
          </a:p>
          <a:p>
            <a:pPr defTabSz="914400"/>
            <a:endParaRPr lang="en-US" dirty="0" smtClean="0">
              <a:solidFill>
                <a:prstClr val="black"/>
              </a:solidFill>
            </a:endParaRPr>
          </a:p>
          <a:p>
            <a:pPr defTabSz="914400"/>
            <a:r>
              <a:rPr lang="en-US" dirty="0" smtClean="0">
                <a:solidFill>
                  <a:prstClr val="black"/>
                </a:solidFill>
              </a:rPr>
              <a:t>Could radiations be at the origin?</a:t>
            </a:r>
          </a:p>
          <a:p>
            <a:pPr defTabSz="914400"/>
            <a:r>
              <a:rPr lang="en-US" dirty="0" smtClean="0">
                <a:solidFill>
                  <a:prstClr val="black"/>
                </a:solidFill>
              </a:rPr>
              <a:t>No counts were recorded on the RADMONs from 4.R2 up to 12.R2 in the </a:t>
            </a:r>
          </a:p>
          <a:p>
            <a:pPr defTabSz="914400"/>
            <a:r>
              <a:rPr lang="en-US" dirty="0" smtClean="0">
                <a:solidFill>
                  <a:prstClr val="black"/>
                </a:solidFill>
              </a:rPr>
              <a:t>time frame from 6h30 e 12h00 </a:t>
            </a:r>
            <a:endParaRPr lang="en-US" dirty="0">
              <a:solidFill>
                <a:prstClr val="black"/>
              </a:solidFill>
            </a:endParaRPr>
          </a:p>
        </p:txBody>
      </p:sp>
      <p:sp>
        <p:nvSpPr>
          <p:cNvPr id="7" name="TextBox 6"/>
          <p:cNvSpPr txBox="1"/>
          <p:nvPr/>
        </p:nvSpPr>
        <p:spPr>
          <a:xfrm>
            <a:off x="5623133" y="5890634"/>
            <a:ext cx="2346861" cy="369332"/>
          </a:xfrm>
          <a:prstGeom prst="rect">
            <a:avLst/>
          </a:prstGeom>
          <a:noFill/>
        </p:spPr>
        <p:txBody>
          <a:bodyPr wrap="none" rtlCol="0">
            <a:spAutoFit/>
          </a:bodyPr>
          <a:lstStyle/>
          <a:p>
            <a:pPr defTabSz="914400"/>
            <a:r>
              <a:rPr lang="en-US" dirty="0" smtClean="0">
                <a:solidFill>
                  <a:prstClr val="black"/>
                </a:solidFill>
              </a:rPr>
              <a:t>Courtesy of M. Calviani</a:t>
            </a:r>
            <a:endParaRPr lang="en-US" dirty="0">
              <a:solidFill>
                <a:prstClr val="black"/>
              </a:solidFill>
            </a:endParaRPr>
          </a:p>
        </p:txBody>
      </p:sp>
      <p:sp>
        <p:nvSpPr>
          <p:cNvPr id="8" name="TextBox 7"/>
          <p:cNvSpPr txBox="1"/>
          <p:nvPr/>
        </p:nvSpPr>
        <p:spPr>
          <a:xfrm>
            <a:off x="142875" y="5267325"/>
            <a:ext cx="978345" cy="369332"/>
          </a:xfrm>
          <a:prstGeom prst="rect">
            <a:avLst/>
          </a:prstGeom>
          <a:noFill/>
        </p:spPr>
        <p:txBody>
          <a:bodyPr wrap="none" rtlCol="0">
            <a:spAutoFit/>
          </a:bodyPr>
          <a:lstStyle/>
          <a:p>
            <a:pPr defTabSz="914400"/>
            <a:r>
              <a:rPr lang="en-US" dirty="0" smtClean="0">
                <a:solidFill>
                  <a:prstClr val="black"/>
                </a:solidFill>
              </a:rPr>
              <a:t>M. </a:t>
            </a:r>
            <a:r>
              <a:rPr lang="en-US" dirty="0" err="1" smtClean="0">
                <a:solidFill>
                  <a:prstClr val="black"/>
                </a:solidFill>
              </a:rPr>
              <a:t>Pojer</a:t>
            </a:r>
            <a:endParaRPr lang="en-US" dirty="0">
              <a:solidFill>
                <a:prstClr val="black"/>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SR7 Temperature – BPM Calibration</a:t>
            </a:r>
            <a:endParaRPr lang="en-US" dirty="0"/>
          </a:p>
        </p:txBody>
      </p:sp>
      <p:pic>
        <p:nvPicPr>
          <p:cNvPr id="6" name="Content Placeholder 5" descr="FID_CFV-SR7-BLML__Card_10_20101123_0600_20101125_1100.gif"/>
          <p:cNvPicPr>
            <a:picLocks noGrp="1" noChangeAspect="1"/>
          </p:cNvPicPr>
          <p:nvPr>
            <p:ph idx="1"/>
          </p:nvPr>
        </p:nvPicPr>
        <p:blipFill>
          <a:blip r:embed="rId2"/>
          <a:srcRect t="-1170" b="-1170"/>
          <a:stretch>
            <a:fillRect/>
          </a:stretch>
        </p:blipFill>
        <p:spPr/>
      </p:pic>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16</a:t>
            </a:fld>
            <a:r>
              <a:rPr lang="en-US" smtClean="0">
                <a:solidFill>
                  <a:srgbClr val="FFFFFF"/>
                </a:solidFill>
              </a:rPr>
              <a:t> </a:t>
            </a:r>
            <a:endParaRPr lang="en-US">
              <a:solidFill>
                <a:srgbClr val="FFFFFF"/>
              </a:solidFill>
            </a:endParaRPr>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Lumi</a:t>
            </a:r>
            <a:r>
              <a:rPr lang="en-US" dirty="0" smtClean="0"/>
              <a:t> Spike During TCT Movement</a:t>
            </a:r>
            <a:endParaRPr lang="en-US" dirty="0"/>
          </a:p>
        </p:txBody>
      </p:sp>
      <p:sp>
        <p:nvSpPr>
          <p:cNvPr id="7" name="Content Placeholder 6"/>
          <p:cNvSpPr>
            <a:spLocks noGrp="1"/>
          </p:cNvSpPr>
          <p:nvPr>
            <p:ph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BB043D0-DF90-4A48-9998-E3D4B9C97A2E}" type="slidenum">
              <a:rPr lang="en-US" smtClean="0"/>
              <a:pPr/>
              <a:t>17</a:t>
            </a:fld>
            <a:endParaRPr lang="en-US"/>
          </a:p>
        </p:txBody>
      </p:sp>
      <p:pic>
        <p:nvPicPr>
          <p:cNvPr id="8" name="Picture 7"/>
          <p:cNvPicPr>
            <a:picLocks noChangeAspect="1"/>
          </p:cNvPicPr>
          <p:nvPr/>
        </p:nvPicPr>
        <p:blipFill>
          <a:blip r:embed="rId2"/>
          <a:srcRect b="47597"/>
          <a:stretch>
            <a:fillRect/>
          </a:stretch>
        </p:blipFill>
        <p:spPr>
          <a:xfrm>
            <a:off x="120456" y="918640"/>
            <a:ext cx="8993100" cy="3836870"/>
          </a:xfrm>
          <a:prstGeom prst="rect">
            <a:avLst/>
          </a:prstGeom>
        </p:spPr>
      </p:pic>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 Few Details</a:t>
            </a:r>
            <a:endParaRPr lang="en-US" dirty="0"/>
          </a:p>
        </p:txBody>
      </p:sp>
      <p:sp>
        <p:nvSpPr>
          <p:cNvPr id="7" name="Content Placeholder 6"/>
          <p:cNvSpPr>
            <a:spLocks noGrp="1"/>
          </p:cNvSpPr>
          <p:nvPr>
            <p:ph idx="1"/>
          </p:nvPr>
        </p:nvSpPr>
        <p:spPr/>
        <p:txBody>
          <a:bodyPr/>
          <a:lstStyle/>
          <a:p>
            <a:r>
              <a:rPr lang="en-US" dirty="0" smtClean="0"/>
              <a:t>Hardware issues</a:t>
            </a:r>
          </a:p>
          <a:p>
            <a:r>
              <a:rPr lang="en-US" b="1" dirty="0" smtClean="0">
                <a:solidFill>
                  <a:srgbClr val="FF0000"/>
                </a:solidFill>
              </a:rPr>
              <a:t>Ghost bunches</a:t>
            </a:r>
          </a:p>
          <a:p>
            <a:r>
              <a:rPr lang="en-US" dirty="0" smtClean="0"/>
              <a:t>Turn-around</a:t>
            </a:r>
          </a:p>
          <a:p>
            <a:r>
              <a:rPr lang="en-US" dirty="0" err="1" smtClean="0"/>
              <a:t>Emittance</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BB043D0-DF90-4A48-9998-E3D4B9C97A2E}" type="slidenum">
              <a:rPr lang="en-US" smtClean="0"/>
              <a:pPr/>
              <a:t>18</a:t>
            </a:fld>
            <a:endParaRPr lang="en-US"/>
          </a:p>
        </p:txBody>
      </p:sp>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Ghost Bunches</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19</a:t>
            </a:fld>
            <a:r>
              <a:rPr lang="en-US" smtClean="0">
                <a:solidFill>
                  <a:srgbClr val="FFFFFF"/>
                </a:solidFill>
              </a:rPr>
              <a:t> </a:t>
            </a:r>
            <a:endParaRPr lang="en-US">
              <a:solidFill>
                <a:srgbClr val="FFFFFF"/>
              </a:solidFill>
            </a:endParaRPr>
          </a:p>
        </p:txBody>
      </p:sp>
      <p:sp>
        <p:nvSpPr>
          <p:cNvPr id="7" name="Content Placeholder 6"/>
          <p:cNvSpPr>
            <a:spLocks noGrp="1"/>
          </p:cNvSpPr>
          <p:nvPr>
            <p:ph idx="1"/>
          </p:nvPr>
        </p:nvSpPr>
        <p:spPr/>
        <p:txBody>
          <a:bodyPr/>
          <a:lstStyle/>
          <a:p>
            <a:r>
              <a:rPr lang="en-US" dirty="0" smtClean="0"/>
              <a:t>Difference seen between fast BCT (bunched beam) and DC BCT (total beam), even after ramp which should clean out </a:t>
            </a:r>
            <a:r>
              <a:rPr lang="en-US" dirty="0" err="1" smtClean="0"/>
              <a:t>unbunched</a:t>
            </a:r>
            <a:r>
              <a:rPr lang="en-US" dirty="0" smtClean="0"/>
              <a:t> beam.</a:t>
            </a:r>
          </a:p>
          <a:p>
            <a:r>
              <a:rPr lang="en-US" dirty="0" smtClean="0"/>
              <a:t>Problem for </a:t>
            </a:r>
            <a:r>
              <a:rPr lang="en-US" dirty="0" err="1" smtClean="0"/>
              <a:t>vdM</a:t>
            </a:r>
            <a:r>
              <a:rPr lang="en-US" dirty="0" smtClean="0"/>
              <a:t> scan calibration: need to know intensity.</a:t>
            </a:r>
          </a:p>
          <a:p>
            <a:r>
              <a:rPr lang="en-US" dirty="0" smtClean="0"/>
              <a:t>Follow-up by J.J. Gras, BI: Ghost bunches carry a few % of beam!</a:t>
            </a:r>
          </a:p>
          <a:p>
            <a:pPr lvl="1"/>
            <a:r>
              <a:rPr lang="en-US" dirty="0" smtClean="0"/>
              <a:t>Look at longitudinal density after ramp (synchrotron light)</a:t>
            </a:r>
          </a:p>
          <a:p>
            <a:pPr lvl="1"/>
            <a:r>
              <a:rPr lang="en-US" dirty="0" smtClean="0"/>
              <a:t>2 ghost bunches from injectors.</a:t>
            </a:r>
          </a:p>
          <a:p>
            <a:pPr lvl="1"/>
            <a:r>
              <a:rPr lang="en-US" dirty="0" smtClean="0"/>
              <a:t>Many ghost bunches forming with time at injection: first injected bunch has most, last none…</a:t>
            </a:r>
          </a:p>
          <a:p>
            <a:r>
              <a:rPr lang="en-US" dirty="0" smtClean="0"/>
              <a:t>Follow-up by </a:t>
            </a:r>
            <a:r>
              <a:rPr lang="en-US" dirty="0" err="1" smtClean="0"/>
              <a:t>Phillippe</a:t>
            </a:r>
            <a:r>
              <a:rPr lang="en-US" dirty="0" smtClean="0"/>
              <a:t> </a:t>
            </a:r>
            <a:r>
              <a:rPr lang="en-US" dirty="0" err="1" smtClean="0"/>
              <a:t>Baudrenghien</a:t>
            </a:r>
            <a:r>
              <a:rPr lang="en-US" dirty="0" smtClean="0"/>
              <a:t>, RF: Process of creation understood – RF modulation. Quick attempt at fix not successful.</a:t>
            </a:r>
            <a:endParaRPr lang="en-US" dirty="0"/>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Monday 29 Nov.</a:t>
            </a:r>
            <a:endParaRPr lang="en-US" dirty="0"/>
          </a:p>
        </p:txBody>
      </p:sp>
      <p:sp>
        <p:nvSpPr>
          <p:cNvPr id="7" name="Content Placeholder 6"/>
          <p:cNvSpPr>
            <a:spLocks noGrp="1"/>
          </p:cNvSpPr>
          <p:nvPr>
            <p:ph idx="1"/>
          </p:nvPr>
        </p:nvSpPr>
        <p:spPr/>
        <p:txBody>
          <a:bodyPr/>
          <a:lstStyle/>
          <a:p>
            <a:r>
              <a:rPr lang="en-US" dirty="0" smtClean="0"/>
              <a:t>00h48: Start ramp. </a:t>
            </a:r>
          </a:p>
          <a:p>
            <a:r>
              <a:rPr lang="en-US" dirty="0" smtClean="0"/>
              <a:t>02h34: </a:t>
            </a:r>
            <a:r>
              <a:rPr lang="en-US" b="1" u="sng" dirty="0" smtClean="0"/>
              <a:t>Stable beams #1528.</a:t>
            </a:r>
            <a:r>
              <a:rPr lang="en-US" dirty="0" smtClean="0"/>
              <a:t> 121b x 121b.</a:t>
            </a:r>
          </a:p>
          <a:p>
            <a:pPr lvl="0"/>
            <a:r>
              <a:rPr lang="en-US" dirty="0" smtClean="0"/>
              <a:t>03h45: Beams dumped. RB.A78 in slow abort. PO piquet and MP3 called. Problem related to the new feature that </a:t>
            </a:r>
            <a:r>
              <a:rPr lang="en-US" dirty="0" err="1" smtClean="0"/>
              <a:t>superlocked</a:t>
            </a:r>
            <a:r>
              <a:rPr lang="en-US" dirty="0" smtClean="0"/>
              <a:t> circuits?</a:t>
            </a:r>
          </a:p>
          <a:p>
            <a:pPr lvl="0"/>
            <a:r>
              <a:rPr lang="en-US" dirty="0" smtClean="0"/>
              <a:t>05h46: Injection.</a:t>
            </a:r>
          </a:p>
          <a:p>
            <a:pPr lvl="0"/>
            <a:r>
              <a:rPr lang="en-US" dirty="0" smtClean="0"/>
              <a:t>07h16: Start ramp. 121b x 121b.</a:t>
            </a:r>
          </a:p>
          <a:p>
            <a:pPr lvl="0"/>
            <a:r>
              <a:rPr lang="en-US" dirty="0" smtClean="0"/>
              <a:t>07h55: Beams dumped during squeeze. RB A67 is in slow power abort. In PIC application it is </a:t>
            </a:r>
            <a:r>
              <a:rPr lang="en-US" dirty="0" err="1" smtClean="0"/>
              <a:t>superlocked</a:t>
            </a:r>
            <a:r>
              <a:rPr lang="en-US" dirty="0" smtClean="0"/>
              <a:t>.</a:t>
            </a:r>
          </a:p>
          <a:p>
            <a:pPr>
              <a:buNone/>
            </a:pPr>
            <a:endParaRPr lang="en-US" dirty="0" smtClean="0"/>
          </a:p>
          <a:p>
            <a:pPr lvl="0"/>
            <a:endParaRPr lang="en-US" dirty="0" smtClean="0"/>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BB043D0-DF90-4A48-9998-E3D4B9C97A2E}" type="slidenum">
              <a:rPr lang="en-US" smtClean="0"/>
              <a:pPr/>
              <a:t>2</a:t>
            </a:fld>
            <a:endParaRPr lang="en-US"/>
          </a:p>
        </p:txBody>
      </p:sp>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Density Monitor</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20</a:t>
            </a:fld>
            <a:r>
              <a:rPr lang="en-US" dirty="0" smtClean="0">
                <a:solidFill>
                  <a:srgbClr val="FFFFFF"/>
                </a:solidFill>
              </a:rPr>
              <a:t> </a:t>
            </a:r>
            <a:endParaRPr lang="en-US" dirty="0">
              <a:solidFill>
                <a:srgbClr val="FFFFFF"/>
              </a:solidFill>
            </a:endParaRPr>
          </a:p>
        </p:txBody>
      </p:sp>
      <p:pic>
        <p:nvPicPr>
          <p:cNvPr id="7" name="Picture 1" descr="https://ab-dep-op-elogbook.web.cern.ch/ab-dep-op-elogbook/elogbook/attach.php?attachId=1127768&amp;type=png&amp;fname=20101124165131.png"/>
          <p:cNvPicPr>
            <a:picLocks noGrp="1" noChangeAspect="1" noChangeArrowheads="1"/>
          </p:cNvPicPr>
          <p:nvPr>
            <p:ph idx="1"/>
          </p:nvPr>
        </p:nvPicPr>
        <p:blipFill>
          <a:blip r:embed="rId2"/>
          <a:srcRect/>
          <a:stretch>
            <a:fillRect/>
          </a:stretch>
        </p:blipFill>
        <p:spPr bwMode="auto">
          <a:xfrm>
            <a:off x="1676399" y="872830"/>
            <a:ext cx="5971822" cy="4507486"/>
          </a:xfrm>
          <a:prstGeom prst="rect">
            <a:avLst/>
          </a:prstGeom>
          <a:noFill/>
        </p:spPr>
      </p:pic>
      <p:sp>
        <p:nvSpPr>
          <p:cNvPr id="1027" name="Rectangle 3"/>
          <p:cNvSpPr>
            <a:spLocks noChangeArrowheads="1"/>
          </p:cNvSpPr>
          <p:nvPr/>
        </p:nvSpPr>
        <p:spPr bwMode="auto">
          <a:xfrm>
            <a:off x="6350" y="5418772"/>
            <a:ext cx="913765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latin typeface="Arial" charset="0"/>
              </a:rPr>
              <a:t>L</a:t>
            </a:r>
            <a:r>
              <a:rPr kumimoji="0" lang="en-US" sz="1800" b="0" i="0" u="none" strike="noStrike" cap="none" normalizeH="0" baseline="0" dirty="0" smtClean="0">
                <a:ln>
                  <a:noFill/>
                </a:ln>
                <a:solidFill>
                  <a:schemeClr val="tx1"/>
                </a:solidFill>
                <a:effectLst/>
                <a:latin typeface="Arial" charset="0"/>
              </a:rPr>
              <a:t>ongitudinal density monitor = LDM (BI </a:t>
            </a:r>
            <a:r>
              <a:rPr kumimoji="0" lang="en-US" sz="1800" b="0" i="0" u="none" strike="noStrike" cap="none" normalizeH="0" baseline="0" dirty="0" err="1" smtClean="0">
                <a:ln>
                  <a:noFill/>
                </a:ln>
                <a:solidFill>
                  <a:schemeClr val="tx1"/>
                </a:solidFill>
                <a:effectLst/>
                <a:latin typeface="Arial" charset="0"/>
              </a:rPr>
              <a:t>Resp</a:t>
            </a:r>
            <a:r>
              <a:rPr kumimoji="0" lang="en-US" sz="1800" b="0" i="0" u="none" strike="noStrike" cap="none" normalizeH="0" baseline="0" dirty="0" smtClean="0">
                <a:ln>
                  <a:noFill/>
                </a:ln>
                <a:solidFill>
                  <a:schemeClr val="tx1"/>
                </a:solidFill>
                <a:effectLst/>
                <a:latin typeface="Arial" charset="0"/>
              </a:rPr>
              <a:t>: E. </a:t>
            </a:r>
            <a:r>
              <a:rPr kumimoji="0" lang="en-US" sz="1800" b="0" i="0" u="none" strike="noStrike" cap="none" normalizeH="0" baseline="0" dirty="0" err="1" smtClean="0">
                <a:ln>
                  <a:noFill/>
                </a:ln>
                <a:solidFill>
                  <a:schemeClr val="tx1"/>
                </a:solidFill>
                <a:effectLst/>
                <a:latin typeface="Arial" charset="0"/>
              </a:rPr>
              <a:t>Bravin</a:t>
            </a:r>
            <a:r>
              <a:rPr kumimoji="0" lang="en-US" sz="1800" b="0" i="0" u="none" strike="noStrike" cap="none" normalizeH="0" baseline="0" dirty="0" smtClean="0">
                <a:ln>
                  <a:noFill/>
                </a:ln>
                <a:solidFill>
                  <a:schemeClr val="tx1"/>
                </a:solidFill>
                <a:effectLst/>
                <a:latin typeface="Arial" charset="0"/>
              </a:rPr>
              <a:t>, A. Jeff) measurement integrated over 50 </a:t>
            </a:r>
            <a:r>
              <a:rPr kumimoji="0" lang="en-US" sz="1800" b="0" i="0" u="none" strike="noStrike" cap="none" normalizeH="0" baseline="0" dirty="0" err="1" smtClean="0">
                <a:ln>
                  <a:noFill/>
                </a:ln>
                <a:solidFill>
                  <a:schemeClr val="tx1"/>
                </a:solidFill>
                <a:effectLst/>
                <a:latin typeface="Arial" charset="0"/>
              </a:rPr>
              <a:t>mn</a:t>
            </a:r>
            <a:r>
              <a:rPr kumimoji="0" lang="en-US" sz="1800" b="0" i="0" u="none" strike="noStrike" cap="none" normalizeH="0" baseline="0" dirty="0" smtClean="0">
                <a:ln>
                  <a:noFill/>
                </a:ln>
                <a:solidFill>
                  <a:schemeClr val="tx1"/>
                </a:solidFill>
                <a:effectLst/>
                <a:latin typeface="Arial" charset="0"/>
              </a:rPr>
              <a:t> (from 15h46 to 16h36) during stable beam. We have a small residual phase shift, the last pulse on the right side is in fact the first bunch. We see that bunch peak is around 80000 counts.</a:t>
            </a:r>
          </a:p>
        </p:txBody>
      </p:sp>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0"/>
            <a:ext cx="8201891" cy="762000"/>
          </a:xfrm>
        </p:spPr>
        <p:txBody>
          <a:bodyPr/>
          <a:lstStyle/>
          <a:p>
            <a:r>
              <a:rPr lang="en-US" dirty="0" smtClean="0"/>
              <a:t>Zoom Before Bunch 1 </a:t>
            </a:r>
            <a:r>
              <a:rPr lang="en-US" dirty="0" smtClean="0">
                <a:sym typeface="Wingdings" pitchFamily="2" charset="2"/>
              </a:rPr>
              <a:t> Ghost Bunches</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21</a:t>
            </a:fld>
            <a:r>
              <a:rPr lang="en-US" smtClean="0">
                <a:solidFill>
                  <a:srgbClr val="FFFFFF"/>
                </a:solidFill>
              </a:rPr>
              <a:t> </a:t>
            </a:r>
            <a:endParaRPr lang="en-US">
              <a:solidFill>
                <a:srgbClr val="FFFFFF"/>
              </a:solidFill>
            </a:endParaRPr>
          </a:p>
        </p:txBody>
      </p:sp>
      <p:pic>
        <p:nvPicPr>
          <p:cNvPr id="7" name="Picture 1" descr="https://ab-dep-op-elogbook.web.cern.ch/ab-dep-op-elogbook/elogbook/attach.php?attachId=1127783&amp;type=png&amp;fname=20101124171923.png"/>
          <p:cNvPicPr>
            <a:picLocks noGrp="1" noChangeAspect="1" noChangeArrowheads="1"/>
          </p:cNvPicPr>
          <p:nvPr>
            <p:ph idx="1"/>
          </p:nvPr>
        </p:nvPicPr>
        <p:blipFill>
          <a:blip r:embed="rId2"/>
          <a:srcRect/>
          <a:stretch>
            <a:fillRect/>
          </a:stretch>
        </p:blipFill>
        <p:spPr bwMode="auto">
          <a:xfrm>
            <a:off x="1884217" y="928250"/>
            <a:ext cx="5750149" cy="4340169"/>
          </a:xfrm>
          <a:prstGeom prst="rect">
            <a:avLst/>
          </a:prstGeom>
          <a:noFill/>
        </p:spPr>
      </p:pic>
      <p:sp>
        <p:nvSpPr>
          <p:cNvPr id="9" name="Rectangle 8"/>
          <p:cNvSpPr/>
          <p:nvPr/>
        </p:nvSpPr>
        <p:spPr>
          <a:xfrm>
            <a:off x="0" y="5309984"/>
            <a:ext cx="9144000" cy="1477328"/>
          </a:xfrm>
          <a:prstGeom prst="rect">
            <a:avLst/>
          </a:prstGeom>
        </p:spPr>
        <p:txBody>
          <a:bodyPr wrap="square">
            <a:spAutoFit/>
          </a:bodyPr>
          <a:lstStyle/>
          <a:p>
            <a:pPr lvl="0" defTabSz="914400" fontAlgn="base">
              <a:spcBef>
                <a:spcPct val="0"/>
              </a:spcBef>
              <a:spcAft>
                <a:spcPct val="0"/>
              </a:spcAft>
            </a:pPr>
            <a:r>
              <a:rPr lang="en-US" dirty="0" smtClean="0">
                <a:solidFill>
                  <a:srgbClr val="000000"/>
                </a:solidFill>
                <a:latin typeface="Arial" charset="0"/>
              </a:rPr>
              <a:t>zoom just before bunch 1 (</a:t>
            </a:r>
            <a:r>
              <a:rPr lang="en-US" dirty="0" err="1" smtClean="0">
                <a:solidFill>
                  <a:srgbClr val="000000"/>
                </a:solidFill>
                <a:latin typeface="Arial" charset="0"/>
              </a:rPr>
              <a:t>ie</a:t>
            </a:r>
            <a:r>
              <a:rPr lang="en-US" dirty="0" smtClean="0">
                <a:solidFill>
                  <a:srgbClr val="000000"/>
                </a:solidFill>
                <a:latin typeface="Arial" charset="0"/>
              </a:rPr>
              <a:t> the last one on the previous plot).</a:t>
            </a:r>
            <a:br>
              <a:rPr lang="en-US" dirty="0" smtClean="0">
                <a:solidFill>
                  <a:srgbClr val="000000"/>
                </a:solidFill>
                <a:latin typeface="Arial" charset="0"/>
              </a:rPr>
            </a:br>
            <a:r>
              <a:rPr lang="en-US" dirty="0" smtClean="0">
                <a:solidFill>
                  <a:srgbClr val="000000"/>
                </a:solidFill>
                <a:latin typeface="Arial" charset="0"/>
              </a:rPr>
              <a:t>We see there 'islands' of ions. These islands are separated by 2.5 ns.</a:t>
            </a:r>
            <a:br>
              <a:rPr lang="en-US" dirty="0" smtClean="0">
                <a:solidFill>
                  <a:srgbClr val="000000"/>
                </a:solidFill>
                <a:latin typeface="Arial" charset="0"/>
              </a:rPr>
            </a:br>
            <a:r>
              <a:rPr lang="en-US" dirty="0" smtClean="0">
                <a:solidFill>
                  <a:srgbClr val="000000"/>
                </a:solidFill>
                <a:latin typeface="Arial" charset="0"/>
              </a:rPr>
              <a:t>Their peak is around 30 (40-estimated noise baseline), i.e. 2500 time less that real bunch peak.</a:t>
            </a:r>
            <a:br>
              <a:rPr lang="en-US" dirty="0" smtClean="0">
                <a:solidFill>
                  <a:srgbClr val="000000"/>
                </a:solidFill>
                <a:latin typeface="Arial" charset="0"/>
              </a:rPr>
            </a:br>
            <a:endParaRPr lang="en-US" dirty="0" smtClean="0">
              <a:solidFill>
                <a:srgbClr val="000000"/>
              </a:solidFill>
              <a:latin typeface="Arial" charset="0"/>
            </a:endParaRPr>
          </a:p>
        </p:txBody>
      </p:sp>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Bunch in the Middle</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22</a:t>
            </a:fld>
            <a:r>
              <a:rPr lang="en-US" smtClean="0">
                <a:solidFill>
                  <a:srgbClr val="FFFFFF"/>
                </a:solidFill>
              </a:rPr>
              <a:t> </a:t>
            </a:r>
            <a:endParaRPr lang="en-US">
              <a:solidFill>
                <a:srgbClr val="FFFFFF"/>
              </a:solidFill>
            </a:endParaRPr>
          </a:p>
        </p:txBody>
      </p:sp>
      <p:pic>
        <p:nvPicPr>
          <p:cNvPr id="7" name="Picture 1" descr="https://ab-dep-op-elogbook.web.cern.ch/ab-dep-op-elogbook/elogbook/attach.php?attachId=1127785&amp;type=png&amp;fname=20101124173827.png"/>
          <p:cNvPicPr>
            <a:picLocks noGrp="1" noChangeAspect="1" noChangeArrowheads="1"/>
          </p:cNvPicPr>
          <p:nvPr>
            <p:ph idx="1"/>
          </p:nvPr>
        </p:nvPicPr>
        <p:blipFill>
          <a:blip r:embed="rId2"/>
          <a:srcRect/>
          <a:stretch>
            <a:fillRect/>
          </a:stretch>
        </p:blipFill>
        <p:spPr bwMode="auto">
          <a:xfrm>
            <a:off x="1925779" y="831275"/>
            <a:ext cx="5542331" cy="4183309"/>
          </a:xfrm>
          <a:prstGeom prst="rect">
            <a:avLst/>
          </a:prstGeom>
          <a:noFill/>
        </p:spPr>
      </p:pic>
      <p:sp>
        <p:nvSpPr>
          <p:cNvPr id="9" name="Rectangle 8"/>
          <p:cNvSpPr/>
          <p:nvPr/>
        </p:nvSpPr>
        <p:spPr>
          <a:xfrm>
            <a:off x="6350" y="5229046"/>
            <a:ext cx="9144000" cy="1200329"/>
          </a:xfrm>
          <a:prstGeom prst="rect">
            <a:avLst/>
          </a:prstGeom>
        </p:spPr>
        <p:txBody>
          <a:bodyPr wrap="square">
            <a:spAutoFit/>
          </a:bodyPr>
          <a:lstStyle/>
          <a:p>
            <a:pPr lvl="0" defTabSz="914400" fontAlgn="base">
              <a:spcBef>
                <a:spcPct val="0"/>
              </a:spcBef>
              <a:spcAft>
                <a:spcPct val="0"/>
              </a:spcAft>
            </a:pPr>
            <a:r>
              <a:rPr lang="en-US" dirty="0" smtClean="0">
                <a:solidFill>
                  <a:srgbClr val="000000"/>
                </a:solidFill>
                <a:latin typeface="Arial" charset="0"/>
              </a:rPr>
              <a:t>zoom before a bunch in the middle (around us 50s). We see also there populated islands every 2.5 ns with peak around 30. Some of these </a:t>
            </a:r>
            <a:r>
              <a:rPr lang="en-US" dirty="0" err="1" smtClean="0">
                <a:solidFill>
                  <a:srgbClr val="000000"/>
                </a:solidFill>
                <a:latin typeface="Arial" charset="0"/>
              </a:rPr>
              <a:t>beeing</a:t>
            </a:r>
            <a:r>
              <a:rPr lang="en-US" dirty="0" smtClean="0">
                <a:solidFill>
                  <a:srgbClr val="000000"/>
                </a:solidFill>
                <a:latin typeface="Arial" charset="0"/>
              </a:rPr>
              <a:t> even more populated (~500 less than real bunch)</a:t>
            </a:r>
            <a:br>
              <a:rPr lang="en-US" dirty="0" smtClean="0">
                <a:solidFill>
                  <a:srgbClr val="000000"/>
                </a:solidFill>
                <a:latin typeface="Arial" charset="0"/>
              </a:rPr>
            </a:br>
            <a:endParaRPr lang="en-US" dirty="0" smtClean="0">
              <a:solidFill>
                <a:srgbClr val="000000"/>
              </a:solidFill>
              <a:latin typeface="Arial" charset="0"/>
            </a:endParaRPr>
          </a:p>
        </p:txBody>
      </p:sp>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Bunch</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23</a:t>
            </a:fld>
            <a:r>
              <a:rPr lang="en-US" smtClean="0">
                <a:solidFill>
                  <a:srgbClr val="FFFFFF"/>
                </a:solidFill>
              </a:rPr>
              <a:t> </a:t>
            </a:r>
            <a:endParaRPr lang="en-US">
              <a:solidFill>
                <a:srgbClr val="FFFFFF"/>
              </a:solidFill>
            </a:endParaRPr>
          </a:p>
        </p:txBody>
      </p:sp>
      <p:pic>
        <p:nvPicPr>
          <p:cNvPr id="7" name="Picture 1" descr="https://ab-dep-op-elogbook.web.cern.ch/ab-dep-op-elogbook/elogbook/attach.php?attachId=1127786&amp;type=png&amp;fname=20101124174212.png"/>
          <p:cNvPicPr>
            <a:picLocks noGrp="1" noChangeAspect="1" noChangeArrowheads="1"/>
          </p:cNvPicPr>
          <p:nvPr>
            <p:ph idx="1"/>
          </p:nvPr>
        </p:nvPicPr>
        <p:blipFill>
          <a:blip r:embed="rId2"/>
          <a:srcRect/>
          <a:stretch>
            <a:fillRect/>
          </a:stretch>
        </p:blipFill>
        <p:spPr bwMode="auto">
          <a:xfrm>
            <a:off x="1995052" y="942105"/>
            <a:ext cx="5583895" cy="4214681"/>
          </a:xfrm>
          <a:prstGeom prst="rect">
            <a:avLst/>
          </a:prstGeom>
          <a:noFill/>
        </p:spPr>
      </p:pic>
      <p:sp>
        <p:nvSpPr>
          <p:cNvPr id="10" name="Rectangle 9"/>
          <p:cNvSpPr/>
          <p:nvPr/>
        </p:nvSpPr>
        <p:spPr>
          <a:xfrm>
            <a:off x="0" y="5438373"/>
            <a:ext cx="9144000" cy="923330"/>
          </a:xfrm>
          <a:prstGeom prst="rect">
            <a:avLst/>
          </a:prstGeom>
        </p:spPr>
        <p:txBody>
          <a:bodyPr wrap="square">
            <a:spAutoFit/>
          </a:bodyPr>
          <a:lstStyle/>
          <a:p>
            <a:pPr lvl="0" defTabSz="914400" fontAlgn="base">
              <a:spcBef>
                <a:spcPct val="0"/>
              </a:spcBef>
              <a:spcAft>
                <a:spcPct val="0"/>
              </a:spcAft>
            </a:pPr>
            <a:r>
              <a:rPr lang="en-US" dirty="0" smtClean="0">
                <a:solidFill>
                  <a:srgbClr val="000000"/>
                </a:solidFill>
                <a:latin typeface="Arial" charset="0"/>
              </a:rPr>
              <a:t>surround of one of the last bunch injected. We see there no clear 400 MHz structure with an average level around 10 which is our estimated noise.</a:t>
            </a:r>
            <a:br>
              <a:rPr lang="en-US" dirty="0" smtClean="0">
                <a:solidFill>
                  <a:srgbClr val="000000"/>
                </a:solidFill>
                <a:latin typeface="Arial" charset="0"/>
              </a:rPr>
            </a:br>
            <a:endParaRPr lang="en-US" dirty="0" smtClean="0">
              <a:solidFill>
                <a:srgbClr val="000000"/>
              </a:solidFill>
              <a:latin typeface="Arial" charset="0"/>
            </a:endParaRPr>
          </a:p>
        </p:txBody>
      </p:sp>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Abort Gap</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24</a:t>
            </a:fld>
            <a:r>
              <a:rPr lang="en-US" smtClean="0">
                <a:solidFill>
                  <a:srgbClr val="FFFFFF"/>
                </a:solidFill>
              </a:rPr>
              <a:t> </a:t>
            </a:r>
            <a:endParaRPr lang="en-US">
              <a:solidFill>
                <a:srgbClr val="FFFFFF"/>
              </a:solidFill>
            </a:endParaRPr>
          </a:p>
        </p:txBody>
      </p:sp>
      <p:pic>
        <p:nvPicPr>
          <p:cNvPr id="6" name="Picture 2" descr="https://ab-dep-op-elogbook.web.cern.ch/ab-dep-op-elogbook/elogbook/attach.php?attachId=1127787&amp;type=png&amp;fname=20101124174608.png"/>
          <p:cNvPicPr>
            <a:picLocks noGrp="1" noChangeAspect="1" noChangeArrowheads="1"/>
          </p:cNvPicPr>
          <p:nvPr>
            <p:ph idx="1"/>
          </p:nvPr>
        </p:nvPicPr>
        <p:blipFill>
          <a:blip r:embed="rId2"/>
          <a:srcRect/>
          <a:stretch>
            <a:fillRect/>
          </a:stretch>
        </p:blipFill>
        <p:spPr bwMode="auto">
          <a:xfrm>
            <a:off x="1898068" y="942105"/>
            <a:ext cx="5625458" cy="4246053"/>
          </a:xfrm>
          <a:prstGeom prst="rect">
            <a:avLst/>
          </a:prstGeom>
          <a:noFill/>
        </p:spPr>
      </p:pic>
      <p:sp>
        <p:nvSpPr>
          <p:cNvPr id="9" name="Rectangle 8"/>
          <p:cNvSpPr/>
          <p:nvPr/>
        </p:nvSpPr>
        <p:spPr>
          <a:xfrm>
            <a:off x="0" y="5441103"/>
            <a:ext cx="9144000" cy="923330"/>
          </a:xfrm>
          <a:prstGeom prst="rect">
            <a:avLst/>
          </a:prstGeom>
        </p:spPr>
        <p:txBody>
          <a:bodyPr wrap="square">
            <a:spAutoFit/>
          </a:bodyPr>
          <a:lstStyle/>
          <a:p>
            <a:pPr lvl="0" defTabSz="914400" fontAlgn="base">
              <a:spcBef>
                <a:spcPct val="0"/>
              </a:spcBef>
              <a:spcAft>
                <a:spcPct val="0"/>
              </a:spcAft>
            </a:pPr>
            <a:r>
              <a:rPr lang="en-US" dirty="0" smtClean="0">
                <a:solidFill>
                  <a:srgbClr val="000000"/>
                </a:solidFill>
                <a:latin typeface="Arial" charset="0"/>
              </a:rPr>
              <a:t>zoom in the middle of the abort gap. Again there, mainly noise.</a:t>
            </a:r>
            <a:br>
              <a:rPr lang="en-US" dirty="0" smtClean="0">
                <a:solidFill>
                  <a:srgbClr val="000000"/>
                </a:solidFill>
                <a:latin typeface="Arial" charset="0"/>
              </a:rPr>
            </a:br>
            <a:r>
              <a:rPr lang="en-US" dirty="0" smtClean="0">
                <a:solidFill>
                  <a:srgbClr val="000000"/>
                </a:solidFill>
                <a:latin typeface="Arial" charset="0"/>
              </a:rPr>
              <a:t/>
            </a:r>
            <a:br>
              <a:rPr lang="en-US" dirty="0" smtClean="0">
                <a:solidFill>
                  <a:srgbClr val="000000"/>
                </a:solidFill>
                <a:latin typeface="Arial" charset="0"/>
              </a:rPr>
            </a:br>
            <a:endParaRPr lang="en-US" dirty="0" smtClean="0">
              <a:solidFill>
                <a:srgbClr val="000000"/>
              </a:solidFill>
              <a:latin typeface="Arial" charset="0"/>
            </a:endParaRPr>
          </a:p>
        </p:txBody>
      </p:sp>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RF Voltage trim at injection – Ghost bunches</a:t>
            </a:r>
            <a:endParaRPr lang="en-US" sz="2800" dirty="0"/>
          </a:p>
        </p:txBody>
      </p:sp>
      <p:sp>
        <p:nvSpPr>
          <p:cNvPr id="3" name="Content Placeholder 2"/>
          <p:cNvSpPr>
            <a:spLocks noGrp="1"/>
          </p:cNvSpPr>
          <p:nvPr>
            <p:ph idx="1"/>
          </p:nvPr>
        </p:nvSpPr>
        <p:spPr>
          <a:xfrm>
            <a:off x="467430" y="908650"/>
            <a:ext cx="8229600" cy="2448340"/>
          </a:xfrm>
        </p:spPr>
        <p:txBody>
          <a:bodyPr/>
          <a:lstStyle/>
          <a:p>
            <a:r>
              <a:rPr lang="en-US" sz="2000" dirty="0" smtClean="0"/>
              <a:t>With the beams dumped, the RF voltage functions for injection were lengthened by 4.4 s to prevent the generation of ghost bunches. Unfortunately, this showed up an error in the injection sequencer logic with sent an abort to the RF FGCs while they were still running. This was eventually debugged. </a:t>
            </a:r>
            <a:br>
              <a:rPr lang="en-US" sz="2000" dirty="0" smtClean="0"/>
            </a:br>
            <a:r>
              <a:rPr lang="en-US" dirty="0" smtClean="0"/>
              <a:t/>
            </a:r>
            <a:br>
              <a:rPr lang="en-US" dirty="0" smtClean="0"/>
            </a:br>
            <a:endParaRPr lang="en-US" dirty="0"/>
          </a:p>
        </p:txBody>
      </p:sp>
      <p:sp>
        <p:nvSpPr>
          <p:cNvPr id="4" name="Footer Placeholder 3"/>
          <p:cNvSpPr>
            <a:spLocks noGrp="1"/>
          </p:cNvSpPr>
          <p:nvPr>
            <p:ph type="ftr" sz="quarter" idx="10"/>
          </p:nvPr>
        </p:nvSpPr>
        <p:spPr/>
        <p:txBody>
          <a:bodyPr/>
          <a:lstStyle/>
          <a:p>
            <a:endParaRPr lang="en-US" smtClean="0"/>
          </a:p>
          <a:p>
            <a:r>
              <a:rPr lang="en-US" smtClean="0"/>
              <a:t>LHC 8:30 meeting</a:t>
            </a:r>
            <a:endParaRPr lang="en-US" dirty="0"/>
          </a:p>
        </p:txBody>
      </p:sp>
      <p:sp>
        <p:nvSpPr>
          <p:cNvPr id="5" name="Date Placeholder 4"/>
          <p:cNvSpPr>
            <a:spLocks noGrp="1"/>
          </p:cNvSpPr>
          <p:nvPr>
            <p:ph type="dt" sz="half" idx="4294967295"/>
          </p:nvPr>
        </p:nvSpPr>
        <p:spPr>
          <a:xfrm>
            <a:off x="34925" y="6616700"/>
            <a:ext cx="2133600" cy="268288"/>
          </a:xfrm>
          <a:prstGeom prst="rect">
            <a:avLst/>
          </a:prstGeom>
        </p:spPr>
        <p:txBody>
          <a:bodyPr/>
          <a:lstStyle/>
          <a:p>
            <a:r>
              <a:rPr lang="en-US" smtClean="0"/>
              <a:t>26/11/2010</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907630" y="3356990"/>
            <a:ext cx="6044210" cy="2525321"/>
          </a:xfrm>
          <a:prstGeom prst="rect">
            <a:avLst/>
          </a:prstGeom>
          <a:noFill/>
          <a:ln w="9525">
            <a:noFill/>
            <a:miter lim="800000"/>
            <a:headEnd/>
            <a:tailEnd/>
          </a:ln>
        </p:spPr>
      </p:pic>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Ghost Bunches (JJ Gras)</a:t>
            </a:r>
            <a:endParaRPr lang="en-US" dirty="0"/>
          </a:p>
        </p:txBody>
      </p:sp>
      <p:sp>
        <p:nvSpPr>
          <p:cNvPr id="3" name="Content Placeholder 2"/>
          <p:cNvSpPr>
            <a:spLocks noGrp="1"/>
          </p:cNvSpPr>
          <p:nvPr>
            <p:ph idx="1"/>
          </p:nvPr>
        </p:nvSpPr>
        <p:spPr/>
        <p:txBody>
          <a:bodyPr/>
          <a:lstStyle/>
          <a:p>
            <a:r>
              <a:rPr lang="en-US" dirty="0" smtClean="0"/>
              <a:t>Just before ramp: ~8% difference between DC and fast BCT on both beams.</a:t>
            </a:r>
          </a:p>
          <a:p>
            <a:r>
              <a:rPr lang="en-US" dirty="0" smtClean="0"/>
              <a:t>Loss of real </a:t>
            </a:r>
            <a:r>
              <a:rPr lang="en-US" dirty="0" err="1" smtClean="0"/>
              <a:t>debunched</a:t>
            </a:r>
            <a:r>
              <a:rPr lang="en-US" dirty="0" smtClean="0"/>
              <a:t> beam during the start of the ramp.</a:t>
            </a:r>
          </a:p>
          <a:p>
            <a:r>
              <a:rPr lang="en-US" dirty="0" smtClean="0"/>
              <a:t>Remaining difference close to 6.5% per beam. </a:t>
            </a:r>
          </a:p>
          <a:p>
            <a:r>
              <a:rPr lang="en-US" dirty="0" smtClean="0"/>
              <a:t>Lost ~1.5% of </a:t>
            </a:r>
            <a:r>
              <a:rPr lang="en-US" dirty="0" err="1" smtClean="0"/>
              <a:t>debunched</a:t>
            </a:r>
            <a:r>
              <a:rPr lang="en-US" dirty="0" smtClean="0"/>
              <a:t> beam during the ramp: roughly the same amount than with the previous RF injection schema.</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26</a:t>
            </a:fld>
            <a:r>
              <a:rPr lang="en-US" smtClean="0">
                <a:solidFill>
                  <a:srgbClr val="FFFFFF"/>
                </a:solidFill>
              </a:rPr>
              <a:t> </a:t>
            </a:r>
            <a:endParaRPr lang="en-US">
              <a:solidFill>
                <a:srgbClr val="FFFFFF"/>
              </a:solidFill>
            </a:endParaRPr>
          </a:p>
        </p:txBody>
      </p:sp>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Fill 1522</a:t>
            </a:r>
            <a:endParaRPr lang="en-US" dirty="0"/>
          </a:p>
        </p:txBody>
      </p:sp>
      <p:sp>
        <p:nvSpPr>
          <p:cNvPr id="7" name="Content Placeholder 6"/>
          <p:cNvSpPr>
            <a:spLocks noGrp="1"/>
          </p:cNvSpPr>
          <p:nvPr>
            <p:ph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BB043D0-DF90-4A48-9998-E3D4B9C97A2E}" type="slidenum">
              <a:rPr lang="en-US" smtClean="0"/>
              <a:pPr/>
              <a:t>27</a:t>
            </a:fld>
            <a:endParaRPr lang="en-US"/>
          </a:p>
        </p:txBody>
      </p:sp>
      <p:pic>
        <p:nvPicPr>
          <p:cNvPr id="11" name="Picture 10"/>
          <p:cNvPicPr>
            <a:picLocks noChangeAspect="1"/>
          </p:cNvPicPr>
          <p:nvPr/>
        </p:nvPicPr>
        <p:blipFill>
          <a:blip r:embed="rId2"/>
          <a:stretch>
            <a:fillRect/>
          </a:stretch>
        </p:blipFill>
        <p:spPr>
          <a:xfrm>
            <a:off x="1" y="810692"/>
            <a:ext cx="9144000" cy="5694688"/>
          </a:xfrm>
          <a:prstGeom prst="rect">
            <a:avLst/>
          </a:prstGeom>
        </p:spPr>
      </p:pic>
    </p:spTree>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Ghost Bunches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28</a:t>
            </a:fld>
            <a:r>
              <a:rPr lang="en-US" smtClean="0">
                <a:solidFill>
                  <a:srgbClr val="FFFFFF"/>
                </a:solidFill>
              </a:rPr>
              <a:t> </a:t>
            </a:r>
            <a:endParaRPr lang="en-US">
              <a:solidFill>
                <a:srgbClr val="FFFFFF"/>
              </a:solidFill>
            </a:endParaRPr>
          </a:p>
        </p:txBody>
      </p:sp>
      <p:pic>
        <p:nvPicPr>
          <p:cNvPr id="6" name="Picture 5"/>
          <p:cNvPicPr>
            <a:picLocks noChangeAspect="1"/>
          </p:cNvPicPr>
          <p:nvPr/>
        </p:nvPicPr>
        <p:blipFill>
          <a:blip r:embed="rId2"/>
          <a:stretch>
            <a:fillRect/>
          </a:stretch>
        </p:blipFill>
        <p:spPr>
          <a:xfrm>
            <a:off x="359378" y="736744"/>
            <a:ext cx="8331234" cy="5905356"/>
          </a:xfrm>
          <a:prstGeom prst="rect">
            <a:avLst/>
          </a:prstGeom>
        </p:spPr>
      </p:pic>
    </p:spTree>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Ghost Bunches Full Turn</a:t>
            </a:r>
            <a:endParaRPr lang="en-US" dirty="0"/>
          </a:p>
        </p:txBody>
      </p:sp>
      <p:sp>
        <p:nvSpPr>
          <p:cNvPr id="8" name="Content Placeholder 7"/>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BB043D0-DF90-4A48-9998-E3D4B9C97A2E}" type="slidenum">
              <a:rPr lang="en-US" smtClean="0"/>
              <a:pPr/>
              <a:t>29</a:t>
            </a:fld>
            <a:endParaRPr lang="en-US"/>
          </a:p>
        </p:txBody>
      </p:sp>
      <p:pic>
        <p:nvPicPr>
          <p:cNvPr id="6" name="Picture 5"/>
          <p:cNvPicPr>
            <a:picLocks noChangeAspect="1"/>
          </p:cNvPicPr>
          <p:nvPr/>
        </p:nvPicPr>
        <p:blipFill>
          <a:blip r:embed="rId2"/>
          <a:stretch>
            <a:fillRect/>
          </a:stretch>
        </p:blipFill>
        <p:spPr>
          <a:xfrm>
            <a:off x="256728" y="709696"/>
            <a:ext cx="8620424" cy="6110339"/>
          </a:xfrm>
          <a:prstGeom prst="rect">
            <a:avLst/>
          </a:prstGeom>
        </p:spPr>
      </p:pic>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Week 47</a:t>
            </a:r>
            <a:endParaRPr lang="en-US" dirty="0"/>
          </a:p>
        </p:txBody>
      </p:sp>
      <p:sp>
        <p:nvSpPr>
          <p:cNvPr id="9" name="Content Placeholder 8"/>
          <p:cNvSpPr>
            <a:spLocks noGrp="1"/>
          </p:cNvSpPr>
          <p:nvPr>
            <p:ph idx="1"/>
          </p:nvPr>
        </p:nvSpPr>
        <p:spPr>
          <a:xfrm>
            <a:off x="228600" y="805274"/>
            <a:ext cx="8686800" cy="5836825"/>
          </a:xfrm>
        </p:spPr>
        <p:txBody>
          <a:bodyPr/>
          <a:lstStyle/>
          <a:p>
            <a:r>
              <a:rPr lang="en-US" dirty="0" smtClean="0"/>
              <a:t>Coordinators: R. </a:t>
            </a:r>
            <a:r>
              <a:rPr lang="en-US" dirty="0" err="1" smtClean="0"/>
              <a:t>Assmann</a:t>
            </a:r>
            <a:r>
              <a:rPr lang="en-US" dirty="0" smtClean="0"/>
              <a:t>, J. </a:t>
            </a:r>
            <a:r>
              <a:rPr lang="en-US" dirty="0" err="1" smtClean="0"/>
              <a:t>Uythoven</a:t>
            </a:r>
            <a:endParaRPr lang="en-US" dirty="0" smtClean="0"/>
          </a:p>
          <a:p>
            <a:r>
              <a:rPr lang="en-US" dirty="0" smtClean="0"/>
              <a:t>Goals: Stable beams. Reach more than 6 </a:t>
            </a:r>
            <a:r>
              <a:rPr lang="en-US" dirty="0" smtClean="0">
                <a:latin typeface="Symbol" pitchFamily="18" charset="2"/>
              </a:rPr>
              <a:t>m</a:t>
            </a:r>
            <a:r>
              <a:rPr lang="en-US" dirty="0" smtClean="0"/>
              <a:t>b</a:t>
            </a:r>
            <a:r>
              <a:rPr lang="en-US" baseline="30000" dirty="0" smtClean="0"/>
              <a:t>-1</a:t>
            </a:r>
            <a:r>
              <a:rPr lang="en-US" dirty="0" smtClean="0"/>
              <a:t> for total.</a:t>
            </a:r>
          </a:p>
          <a:p>
            <a:r>
              <a:rPr lang="en-US" dirty="0" smtClean="0"/>
              <a:t>Highlights:</a:t>
            </a:r>
          </a:p>
          <a:p>
            <a:pPr lvl="1"/>
            <a:r>
              <a:rPr lang="en-US" dirty="0" smtClean="0"/>
              <a:t>Integrated </a:t>
            </a:r>
            <a:r>
              <a:rPr lang="en-US" dirty="0" err="1" smtClean="0"/>
              <a:t>lumi</a:t>
            </a:r>
            <a:r>
              <a:rPr lang="en-US" dirty="0" smtClean="0"/>
              <a:t>:		&gt; 6.4 </a:t>
            </a:r>
            <a:r>
              <a:rPr lang="en-US" dirty="0" smtClean="0">
                <a:latin typeface="Symbol" pitchFamily="18" charset="2"/>
              </a:rPr>
              <a:t>m</a:t>
            </a:r>
            <a:r>
              <a:rPr lang="en-US" dirty="0" smtClean="0"/>
              <a:t>b</a:t>
            </a:r>
            <a:r>
              <a:rPr lang="en-US" baseline="30000" dirty="0" smtClean="0"/>
              <a:t>-1</a:t>
            </a:r>
            <a:r>
              <a:rPr lang="en-US" dirty="0" smtClean="0"/>
              <a:t> for total.</a:t>
            </a:r>
          </a:p>
          <a:p>
            <a:pPr lvl="1"/>
            <a:r>
              <a:rPr lang="en-US" dirty="0" smtClean="0"/>
              <a:t>New peak ion </a:t>
            </a:r>
            <a:r>
              <a:rPr lang="en-US" dirty="0" err="1" smtClean="0"/>
              <a:t>lumi</a:t>
            </a:r>
            <a:r>
              <a:rPr lang="en-US" dirty="0" smtClean="0"/>
              <a:t>:		2.9e25 cm-2 s-1</a:t>
            </a:r>
          </a:p>
          <a:p>
            <a:pPr lvl="1"/>
            <a:r>
              <a:rPr lang="en-US" dirty="0" smtClean="0"/>
              <a:t>Fastest ion turn-around:	3h30</a:t>
            </a:r>
          </a:p>
          <a:p>
            <a:pPr lvl="1"/>
            <a:r>
              <a:rPr lang="en-US" dirty="0" smtClean="0"/>
              <a:t>Time in stable beams:	~36%    (61h / 168h)</a:t>
            </a:r>
          </a:p>
          <a:p>
            <a:r>
              <a:rPr lang="en-US" dirty="0" smtClean="0"/>
              <a:t>Additional work:</a:t>
            </a:r>
          </a:p>
          <a:p>
            <a:pPr lvl="1"/>
            <a:r>
              <a:rPr lang="en-US" dirty="0" smtClean="0"/>
              <a:t>ALICE polarity switched on Tuesday. New IR2 collimator settings.</a:t>
            </a:r>
          </a:p>
          <a:p>
            <a:pPr lvl="1"/>
            <a:r>
              <a:rPr lang="en-US" dirty="0" smtClean="0"/>
              <a:t>ATLAS solenoid off run.</a:t>
            </a:r>
          </a:p>
          <a:p>
            <a:pPr lvl="1"/>
            <a:r>
              <a:rPr lang="en-US" dirty="0" smtClean="0"/>
              <a:t>Switch to second ion oven. Injectors heavily tuning for LHC! Thanks.</a:t>
            </a:r>
          </a:p>
          <a:p>
            <a:pPr lvl="1"/>
            <a:r>
              <a:rPr lang="en-US" dirty="0" smtClean="0"/>
              <a:t>Vertical B2 </a:t>
            </a:r>
            <a:r>
              <a:rPr lang="en-US" dirty="0" err="1" smtClean="0"/>
              <a:t>emittance</a:t>
            </a:r>
            <a:r>
              <a:rPr lang="en-US" dirty="0" smtClean="0"/>
              <a:t> at injection. Transverse damper on in collision. </a:t>
            </a:r>
          </a:p>
          <a:p>
            <a:pPr lvl="1"/>
            <a:r>
              <a:rPr lang="en-US" dirty="0" smtClean="0"/>
              <a:t>RF diffusion MD. Beam Gas </a:t>
            </a:r>
            <a:r>
              <a:rPr lang="en-US" dirty="0" err="1" smtClean="0"/>
              <a:t>Ionisation</a:t>
            </a:r>
            <a:r>
              <a:rPr lang="en-US" dirty="0" smtClean="0"/>
              <a:t> monitor calibration (BGI).</a:t>
            </a:r>
          </a:p>
          <a:p>
            <a:pPr lvl="1"/>
            <a:r>
              <a:rPr lang="en-US" dirty="0" smtClean="0"/>
              <a:t>Investigation of ghost bunches: DC vs. FBCT currents.</a:t>
            </a:r>
          </a:p>
          <a:p>
            <a:pPr lvl="1"/>
            <a:r>
              <a:rPr lang="en-US" dirty="0" smtClean="0"/>
              <a:t>Improving turn-around with new sequences.</a:t>
            </a:r>
          </a:p>
          <a:p>
            <a:pPr lvl="1"/>
            <a:endParaRPr lang="en-US" dirty="0" smtClean="0"/>
          </a:p>
        </p:txBody>
      </p:sp>
      <p:sp>
        <p:nvSpPr>
          <p:cNvPr id="4" name="Footer Placeholder 3"/>
          <p:cNvSpPr>
            <a:spLocks noGrp="1"/>
          </p:cNvSpPr>
          <p:nvPr>
            <p:ph type="ftr" sz="quarter" idx="10"/>
          </p:nvPr>
        </p:nvSpPr>
        <p:spPr/>
        <p:txBody>
          <a:bodyPr/>
          <a:lstStyle/>
          <a:p>
            <a:r>
              <a:rPr lang="en-US" smtClean="0"/>
              <a:t>8:30 meeting</a:t>
            </a:r>
            <a:endParaRPr lang="en-US"/>
          </a:p>
        </p:txBody>
      </p:sp>
      <p:sp>
        <p:nvSpPr>
          <p:cNvPr id="5" name="Slide Number Placeholder 4"/>
          <p:cNvSpPr>
            <a:spLocks noGrp="1"/>
          </p:cNvSpPr>
          <p:nvPr>
            <p:ph type="sldNum" sz="quarter" idx="11"/>
          </p:nvPr>
        </p:nvSpPr>
        <p:spPr/>
        <p:txBody>
          <a:bodyPr/>
          <a:lstStyle/>
          <a:p>
            <a:fld id="{CEB08561-987D-B145-A016-90E5F81A7EBF}" type="slidenum">
              <a:rPr lang="en-US" smtClean="0"/>
              <a:pPr/>
              <a:t>3</a:t>
            </a:fld>
            <a:r>
              <a:rPr lang="en-US" smtClean="0"/>
              <a:t> </a:t>
            </a:r>
            <a:endParaRPr lang="en-US"/>
          </a:p>
        </p:txBody>
      </p:sp>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BSRT on Empty Slots</a:t>
            </a:r>
            <a:endParaRPr lang="en-US" dirty="0"/>
          </a:p>
        </p:txBody>
      </p:sp>
      <p:sp>
        <p:nvSpPr>
          <p:cNvPr id="7" name="Content Placeholder 6"/>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sz="1800" i="1" dirty="0" smtClean="0"/>
              <a:t>F. </a:t>
            </a:r>
            <a:r>
              <a:rPr lang="en-US" sz="1800" i="1" dirty="0" err="1" smtClean="0"/>
              <a:t>Roncarollo</a:t>
            </a:r>
            <a:endParaRPr lang="en-US" sz="1800" i="1"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BB043D0-DF90-4A48-9998-E3D4B9C97A2E}" type="slidenum">
              <a:rPr lang="en-US" smtClean="0"/>
              <a:pPr/>
              <a:t>30</a:t>
            </a:fld>
            <a:endParaRPr lang="en-US"/>
          </a:p>
        </p:txBody>
      </p:sp>
      <p:pic>
        <p:nvPicPr>
          <p:cNvPr id="8" name="Picture 7"/>
          <p:cNvPicPr>
            <a:picLocks noChangeAspect="1"/>
          </p:cNvPicPr>
          <p:nvPr/>
        </p:nvPicPr>
        <p:blipFill>
          <a:blip r:embed="rId2"/>
          <a:srcRect l="1630" t="21556" r="38532" b="47397"/>
          <a:stretch>
            <a:fillRect/>
          </a:stretch>
        </p:blipFill>
        <p:spPr>
          <a:xfrm>
            <a:off x="0" y="1066800"/>
            <a:ext cx="9144000" cy="3681054"/>
          </a:xfrm>
          <a:prstGeom prst="rect">
            <a:avLst/>
          </a:prstGeom>
        </p:spPr>
      </p:pic>
    </p:spTree>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 Few Details</a:t>
            </a:r>
            <a:endParaRPr lang="en-US" dirty="0"/>
          </a:p>
        </p:txBody>
      </p:sp>
      <p:sp>
        <p:nvSpPr>
          <p:cNvPr id="7" name="Content Placeholder 6"/>
          <p:cNvSpPr>
            <a:spLocks noGrp="1"/>
          </p:cNvSpPr>
          <p:nvPr>
            <p:ph idx="1"/>
          </p:nvPr>
        </p:nvSpPr>
        <p:spPr/>
        <p:txBody>
          <a:bodyPr/>
          <a:lstStyle/>
          <a:p>
            <a:r>
              <a:rPr lang="en-US" dirty="0" smtClean="0"/>
              <a:t>Hardware issues</a:t>
            </a:r>
          </a:p>
          <a:p>
            <a:r>
              <a:rPr lang="en-US" dirty="0" smtClean="0"/>
              <a:t>Ghost bunches</a:t>
            </a:r>
          </a:p>
          <a:p>
            <a:r>
              <a:rPr lang="en-US" b="1" dirty="0" smtClean="0">
                <a:solidFill>
                  <a:srgbClr val="FF0000"/>
                </a:solidFill>
              </a:rPr>
              <a:t>Turn-around</a:t>
            </a:r>
          </a:p>
          <a:p>
            <a:r>
              <a:rPr lang="en-US" dirty="0" err="1" smtClean="0"/>
              <a:t>Emittance</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BB043D0-DF90-4A48-9998-E3D4B9C97A2E}" type="slidenum">
              <a:rPr lang="en-US" smtClean="0"/>
              <a:pPr/>
              <a:t>31</a:t>
            </a:fld>
            <a:endParaRPr lang="en-US"/>
          </a:p>
        </p:txBody>
      </p:sp>
    </p:spTree>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73273"/>
            <a:ext cx="8062664" cy="1470025"/>
          </a:xfrm>
        </p:spPr>
        <p:txBody>
          <a:bodyPr>
            <a:normAutofit/>
          </a:bodyPr>
          <a:lstStyle/>
          <a:p>
            <a:r>
              <a:rPr lang="en-US" dirty="0" smtClean="0"/>
              <a:t>Improving the turn around in LHC</a:t>
            </a:r>
            <a:endParaRPr lang="en-US" dirty="0"/>
          </a:p>
        </p:txBody>
      </p:sp>
      <p:sp>
        <p:nvSpPr>
          <p:cNvPr id="5" name="TextBox 4"/>
          <p:cNvSpPr txBox="1"/>
          <p:nvPr/>
        </p:nvSpPr>
        <p:spPr>
          <a:xfrm>
            <a:off x="323528" y="908720"/>
            <a:ext cx="8604448" cy="1200329"/>
          </a:xfrm>
          <a:prstGeom prst="rect">
            <a:avLst/>
          </a:prstGeom>
          <a:noFill/>
        </p:spPr>
        <p:txBody>
          <a:bodyPr wrap="square" rtlCol="0">
            <a:spAutoFit/>
          </a:bodyPr>
          <a:lstStyle/>
          <a:p>
            <a:r>
              <a:rPr lang="en-US" dirty="0" smtClean="0"/>
              <a:t>Two new sequences have been created:</a:t>
            </a:r>
          </a:p>
          <a:p>
            <a:r>
              <a:rPr lang="en-US" b="1" dirty="0" smtClean="0"/>
              <a:t>PREPARE LHC FOR INJECTION (ALL BUT PCS)</a:t>
            </a:r>
          </a:p>
          <a:p>
            <a:r>
              <a:rPr lang="en-US" b="1" dirty="0" smtClean="0"/>
              <a:t>INJECTION PROBE BEAM</a:t>
            </a:r>
          </a:p>
          <a:p>
            <a:r>
              <a:rPr lang="en-US" dirty="0" smtClean="0"/>
              <a:t>To improve the turn around in LHC.</a:t>
            </a:r>
            <a:endParaRPr lang="en-US" b="1" dirty="0" smtClean="0"/>
          </a:p>
        </p:txBody>
      </p:sp>
      <p:grpSp>
        <p:nvGrpSpPr>
          <p:cNvPr id="3" name="Group 24"/>
          <p:cNvGrpSpPr/>
          <p:nvPr/>
        </p:nvGrpSpPr>
        <p:grpSpPr>
          <a:xfrm>
            <a:off x="1907704" y="2204864"/>
            <a:ext cx="6336704" cy="2304256"/>
            <a:chOff x="1115616" y="2924944"/>
            <a:chExt cx="6336704" cy="2304256"/>
          </a:xfrm>
        </p:grpSpPr>
        <p:sp>
          <p:nvSpPr>
            <p:cNvPr id="7" name="Rounded Rectangle 6"/>
            <p:cNvSpPr/>
            <p:nvPr/>
          </p:nvSpPr>
          <p:spPr>
            <a:xfrm>
              <a:off x="1115616" y="2924944"/>
              <a:ext cx="309634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RAMP DOWN – PRECYCLE COMBO V01</a:t>
              </a:r>
            </a:p>
          </p:txBody>
        </p:sp>
        <p:sp>
          <p:nvSpPr>
            <p:cNvPr id="8" name="Rounded Rectangle 7"/>
            <p:cNvSpPr/>
            <p:nvPr/>
          </p:nvSpPr>
          <p:spPr>
            <a:xfrm>
              <a:off x="4355976" y="2924944"/>
              <a:ext cx="309634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PREPARE LHC FOR INJECTION (ALL BUT PCS)</a:t>
              </a:r>
            </a:p>
          </p:txBody>
        </p:sp>
        <p:sp>
          <p:nvSpPr>
            <p:cNvPr id="11" name="Rounded Rectangle 10"/>
            <p:cNvSpPr/>
            <p:nvPr/>
          </p:nvSpPr>
          <p:spPr>
            <a:xfrm>
              <a:off x="2654288" y="4437112"/>
              <a:ext cx="309634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INJECTION PROBE BEAM</a:t>
              </a:r>
            </a:p>
          </p:txBody>
        </p:sp>
        <p:cxnSp>
          <p:nvCxnSpPr>
            <p:cNvPr id="14" name="Straight Connector 13"/>
            <p:cNvCxnSpPr>
              <a:stCxn id="7" idx="2"/>
            </p:cNvCxnSpPr>
            <p:nvPr/>
          </p:nvCxnSpPr>
          <p:spPr>
            <a:xfrm rot="5400000">
              <a:off x="2448288" y="3932432"/>
              <a:ext cx="430901" cy="10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8" idx="2"/>
            </p:cNvCxnSpPr>
            <p:nvPr/>
          </p:nvCxnSpPr>
          <p:spPr>
            <a:xfrm rot="5400000">
              <a:off x="5685234" y="3929016"/>
              <a:ext cx="430898" cy="693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627784" y="4134678"/>
              <a:ext cx="3322442" cy="1440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4067944" y="4293096"/>
              <a:ext cx="288032"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36512" y="2348880"/>
            <a:ext cx="2044791" cy="369332"/>
          </a:xfrm>
          <a:prstGeom prst="rect">
            <a:avLst/>
          </a:prstGeom>
          <a:noFill/>
        </p:spPr>
        <p:txBody>
          <a:bodyPr wrap="none" rtlCol="0">
            <a:spAutoFit/>
          </a:bodyPr>
          <a:lstStyle/>
          <a:p>
            <a:r>
              <a:rPr lang="en-US" dirty="0" smtClean="0"/>
              <a:t>1. RUN IN PARALLEL</a:t>
            </a:r>
            <a:endParaRPr lang="en-US" dirty="0"/>
          </a:p>
        </p:txBody>
      </p:sp>
      <p:sp>
        <p:nvSpPr>
          <p:cNvPr id="27" name="TextBox 26"/>
          <p:cNvSpPr txBox="1"/>
          <p:nvPr/>
        </p:nvSpPr>
        <p:spPr>
          <a:xfrm>
            <a:off x="2483768" y="3933056"/>
            <a:ext cx="896399" cy="369332"/>
          </a:xfrm>
          <a:prstGeom prst="rect">
            <a:avLst/>
          </a:prstGeom>
          <a:noFill/>
        </p:spPr>
        <p:txBody>
          <a:bodyPr wrap="none" rtlCol="0">
            <a:spAutoFit/>
          </a:bodyPr>
          <a:lstStyle/>
          <a:p>
            <a:r>
              <a:rPr lang="en-US" dirty="0" smtClean="0"/>
              <a:t>2. RUN:</a:t>
            </a:r>
            <a:endParaRPr lang="en-US" dirty="0"/>
          </a:p>
        </p:txBody>
      </p:sp>
      <p:sp>
        <p:nvSpPr>
          <p:cNvPr id="28" name="Down Arrow 27"/>
          <p:cNvSpPr/>
          <p:nvPr/>
        </p:nvSpPr>
        <p:spPr>
          <a:xfrm>
            <a:off x="4788024" y="4509120"/>
            <a:ext cx="4846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267744" y="5013176"/>
            <a:ext cx="5653727" cy="369332"/>
          </a:xfrm>
          <a:prstGeom prst="rect">
            <a:avLst/>
          </a:prstGeom>
          <a:noFill/>
        </p:spPr>
        <p:txBody>
          <a:bodyPr wrap="none" rtlCol="0">
            <a:spAutoFit/>
          </a:bodyPr>
          <a:lstStyle/>
          <a:p>
            <a:r>
              <a:rPr lang="en-US" dirty="0" smtClean="0"/>
              <a:t>LHC equipment ready for injection in a bit less than 1 hour</a:t>
            </a:r>
            <a:endParaRPr lang="en-US" dirty="0"/>
          </a:p>
        </p:txBody>
      </p:sp>
      <p:sp>
        <p:nvSpPr>
          <p:cNvPr id="30" name="TextBox 29"/>
          <p:cNvSpPr txBox="1"/>
          <p:nvPr/>
        </p:nvSpPr>
        <p:spPr>
          <a:xfrm>
            <a:off x="539552" y="5589240"/>
            <a:ext cx="8352928" cy="830997"/>
          </a:xfrm>
          <a:prstGeom prst="rect">
            <a:avLst/>
          </a:prstGeom>
          <a:noFill/>
        </p:spPr>
        <p:txBody>
          <a:bodyPr wrap="square" rtlCol="0">
            <a:spAutoFit/>
          </a:bodyPr>
          <a:lstStyle/>
          <a:p>
            <a:r>
              <a:rPr lang="en-US" sz="2400" dirty="0" smtClean="0"/>
              <a:t>Turn around of today’s morning shift with this new sequences and a smooth injection from injectors: </a:t>
            </a:r>
            <a:r>
              <a:rPr lang="en-US" sz="2400" b="1" dirty="0" smtClean="0">
                <a:solidFill>
                  <a:srgbClr val="FF0000"/>
                </a:solidFill>
              </a:rPr>
              <a:t>3.5 hours (</a:t>
            </a:r>
            <a:r>
              <a:rPr lang="en-US" sz="2400" b="1" smtClean="0">
                <a:solidFill>
                  <a:srgbClr val="FF0000"/>
                </a:solidFill>
              </a:rPr>
              <a:t>new record)</a:t>
            </a:r>
            <a:endParaRPr lang="en-US" sz="2400" dirty="0"/>
          </a:p>
        </p:txBody>
      </p:sp>
      <p:sp>
        <p:nvSpPr>
          <p:cNvPr id="17" name="TextBox 16"/>
          <p:cNvSpPr txBox="1"/>
          <p:nvPr/>
        </p:nvSpPr>
        <p:spPr>
          <a:xfrm>
            <a:off x="7006068" y="1012086"/>
            <a:ext cx="1596148" cy="369332"/>
          </a:xfrm>
          <a:prstGeom prst="rect">
            <a:avLst/>
          </a:prstGeom>
          <a:noFill/>
        </p:spPr>
        <p:txBody>
          <a:bodyPr wrap="none" rtlCol="0">
            <a:spAutoFit/>
          </a:bodyPr>
          <a:lstStyle/>
          <a:p>
            <a:r>
              <a:rPr lang="en-US" dirty="0" smtClean="0"/>
              <a:t>Reyes </a:t>
            </a:r>
            <a:r>
              <a:rPr lang="en-US" dirty="0" err="1" smtClean="0"/>
              <a:t>Alemany</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01125131214.png"/>
          <p:cNvPicPr>
            <a:picLocks noChangeAspect="1"/>
          </p:cNvPicPr>
          <p:nvPr/>
        </p:nvPicPr>
        <p:blipFill>
          <a:blip r:embed="rId2" cstate="print"/>
          <a:stretch>
            <a:fillRect/>
          </a:stretch>
        </p:blipFill>
        <p:spPr>
          <a:xfrm>
            <a:off x="323528" y="332655"/>
            <a:ext cx="3960440" cy="3728611"/>
          </a:xfrm>
          <a:prstGeom prst="rect">
            <a:avLst/>
          </a:prstGeom>
        </p:spPr>
      </p:pic>
      <p:pic>
        <p:nvPicPr>
          <p:cNvPr id="5" name="Picture 4" descr="20101125131317.png"/>
          <p:cNvPicPr>
            <a:picLocks noChangeAspect="1"/>
          </p:cNvPicPr>
          <p:nvPr/>
        </p:nvPicPr>
        <p:blipFill>
          <a:blip r:embed="rId3" cstate="print"/>
          <a:stretch>
            <a:fillRect/>
          </a:stretch>
        </p:blipFill>
        <p:spPr>
          <a:xfrm>
            <a:off x="4644008" y="332656"/>
            <a:ext cx="4248472" cy="3628324"/>
          </a:xfrm>
          <a:prstGeom prst="rect">
            <a:avLst/>
          </a:prstGeom>
        </p:spPr>
      </p:pic>
      <p:sp>
        <p:nvSpPr>
          <p:cNvPr id="6" name="TextBox 5"/>
          <p:cNvSpPr txBox="1"/>
          <p:nvPr/>
        </p:nvSpPr>
        <p:spPr>
          <a:xfrm>
            <a:off x="539553" y="4653136"/>
            <a:ext cx="8280920" cy="830997"/>
          </a:xfrm>
          <a:prstGeom prst="rect">
            <a:avLst/>
          </a:prstGeom>
          <a:noFill/>
        </p:spPr>
        <p:txBody>
          <a:bodyPr wrap="square" rtlCol="0">
            <a:spAutoFit/>
          </a:bodyPr>
          <a:lstStyle/>
          <a:p>
            <a:r>
              <a:rPr lang="en-US" sz="2400" dirty="0" smtClean="0"/>
              <a:t>Tested today for the first time. Once well tested it will be included in the LHC Nominal Sequence</a:t>
            </a:r>
            <a:endParaRPr lang="en-US" sz="2400" dirty="0"/>
          </a:p>
        </p:txBody>
      </p:sp>
      <p:sp>
        <p:nvSpPr>
          <p:cNvPr id="7" name="TextBox 6"/>
          <p:cNvSpPr txBox="1"/>
          <p:nvPr/>
        </p:nvSpPr>
        <p:spPr>
          <a:xfrm>
            <a:off x="7006068" y="5890471"/>
            <a:ext cx="1596148" cy="369332"/>
          </a:xfrm>
          <a:prstGeom prst="rect">
            <a:avLst/>
          </a:prstGeom>
          <a:noFill/>
        </p:spPr>
        <p:txBody>
          <a:bodyPr wrap="none" rtlCol="0">
            <a:spAutoFit/>
          </a:bodyPr>
          <a:lstStyle/>
          <a:p>
            <a:r>
              <a:rPr lang="en-US" dirty="0" smtClean="0"/>
              <a:t>Reyes </a:t>
            </a:r>
            <a:r>
              <a:rPr lang="en-US" dirty="0" err="1" smtClean="0"/>
              <a:t>Alemany</a:t>
            </a:r>
            <a:endParaRPr lang="en-US" dirty="0"/>
          </a:p>
        </p:txBody>
      </p:sp>
    </p:spTree>
  </p:cSld>
  <p:clrMapOvr>
    <a:masterClrMapping/>
  </p:clrMapOvr>
  <p:transition spd="med">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 Few Details</a:t>
            </a:r>
            <a:endParaRPr lang="en-US" dirty="0"/>
          </a:p>
        </p:txBody>
      </p:sp>
      <p:sp>
        <p:nvSpPr>
          <p:cNvPr id="7" name="Content Placeholder 6"/>
          <p:cNvSpPr>
            <a:spLocks noGrp="1"/>
          </p:cNvSpPr>
          <p:nvPr>
            <p:ph idx="1"/>
          </p:nvPr>
        </p:nvSpPr>
        <p:spPr/>
        <p:txBody>
          <a:bodyPr/>
          <a:lstStyle/>
          <a:p>
            <a:r>
              <a:rPr lang="en-US" dirty="0" smtClean="0"/>
              <a:t>Hardware issues</a:t>
            </a:r>
          </a:p>
          <a:p>
            <a:r>
              <a:rPr lang="en-US" dirty="0" smtClean="0"/>
              <a:t>Ghost bunches</a:t>
            </a:r>
          </a:p>
          <a:p>
            <a:r>
              <a:rPr lang="en-US" dirty="0" smtClean="0"/>
              <a:t>Turn-around</a:t>
            </a:r>
          </a:p>
          <a:p>
            <a:r>
              <a:rPr lang="en-US" b="1" dirty="0" err="1" smtClean="0">
                <a:solidFill>
                  <a:srgbClr val="FF0000"/>
                </a:solidFill>
              </a:rPr>
              <a:t>Emittance</a:t>
            </a:r>
            <a:endParaRPr lang="en-US" b="1" dirty="0">
              <a:solidFill>
                <a:srgbClr val="FF0000"/>
              </a:solidFill>
            </a:endParaRP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BB043D0-DF90-4A48-9998-E3D4B9C97A2E}" type="slidenum">
              <a:rPr lang="en-US" smtClean="0"/>
              <a:pPr/>
              <a:t>34</a:t>
            </a:fld>
            <a:endParaRPr lang="en-US"/>
          </a:p>
        </p:txBody>
      </p:sp>
    </p:spTree>
  </p:cSld>
  <p:clrMapOvr>
    <a:masterClrMapping/>
  </p:clrMapOvr>
  <p:transition spd="med">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Emittance</a:t>
            </a:r>
            <a:r>
              <a:rPr lang="en-US" dirty="0" smtClean="0"/>
              <a:t> Fill 1522</a:t>
            </a:r>
            <a:endParaRPr lang="en-US" dirty="0"/>
          </a:p>
        </p:txBody>
      </p:sp>
      <p:sp>
        <p:nvSpPr>
          <p:cNvPr id="3" name="Content Placeholder 2"/>
          <p:cNvSpPr>
            <a:spLocks noGrp="1"/>
          </p:cNvSpPr>
          <p:nvPr>
            <p:ph idx="1"/>
          </p:nvPr>
        </p:nvSpPr>
        <p:spPr/>
        <p:txBody>
          <a:bodyPr/>
          <a:lstStyle/>
          <a:p>
            <a:r>
              <a:rPr lang="en-US" dirty="0" err="1" smtClean="0"/>
              <a:t>Emittances</a:t>
            </a:r>
            <a:r>
              <a:rPr lang="en-US" dirty="0" smtClean="0"/>
              <a:t> start injection:</a:t>
            </a:r>
          </a:p>
          <a:p>
            <a:pPr>
              <a:buNone/>
            </a:pPr>
            <a:r>
              <a:rPr lang="en-US" dirty="0" smtClean="0"/>
              <a:t>	B1-H: 2.5</a:t>
            </a:r>
            <a:br>
              <a:rPr lang="en-US" dirty="0" smtClean="0"/>
            </a:br>
            <a:r>
              <a:rPr lang="en-US" dirty="0" smtClean="0"/>
              <a:t>B1-V: 2.3</a:t>
            </a:r>
            <a:br>
              <a:rPr lang="en-US" dirty="0" smtClean="0"/>
            </a:br>
            <a:r>
              <a:rPr lang="en-US" dirty="0" smtClean="0"/>
              <a:t>B2-H: 2.6</a:t>
            </a:r>
            <a:br>
              <a:rPr lang="en-US" dirty="0" smtClean="0"/>
            </a:br>
            <a:r>
              <a:rPr lang="en-US" dirty="0" smtClean="0"/>
              <a:t>B2-V: 3.2</a:t>
            </a:r>
          </a:p>
          <a:p>
            <a:r>
              <a:rPr lang="en-US" dirty="0" err="1" smtClean="0"/>
              <a:t>Emittances</a:t>
            </a:r>
            <a:r>
              <a:rPr lang="en-US" dirty="0" smtClean="0"/>
              <a:t> end injection:</a:t>
            </a:r>
          </a:p>
          <a:p>
            <a:pPr>
              <a:buNone/>
            </a:pPr>
            <a:r>
              <a:rPr lang="en-US" dirty="0" smtClean="0"/>
              <a:t>	B1-H: 3.3</a:t>
            </a:r>
            <a:br>
              <a:rPr lang="en-US" dirty="0" smtClean="0"/>
            </a:br>
            <a:r>
              <a:rPr lang="en-US" dirty="0" smtClean="0"/>
              <a:t>B1-V: 2.5</a:t>
            </a:r>
            <a:br>
              <a:rPr lang="en-US" dirty="0" smtClean="0"/>
            </a:br>
            <a:r>
              <a:rPr lang="en-US" dirty="0" smtClean="0"/>
              <a:t>B2-H: 3.8</a:t>
            </a:r>
            <a:br>
              <a:rPr lang="en-US" dirty="0" smtClean="0"/>
            </a:br>
            <a:r>
              <a:rPr lang="en-US" dirty="0" smtClean="0"/>
              <a:t>B2-V: 3.9</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35</a:t>
            </a:fld>
            <a:r>
              <a:rPr lang="en-US" smtClean="0">
                <a:solidFill>
                  <a:srgbClr val="FFFFFF"/>
                </a:solidFill>
              </a:rPr>
              <a:t> </a:t>
            </a:r>
            <a:endParaRPr lang="en-US">
              <a:solidFill>
                <a:srgbClr val="FFFFFF"/>
              </a:solidFill>
            </a:endParaRPr>
          </a:p>
        </p:txBody>
      </p:sp>
      <p:sp>
        <p:nvSpPr>
          <p:cNvPr id="6" name="TextBox 5"/>
          <p:cNvSpPr txBox="1"/>
          <p:nvPr/>
        </p:nvSpPr>
        <p:spPr>
          <a:xfrm>
            <a:off x="4544291" y="4950905"/>
            <a:ext cx="750526" cy="646331"/>
          </a:xfrm>
          <a:prstGeom prst="rect">
            <a:avLst/>
          </a:prstGeom>
          <a:noFill/>
        </p:spPr>
        <p:txBody>
          <a:bodyPr wrap="none" rtlCol="0">
            <a:spAutoFit/>
          </a:bodyPr>
          <a:lstStyle/>
          <a:p>
            <a:r>
              <a:rPr lang="en-US" sz="3600" b="1" dirty="0" smtClean="0">
                <a:solidFill>
                  <a:srgbClr val="FF0000"/>
                </a:solidFill>
              </a:rPr>
              <a:t>OK</a:t>
            </a:r>
            <a:endParaRPr lang="en-US" sz="3600" b="1" dirty="0">
              <a:solidFill>
                <a:srgbClr val="FF0000"/>
              </a:solidFill>
            </a:endParaRPr>
          </a:p>
        </p:txBody>
      </p:sp>
    </p:spTree>
  </p:cSld>
  <p:clrMapOvr>
    <a:masterClrMapping/>
  </p:clrMapOvr>
  <p:transition spd="med">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Transverse Damper: Well Damped</a:t>
            </a:r>
            <a:endParaRPr lang="en-US" dirty="0"/>
          </a:p>
        </p:txBody>
      </p:sp>
      <p:sp>
        <p:nvSpPr>
          <p:cNvPr id="3" name="Content Placeholder 2"/>
          <p:cNvSpPr>
            <a:spLocks noGrp="1"/>
          </p:cNvSpPr>
          <p:nvPr>
            <p:ph idx="1"/>
          </p:nvPr>
        </p:nvSpPr>
        <p:spPr/>
        <p:txBody>
          <a:bodyPr/>
          <a:lstStyle/>
          <a:p>
            <a:r>
              <a:rPr lang="en-US" dirty="0" smtClean="0"/>
              <a:t>Wolfgang </a:t>
            </a:r>
            <a:r>
              <a:rPr lang="en-US" dirty="0" err="1" smtClean="0"/>
              <a:t>Hoefle</a:t>
            </a:r>
            <a:r>
              <a:rPr lang="en-US" dirty="0" smtClean="0"/>
              <a:t> checked.</a:t>
            </a:r>
          </a:p>
          <a:p>
            <a:r>
              <a:rPr lang="en-US" dirty="0" smtClean="0"/>
              <a:t>Already maximum gain at injection.</a:t>
            </a:r>
          </a:p>
          <a:p>
            <a:r>
              <a:rPr lang="en-US" dirty="0" smtClean="0"/>
              <a:t>Nothing to gain more…</a:t>
            </a:r>
          </a:p>
          <a:p>
            <a:r>
              <a:rPr lang="en-US" dirty="0" smtClean="0"/>
              <a:t>However, during 450 </a:t>
            </a:r>
            <a:r>
              <a:rPr lang="en-US" dirty="0" err="1" smtClean="0"/>
              <a:t>GeV</a:t>
            </a:r>
            <a:r>
              <a:rPr lang="en-US" dirty="0" smtClean="0"/>
              <a:t> at injection (Friday morning): interesting perturbation on beam 2 vertical</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36</a:t>
            </a:fld>
            <a:r>
              <a:rPr lang="en-US" smtClean="0">
                <a:solidFill>
                  <a:srgbClr val="FFFFFF"/>
                </a:solidFill>
              </a:rPr>
              <a:t> </a:t>
            </a:r>
            <a:endParaRPr lang="en-US">
              <a:solidFill>
                <a:srgbClr val="FFFFFF"/>
              </a:solidFill>
            </a:endParaRPr>
          </a:p>
        </p:txBody>
      </p:sp>
    </p:spTree>
  </p:cSld>
  <p:clrMapOvr>
    <a:masterClrMapping/>
  </p:clrMapOvr>
  <p:transition spd="med">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Damper Pickup B2</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37</a:t>
            </a:fld>
            <a:r>
              <a:rPr lang="en-US" smtClean="0">
                <a:solidFill>
                  <a:srgbClr val="FFFFFF"/>
                </a:solidFill>
              </a:rPr>
              <a:t> </a:t>
            </a:r>
            <a:endParaRPr lang="en-US">
              <a:solidFill>
                <a:srgbClr val="FFFFFF"/>
              </a:solidFill>
            </a:endParaRPr>
          </a:p>
        </p:txBody>
      </p:sp>
      <p:pic>
        <p:nvPicPr>
          <p:cNvPr id="8" name="Content Placeholder 7" descr="beam 2 _ vertical.jpg"/>
          <p:cNvPicPr>
            <a:picLocks noGrp="1" noChangeAspect="1"/>
          </p:cNvPicPr>
          <p:nvPr>
            <p:ph idx="1"/>
          </p:nvPr>
        </p:nvPicPr>
        <p:blipFill>
          <a:blip r:embed="rId2"/>
          <a:srcRect l="-1335" r="-1335"/>
          <a:stretch>
            <a:fillRect/>
          </a:stretch>
        </p:blipFill>
        <p:spPr/>
      </p:pic>
      <p:cxnSp>
        <p:nvCxnSpPr>
          <p:cNvPr id="10" name="Straight Arrow Connector 9"/>
          <p:cNvCxnSpPr/>
          <p:nvPr/>
        </p:nvCxnSpPr>
        <p:spPr bwMode="auto">
          <a:xfrm>
            <a:off x="3556000" y="3343778"/>
            <a:ext cx="1036556" cy="1588"/>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11" name="TextBox 10"/>
          <p:cNvSpPr txBox="1"/>
          <p:nvPr/>
        </p:nvSpPr>
        <p:spPr>
          <a:xfrm>
            <a:off x="3508192" y="2608249"/>
            <a:ext cx="1197764" cy="646331"/>
          </a:xfrm>
          <a:prstGeom prst="rect">
            <a:avLst/>
          </a:prstGeom>
          <a:noFill/>
        </p:spPr>
        <p:txBody>
          <a:bodyPr wrap="none" rtlCol="0">
            <a:spAutoFit/>
          </a:bodyPr>
          <a:lstStyle/>
          <a:p>
            <a:pPr algn="ctr"/>
            <a:r>
              <a:rPr lang="en-US" dirty="0" smtClean="0"/>
              <a:t>1000 turns</a:t>
            </a:r>
          </a:p>
          <a:p>
            <a:pPr algn="ctr"/>
            <a:r>
              <a:rPr lang="en-US" dirty="0" smtClean="0"/>
              <a:t>89 ms</a:t>
            </a:r>
            <a:endParaRPr lang="en-US" dirty="0"/>
          </a:p>
        </p:txBody>
      </p:sp>
      <p:sp>
        <p:nvSpPr>
          <p:cNvPr id="9" name="TextBox 8"/>
          <p:cNvSpPr txBox="1"/>
          <p:nvPr/>
        </p:nvSpPr>
        <p:spPr>
          <a:xfrm>
            <a:off x="5943596" y="2078173"/>
            <a:ext cx="2446504" cy="584775"/>
          </a:xfrm>
          <a:prstGeom prst="rect">
            <a:avLst/>
          </a:prstGeom>
          <a:noFill/>
        </p:spPr>
        <p:txBody>
          <a:bodyPr wrap="none" rtlCol="0">
            <a:spAutoFit/>
          </a:bodyPr>
          <a:lstStyle/>
          <a:p>
            <a:r>
              <a:rPr lang="en-US" sz="3200" b="1" dirty="0" smtClean="0">
                <a:solidFill>
                  <a:srgbClr val="FF0000"/>
                </a:solidFill>
              </a:rPr>
              <a:t>The “hump”?</a:t>
            </a:r>
            <a:endParaRPr lang="en-US" sz="3200" b="1" dirty="0">
              <a:solidFill>
                <a:srgbClr val="FF0000"/>
              </a:solidFill>
            </a:endParaRPr>
          </a:p>
        </p:txBody>
      </p:sp>
    </p:spTree>
  </p:cSld>
  <p:clrMapOvr>
    <a:masterClrMapping/>
  </p:clrMapOvr>
  <p:transition spd="med">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Damper Pickup B1</a:t>
            </a:r>
            <a:endParaRPr lang="en-US" dirty="0"/>
          </a:p>
        </p:txBody>
      </p:sp>
      <p:pic>
        <p:nvPicPr>
          <p:cNvPr id="6" name="Content Placeholder 5" descr="beam 1 _ vertical.jpg"/>
          <p:cNvPicPr>
            <a:picLocks noGrp="1" noChangeAspect="1"/>
          </p:cNvPicPr>
          <p:nvPr>
            <p:ph idx="1"/>
          </p:nvPr>
        </p:nvPicPr>
        <p:blipFill>
          <a:blip r:embed="rId2"/>
          <a:srcRect l="-3593" r="-3593"/>
          <a:stretch>
            <a:fillRect/>
          </a:stretch>
        </p:blipFill>
        <p:spPr/>
      </p:pic>
      <p:sp>
        <p:nvSpPr>
          <p:cNvPr id="4" name="Footer Placeholder 3"/>
          <p:cNvSpPr>
            <a:spLocks noGrp="1"/>
          </p:cNvSpPr>
          <p:nvPr>
            <p:ph type="ftr" sz="quarter" idx="10"/>
          </p:nvPr>
        </p:nvSpPr>
        <p:spPr/>
        <p:txBody>
          <a:bodyPr/>
          <a:lstStyle/>
          <a:p>
            <a:r>
              <a:rPr lang="en-US" smtClean="0">
                <a:solidFill>
                  <a:srgbClr val="FFFFFF"/>
                </a:solidFill>
              </a:rPr>
              <a:t>8:30 meeting</a:t>
            </a:r>
            <a:endParaRPr lang="en-US">
              <a:solidFill>
                <a:srgbClr val="FFFFFF"/>
              </a:solidFill>
            </a:endParaRPr>
          </a:p>
        </p:txBody>
      </p:sp>
      <p:sp>
        <p:nvSpPr>
          <p:cNvPr id="5" name="Slide Number Placeholder 4"/>
          <p:cNvSpPr>
            <a:spLocks noGrp="1"/>
          </p:cNvSpPr>
          <p:nvPr>
            <p:ph type="sldNum" sz="quarter" idx="11"/>
          </p:nvPr>
        </p:nvSpPr>
        <p:spPr/>
        <p:txBody>
          <a:bodyPr/>
          <a:lstStyle/>
          <a:p>
            <a:fld id="{CEB08561-987D-B145-A016-90E5F81A7EBF}" type="slidenum">
              <a:rPr lang="en-US" smtClean="0">
                <a:solidFill>
                  <a:srgbClr val="FFFFFF"/>
                </a:solidFill>
              </a:rPr>
              <a:pPr/>
              <a:t>38</a:t>
            </a:fld>
            <a:r>
              <a:rPr lang="en-US" smtClean="0">
                <a:solidFill>
                  <a:srgbClr val="FFFFFF"/>
                </a:solidFill>
              </a:rPr>
              <a:t> </a:t>
            </a:r>
            <a:endParaRPr lang="en-US">
              <a:solidFill>
                <a:srgbClr val="FFFFFF"/>
              </a:solidFill>
            </a:endParaRPr>
          </a:p>
        </p:txBody>
      </p:sp>
    </p:spTree>
  </p:cSld>
  <p:clrMapOvr>
    <a:masterClrMapping/>
  </p:clrMapOvr>
  <p:transition spd="med">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a:t>
            </a:r>
            <a:endParaRPr lang="en-US" dirty="0"/>
          </a:p>
        </p:txBody>
      </p:sp>
      <p:sp>
        <p:nvSpPr>
          <p:cNvPr id="3" name="Content Placeholder 2"/>
          <p:cNvSpPr>
            <a:spLocks noGrp="1"/>
          </p:cNvSpPr>
          <p:nvPr>
            <p:ph idx="1"/>
          </p:nvPr>
        </p:nvSpPr>
        <p:spPr/>
        <p:txBody>
          <a:bodyPr/>
          <a:lstStyle/>
          <a:p>
            <a:r>
              <a:rPr lang="en-GB" dirty="0" smtClean="0"/>
              <a:t>Issues:</a:t>
            </a:r>
          </a:p>
          <a:p>
            <a:pPr lvl="1"/>
            <a:r>
              <a:rPr lang="en-GB" dirty="0" smtClean="0"/>
              <a:t>Vertical </a:t>
            </a:r>
            <a:r>
              <a:rPr lang="en-GB" dirty="0" err="1" smtClean="0"/>
              <a:t>emittance</a:t>
            </a:r>
            <a:r>
              <a:rPr lang="en-GB" dirty="0" smtClean="0"/>
              <a:t> growth b2 for any delay at injection.</a:t>
            </a:r>
          </a:p>
          <a:p>
            <a:pPr lvl="1"/>
            <a:r>
              <a:rPr lang="en-US" dirty="0" smtClean="0"/>
              <a:t>Short circuit at the ion sources, leading to lower intensities at LINAC3: </a:t>
            </a:r>
            <a:br>
              <a:rPr lang="en-US" dirty="0" smtClean="0"/>
            </a:br>
            <a:r>
              <a:rPr lang="en-US" dirty="0" smtClean="0"/>
              <a:t>2 days work to fix this. If the injected beam intensity continues to go down, a fix of this short circuit needs to be considered.</a:t>
            </a:r>
            <a:endParaRPr lang="en-GB" dirty="0" smtClean="0"/>
          </a:p>
          <a:p>
            <a:r>
              <a:rPr lang="en-GB" dirty="0" smtClean="0"/>
              <a:t>This Week:</a:t>
            </a:r>
          </a:p>
          <a:p>
            <a:pPr lvl="1"/>
            <a:r>
              <a:rPr lang="en-GB" dirty="0" smtClean="0"/>
              <a:t>More stable beams</a:t>
            </a:r>
          </a:p>
          <a:p>
            <a:pPr lvl="1"/>
            <a:r>
              <a:rPr lang="en-GB" dirty="0" smtClean="0"/>
              <a:t>Tuesday: Van </a:t>
            </a:r>
            <a:r>
              <a:rPr lang="en-GB" dirty="0" err="1" smtClean="0"/>
              <a:t>der</a:t>
            </a:r>
            <a:r>
              <a:rPr lang="en-GB" dirty="0" smtClean="0"/>
              <a:t> Meer Scans</a:t>
            </a:r>
          </a:p>
          <a:p>
            <a:pPr lvl="1"/>
            <a:r>
              <a:rPr lang="en-GB" dirty="0" smtClean="0"/>
              <a:t>Thursday: Injection tests with 8 bunches</a:t>
            </a:r>
          </a:p>
          <a:p>
            <a:pPr lvl="1"/>
            <a:r>
              <a:rPr lang="en-US" dirty="0" smtClean="0"/>
              <a:t>Discussing a few MD-style studies (IR aperture, …)</a:t>
            </a:r>
          </a:p>
          <a:p>
            <a:pPr lvl="1"/>
            <a:endParaRPr lang="en-GB" dirty="0"/>
          </a:p>
        </p:txBody>
      </p:sp>
      <p:sp>
        <p:nvSpPr>
          <p:cNvPr id="4" name="Footer Placeholder 3"/>
          <p:cNvSpPr>
            <a:spLocks noGrp="1"/>
          </p:cNvSpPr>
          <p:nvPr>
            <p:ph type="ftr" sz="quarter" idx="10"/>
          </p:nvPr>
        </p:nvSpPr>
        <p:spPr/>
        <p:txBody>
          <a:bodyPr/>
          <a:lstStyle/>
          <a:p>
            <a:endParaRPr lang="en-US" smtClean="0"/>
          </a:p>
          <a:p>
            <a:r>
              <a:rPr lang="en-US" smtClean="0"/>
              <a:t>LHC 8:30 meeting</a:t>
            </a:r>
            <a:endParaRPr lang="en-US" dirty="0"/>
          </a:p>
        </p:txBody>
      </p:sp>
      <p:sp>
        <p:nvSpPr>
          <p:cNvPr id="5" name="Date Placeholder 4"/>
          <p:cNvSpPr>
            <a:spLocks noGrp="1"/>
          </p:cNvSpPr>
          <p:nvPr>
            <p:ph type="dt" sz="half" idx="4294967295"/>
          </p:nvPr>
        </p:nvSpPr>
        <p:spPr>
          <a:xfrm>
            <a:off x="34925" y="6616700"/>
            <a:ext cx="2133600" cy="268288"/>
          </a:xfrm>
          <a:prstGeom prst="rect">
            <a:avLst/>
          </a:prstGeom>
        </p:spPr>
        <p:txBody>
          <a:bodyPr/>
          <a:lstStyle/>
          <a:p>
            <a:r>
              <a:rPr lang="en-US" smtClean="0"/>
              <a:t>26/11/2010</a:t>
            </a:r>
            <a:endParaRPr lang="en-US" dirty="0"/>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Integrated </a:t>
            </a:r>
            <a:r>
              <a:rPr lang="en-US" dirty="0" err="1" smtClean="0"/>
              <a:t>Lumi</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BB043D0-DF90-4A48-9998-E3D4B9C97A2E}" type="slidenum">
              <a:rPr lang="en-US" smtClean="0"/>
              <a:pPr/>
              <a:t>4</a:t>
            </a:fld>
            <a:endParaRPr lang="en-US"/>
          </a:p>
        </p:txBody>
      </p:sp>
      <p:cxnSp>
        <p:nvCxnSpPr>
          <p:cNvPr id="10" name="Straight Connector 9"/>
          <p:cNvCxnSpPr/>
          <p:nvPr/>
        </p:nvCxnSpPr>
        <p:spPr bwMode="auto">
          <a:xfrm>
            <a:off x="1925782" y="2964867"/>
            <a:ext cx="5334000"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11" name="TextBox 10"/>
          <p:cNvSpPr txBox="1"/>
          <p:nvPr/>
        </p:nvSpPr>
        <p:spPr>
          <a:xfrm>
            <a:off x="3652953" y="3422075"/>
            <a:ext cx="992964" cy="369332"/>
          </a:xfrm>
          <a:prstGeom prst="rect">
            <a:avLst/>
          </a:prstGeom>
          <a:noFill/>
        </p:spPr>
        <p:txBody>
          <a:bodyPr wrap="none" rtlCol="0">
            <a:spAutoFit/>
          </a:bodyPr>
          <a:lstStyle/>
          <a:p>
            <a:r>
              <a:rPr lang="en-US" i="1" dirty="0" smtClean="0"/>
              <a:t>Week 47</a:t>
            </a:r>
            <a:endParaRPr lang="en-US" i="1" dirty="0"/>
          </a:p>
        </p:txBody>
      </p:sp>
      <p:cxnSp>
        <p:nvCxnSpPr>
          <p:cNvPr id="13" name="Straight Connector 12"/>
          <p:cNvCxnSpPr/>
          <p:nvPr/>
        </p:nvCxnSpPr>
        <p:spPr bwMode="auto">
          <a:xfrm rot="5400000" flipH="1" flipV="1">
            <a:off x="3803073" y="3484419"/>
            <a:ext cx="419792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1911922" y="4308797"/>
            <a:ext cx="5334000"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15" name="Up Arrow 14"/>
          <p:cNvSpPr/>
          <p:nvPr/>
        </p:nvSpPr>
        <p:spPr bwMode="auto">
          <a:xfrm>
            <a:off x="4627418" y="2983468"/>
            <a:ext cx="374073" cy="1325329"/>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charset="0"/>
            </a:endParaRPr>
          </a:p>
        </p:txBody>
      </p:sp>
      <p:pic>
        <p:nvPicPr>
          <p:cNvPr id="16" name="Content Placeholder 15" descr="lui_days_liny_ion.png"/>
          <p:cNvPicPr>
            <a:picLocks noGrp="1" noChangeAspect="1"/>
          </p:cNvPicPr>
          <p:nvPr>
            <p:ph idx="1"/>
          </p:nvPr>
        </p:nvPicPr>
        <p:blipFill>
          <a:blip r:embed="rId2"/>
          <a:stretch>
            <a:fillRect/>
          </a:stretch>
        </p:blipFill>
        <p:spPr>
          <a:xfrm>
            <a:off x="1905000" y="1066800"/>
            <a:ext cx="5334000" cy="5334000"/>
          </a:xfrm>
        </p:spPr>
      </p:pic>
      <p:sp>
        <p:nvSpPr>
          <p:cNvPr id="17" name="TextBox 16"/>
          <p:cNvSpPr txBox="1"/>
          <p:nvPr/>
        </p:nvSpPr>
        <p:spPr>
          <a:xfrm>
            <a:off x="7239000" y="5583383"/>
            <a:ext cx="1258678" cy="369332"/>
          </a:xfrm>
          <a:prstGeom prst="rect">
            <a:avLst/>
          </a:prstGeom>
          <a:noFill/>
        </p:spPr>
        <p:txBody>
          <a:bodyPr wrap="none" rtlCol="0">
            <a:spAutoFit/>
          </a:bodyPr>
          <a:lstStyle/>
          <a:p>
            <a:r>
              <a:rPr lang="en-US" dirty="0" smtClean="0"/>
              <a:t>LPC (</a:t>
            </a:r>
            <a:r>
              <a:rPr lang="en-US" dirty="0" err="1" smtClean="0"/>
              <a:t>Massi</a:t>
            </a:r>
            <a:r>
              <a:rPr lang="en-US" dirty="0" smtClean="0"/>
              <a:t>)</a:t>
            </a:r>
            <a:endParaRPr lang="en-US" dirty="0"/>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Integrated </a:t>
            </a:r>
            <a:r>
              <a:rPr lang="en-US" dirty="0" err="1" smtClean="0"/>
              <a:t>Lumi</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BB043D0-DF90-4A48-9998-E3D4B9C97A2E}" type="slidenum">
              <a:rPr lang="en-US" smtClean="0"/>
              <a:pPr/>
              <a:t>5</a:t>
            </a:fld>
            <a:endParaRPr lang="en-US"/>
          </a:p>
        </p:txBody>
      </p:sp>
      <p:pic>
        <p:nvPicPr>
          <p:cNvPr id="8" name="Picture 2" descr="https://atlas.web.cern.ch/Atlas/GROUPS/DATAPREPARATION/DataSummary/daydata/figs/daytotal_ilum.png"/>
          <p:cNvPicPr>
            <a:picLocks noGrp="1" noChangeAspect="1" noChangeArrowheads="1"/>
          </p:cNvPicPr>
          <p:nvPr>
            <p:ph idx="1"/>
          </p:nvPr>
        </p:nvPicPr>
        <p:blipFill>
          <a:blip r:embed="rId2"/>
          <a:srcRect/>
          <a:stretch>
            <a:fillRect/>
          </a:stretch>
        </p:blipFill>
        <p:spPr bwMode="auto">
          <a:xfrm>
            <a:off x="860580" y="1066800"/>
            <a:ext cx="7422839" cy="5334000"/>
          </a:xfrm>
          <a:prstGeom prst="rect">
            <a:avLst/>
          </a:prstGeom>
          <a:noFill/>
        </p:spPr>
      </p:pic>
      <p:cxnSp>
        <p:nvCxnSpPr>
          <p:cNvPr id="10" name="Straight Connector 9"/>
          <p:cNvCxnSpPr/>
          <p:nvPr/>
        </p:nvCxnSpPr>
        <p:spPr bwMode="auto">
          <a:xfrm>
            <a:off x="1925782" y="2964867"/>
            <a:ext cx="5334000"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11" name="TextBox 10"/>
          <p:cNvSpPr txBox="1"/>
          <p:nvPr/>
        </p:nvSpPr>
        <p:spPr>
          <a:xfrm>
            <a:off x="3652953" y="3422075"/>
            <a:ext cx="992964" cy="369332"/>
          </a:xfrm>
          <a:prstGeom prst="rect">
            <a:avLst/>
          </a:prstGeom>
          <a:noFill/>
        </p:spPr>
        <p:txBody>
          <a:bodyPr wrap="none" rtlCol="0">
            <a:spAutoFit/>
          </a:bodyPr>
          <a:lstStyle/>
          <a:p>
            <a:r>
              <a:rPr lang="en-US" i="1" dirty="0" smtClean="0"/>
              <a:t>Week 47</a:t>
            </a:r>
            <a:endParaRPr lang="en-US" i="1" dirty="0"/>
          </a:p>
        </p:txBody>
      </p:sp>
      <p:cxnSp>
        <p:nvCxnSpPr>
          <p:cNvPr id="13" name="Straight Connector 12"/>
          <p:cNvCxnSpPr/>
          <p:nvPr/>
        </p:nvCxnSpPr>
        <p:spPr bwMode="auto">
          <a:xfrm rot="5400000" flipH="1" flipV="1">
            <a:off x="3803073" y="3484419"/>
            <a:ext cx="419792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1911922" y="4308797"/>
            <a:ext cx="5334000"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15" name="Up Arrow 14"/>
          <p:cNvSpPr/>
          <p:nvPr/>
        </p:nvSpPr>
        <p:spPr bwMode="auto">
          <a:xfrm>
            <a:off x="4627418" y="2983468"/>
            <a:ext cx="374073" cy="1325329"/>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charset="0"/>
            </a:endParaRPr>
          </a:p>
        </p:txBody>
      </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Peak </a:t>
            </a:r>
            <a:r>
              <a:rPr lang="en-US" dirty="0" err="1" smtClean="0"/>
              <a:t>Lumi</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BB043D0-DF90-4A48-9998-E3D4B9C97A2E}" type="slidenum">
              <a:rPr lang="en-US" smtClean="0"/>
              <a:pPr/>
              <a:t>6</a:t>
            </a:fld>
            <a:endParaRPr lang="en-US"/>
          </a:p>
        </p:txBody>
      </p:sp>
      <p:sp>
        <p:nvSpPr>
          <p:cNvPr id="2050" name="AutoShape 2" descr="https://atlas.web.cern.ch/Atlas/GROUPS/DATAPREPARATION/DataSummary/filldata/figs/filltotal_peak.png"/>
          <p:cNvSpPr>
            <a:spLocks noChangeAspect="1" noChangeArrowheads="1"/>
          </p:cNvSpPr>
          <p:nvPr/>
        </p:nvSpPr>
        <p:spPr bwMode="auto">
          <a:xfrm>
            <a:off x="63500" y="-136525"/>
            <a:ext cx="7581900" cy="54483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s://atlas.web.cern.ch/Atlas/GROUPS/DATAPREPARATION/DataSummary/filldata/figs/filltotal_peak.png"/>
          <p:cNvSpPr>
            <a:spLocks noChangeAspect="1" noChangeArrowheads="1"/>
          </p:cNvSpPr>
          <p:nvPr/>
        </p:nvSpPr>
        <p:spPr bwMode="auto">
          <a:xfrm>
            <a:off x="63500" y="-136525"/>
            <a:ext cx="7248525" cy="52101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https://atlas.web.cern.ch/Atlas/GROUPS/DATAPREPARATION/DataSummary/filldata/figs/filltotal_peak.png"/>
          <p:cNvSpPr>
            <a:spLocks noChangeAspect="1" noChangeArrowheads="1"/>
          </p:cNvSpPr>
          <p:nvPr/>
        </p:nvSpPr>
        <p:spPr bwMode="auto">
          <a:xfrm>
            <a:off x="63500" y="-136525"/>
            <a:ext cx="7248525" cy="52101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Oval 15"/>
          <p:cNvSpPr/>
          <p:nvPr/>
        </p:nvSpPr>
        <p:spPr bwMode="auto">
          <a:xfrm>
            <a:off x="5735780" y="4197927"/>
            <a:ext cx="581891" cy="875723"/>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charset="0"/>
            </a:endParaRPr>
          </a:p>
        </p:txBody>
      </p:sp>
      <p:pic>
        <p:nvPicPr>
          <p:cNvPr id="11" name="Content Placeholder 10" descr="plu_days_liny_ion.png"/>
          <p:cNvPicPr>
            <a:picLocks noGrp="1" noChangeAspect="1"/>
          </p:cNvPicPr>
          <p:nvPr>
            <p:ph idx="1"/>
          </p:nvPr>
        </p:nvPicPr>
        <p:blipFill>
          <a:blip r:embed="rId2"/>
          <a:stretch>
            <a:fillRect/>
          </a:stretch>
        </p:blipFill>
        <p:spPr>
          <a:xfrm>
            <a:off x="1905000" y="1066800"/>
            <a:ext cx="5334000" cy="5334000"/>
          </a:xfrm>
        </p:spPr>
      </p:pic>
      <p:sp>
        <p:nvSpPr>
          <p:cNvPr id="13" name="TextBox 12"/>
          <p:cNvSpPr txBox="1"/>
          <p:nvPr/>
        </p:nvSpPr>
        <p:spPr>
          <a:xfrm>
            <a:off x="7239000" y="5583383"/>
            <a:ext cx="1258678" cy="369332"/>
          </a:xfrm>
          <a:prstGeom prst="rect">
            <a:avLst/>
          </a:prstGeom>
          <a:noFill/>
        </p:spPr>
        <p:txBody>
          <a:bodyPr wrap="none" rtlCol="0">
            <a:spAutoFit/>
          </a:bodyPr>
          <a:lstStyle/>
          <a:p>
            <a:r>
              <a:rPr lang="en-US" dirty="0" smtClean="0"/>
              <a:t>LPC (</a:t>
            </a:r>
            <a:r>
              <a:rPr lang="en-US" dirty="0" err="1" smtClean="0"/>
              <a:t>Massi</a:t>
            </a:r>
            <a:r>
              <a:rPr lang="en-US" dirty="0" smtClean="0"/>
              <a:t>)</a:t>
            </a:r>
            <a:endParaRPr lang="en-US" dirty="0"/>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Peak </a:t>
            </a:r>
            <a:r>
              <a:rPr lang="en-US" dirty="0" err="1" smtClean="0"/>
              <a:t>Lumi</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BB043D0-DF90-4A48-9998-E3D4B9C97A2E}" type="slidenum">
              <a:rPr lang="en-US" smtClean="0"/>
              <a:pPr/>
              <a:t>7</a:t>
            </a:fld>
            <a:endParaRPr lang="en-US"/>
          </a:p>
        </p:txBody>
      </p:sp>
      <p:sp>
        <p:nvSpPr>
          <p:cNvPr id="2050" name="AutoShape 2" descr="https://atlas.web.cern.ch/Atlas/GROUPS/DATAPREPARATION/DataSummary/filldata/figs/filltotal_peak.png"/>
          <p:cNvSpPr>
            <a:spLocks noChangeAspect="1" noChangeArrowheads="1"/>
          </p:cNvSpPr>
          <p:nvPr/>
        </p:nvSpPr>
        <p:spPr bwMode="auto">
          <a:xfrm>
            <a:off x="63500" y="-136525"/>
            <a:ext cx="7581900" cy="54483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s://atlas.web.cern.ch/Atlas/GROUPS/DATAPREPARATION/DataSummary/filldata/figs/filltotal_peak.png"/>
          <p:cNvSpPr>
            <a:spLocks noChangeAspect="1" noChangeArrowheads="1"/>
          </p:cNvSpPr>
          <p:nvPr/>
        </p:nvSpPr>
        <p:spPr bwMode="auto">
          <a:xfrm>
            <a:off x="63500" y="-136525"/>
            <a:ext cx="7248525" cy="52101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https://atlas.web.cern.ch/Atlas/GROUPS/DATAPREPARATION/DataSummary/filldata/figs/filltotal_peak.png"/>
          <p:cNvSpPr>
            <a:spLocks noChangeAspect="1" noChangeArrowheads="1"/>
          </p:cNvSpPr>
          <p:nvPr/>
        </p:nvSpPr>
        <p:spPr bwMode="auto">
          <a:xfrm>
            <a:off x="63500" y="-136525"/>
            <a:ext cx="7248525" cy="52101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8" descr="https://atlas.web.cern.ch/Atlas/GROUPS/DATAPREPARATION/DataSummary/filldata/figs/filltotal_peak.png"/>
          <p:cNvPicPr>
            <a:picLocks noGrp="1" noChangeAspect="1" noChangeArrowheads="1"/>
          </p:cNvPicPr>
          <p:nvPr>
            <p:ph idx="1"/>
          </p:nvPr>
        </p:nvPicPr>
        <p:blipFill>
          <a:blip r:embed="rId2"/>
          <a:srcRect/>
          <a:stretch>
            <a:fillRect/>
          </a:stretch>
        </p:blipFill>
        <p:spPr bwMode="auto">
          <a:xfrm>
            <a:off x="860580" y="1066800"/>
            <a:ext cx="7422839" cy="5334000"/>
          </a:xfrm>
          <a:prstGeom prst="rect">
            <a:avLst/>
          </a:prstGeom>
          <a:noFill/>
        </p:spPr>
      </p:pic>
      <p:sp>
        <p:nvSpPr>
          <p:cNvPr id="16" name="Oval 15"/>
          <p:cNvSpPr/>
          <p:nvPr/>
        </p:nvSpPr>
        <p:spPr bwMode="auto">
          <a:xfrm>
            <a:off x="5735780" y="4197927"/>
            <a:ext cx="581891" cy="875723"/>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charset="0"/>
            </a:endParaRPr>
          </a:p>
        </p:txBody>
      </p: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 Grand Merci for the Injectors</a:t>
            </a:r>
            <a:endParaRPr lang="en-US" dirty="0"/>
          </a:p>
        </p:txBody>
      </p:sp>
      <p:sp>
        <p:nvSpPr>
          <p:cNvPr id="7" name="Content Placeholder 6"/>
          <p:cNvSpPr>
            <a:spLocks noGrp="1"/>
          </p:cNvSpPr>
          <p:nvPr>
            <p:ph idx="1"/>
          </p:nvPr>
        </p:nvSpPr>
        <p:spPr/>
        <p:txBody>
          <a:bodyPr/>
          <a:lstStyle/>
          <a:p>
            <a:r>
              <a:rPr lang="en-US" dirty="0" smtClean="0"/>
              <a:t>Quite intensive tuning at the injectors to keep ion intensity at the very high levels we now got used to (above design).</a:t>
            </a:r>
          </a:p>
          <a:p>
            <a:pPr lvl="1"/>
            <a:r>
              <a:rPr lang="en-US" dirty="0" smtClean="0"/>
              <a:t>Source.</a:t>
            </a:r>
          </a:p>
          <a:p>
            <a:pPr lvl="1"/>
            <a:r>
              <a:rPr lang="en-US" dirty="0" err="1" smtClean="0"/>
              <a:t>Linac</a:t>
            </a:r>
            <a:r>
              <a:rPr lang="en-US" dirty="0" smtClean="0"/>
              <a:t> intensity.</a:t>
            </a:r>
          </a:p>
          <a:p>
            <a:pPr lvl="1"/>
            <a:r>
              <a:rPr lang="en-US" dirty="0" smtClean="0"/>
              <a:t>LEIR transmission.</a:t>
            </a:r>
          </a:p>
          <a:p>
            <a:pPr lvl="1"/>
            <a:r>
              <a:rPr lang="en-US" dirty="0" smtClean="0"/>
              <a:t>PS cavity.</a:t>
            </a:r>
          </a:p>
          <a:p>
            <a:pPr lvl="1"/>
            <a:r>
              <a:rPr lang="en-US" dirty="0" smtClean="0"/>
              <a:t>SPS transmission.</a:t>
            </a:r>
          </a:p>
          <a:p>
            <a:pPr lvl="1"/>
            <a:r>
              <a:rPr lang="en-US" dirty="0" err="1" smtClean="0"/>
              <a:t>Emittance</a:t>
            </a:r>
            <a:r>
              <a:rPr lang="en-US" dirty="0" smtClean="0"/>
              <a:t> blowup removed.</a:t>
            </a:r>
          </a:p>
          <a:p>
            <a:r>
              <a:rPr lang="en-US" dirty="0" smtClean="0"/>
              <a:t>Several experts in to help: </a:t>
            </a:r>
            <a:r>
              <a:rPr lang="en-US" dirty="0" err="1" smtClean="0"/>
              <a:t>Django</a:t>
            </a:r>
            <a:r>
              <a:rPr lang="en-US" dirty="0" smtClean="0"/>
              <a:t> </a:t>
            </a:r>
            <a:r>
              <a:rPr lang="en-US" dirty="0" err="1" smtClean="0"/>
              <a:t>Manglunki</a:t>
            </a:r>
            <a:r>
              <a:rPr lang="en-US" dirty="0" smtClean="0"/>
              <a:t>, Christian </a:t>
            </a:r>
            <a:r>
              <a:rPr lang="en-US" dirty="0" err="1" smtClean="0"/>
              <a:t>Carli</a:t>
            </a:r>
            <a:r>
              <a:rPr lang="en-US" dirty="0" smtClean="0"/>
              <a:t>, </a:t>
            </a:r>
            <a:r>
              <a:rPr lang="en-US" dirty="0" err="1" smtClean="0"/>
              <a:t>Detlef</a:t>
            </a:r>
            <a:r>
              <a:rPr lang="en-US" dirty="0" smtClean="0"/>
              <a:t> </a:t>
            </a:r>
            <a:r>
              <a:rPr lang="en-US" dirty="0" err="1" smtClean="0"/>
              <a:t>Kuchler</a:t>
            </a:r>
            <a:r>
              <a:rPr lang="en-US" dirty="0" smtClean="0"/>
              <a:t>, …</a:t>
            </a:r>
          </a:p>
          <a:p>
            <a:endParaRPr lang="en-US" dirty="0" smtClean="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BB043D0-DF90-4A48-9998-E3D4B9C97A2E}" type="slidenum">
              <a:rPr lang="en-US" smtClean="0"/>
              <a:pPr/>
              <a:t>8</a:t>
            </a:fld>
            <a:endParaRPr lang="en-US"/>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Beam</a:t>
            </a:r>
            <a:r>
              <a:rPr lang="fr-CH" dirty="0" smtClean="0"/>
              <a:t> </a:t>
            </a:r>
            <a:r>
              <a:rPr lang="fr-CH" dirty="0" err="1" smtClean="0"/>
              <a:t>Currents</a:t>
            </a:r>
            <a:r>
              <a:rPr lang="fr-CH" dirty="0" smtClean="0"/>
              <a:t> and </a:t>
            </a:r>
            <a:r>
              <a:rPr lang="fr-CH" dirty="0" err="1" smtClean="0"/>
              <a:t>Lumi’s</a:t>
            </a:r>
            <a:r>
              <a:rPr lang="fr-CH" dirty="0" smtClean="0"/>
              <a:t> </a:t>
            </a:r>
            <a:r>
              <a:rPr lang="fr-CH" dirty="0" err="1" smtClean="0"/>
              <a:t>since</a:t>
            </a:r>
            <a:r>
              <a:rPr lang="fr-CH" dirty="0" smtClean="0"/>
              <a:t> </a:t>
            </a:r>
            <a:r>
              <a:rPr lang="fr-CH" dirty="0" err="1" smtClean="0"/>
              <a:t>Wed</a:t>
            </a:r>
            <a:endParaRPr lang="en-US" dirty="0"/>
          </a:p>
        </p:txBody>
      </p:sp>
      <p:sp>
        <p:nvSpPr>
          <p:cNvPr id="4" name="Footer Placeholder 3"/>
          <p:cNvSpPr>
            <a:spLocks noGrp="1"/>
          </p:cNvSpPr>
          <p:nvPr>
            <p:ph type="ftr" sz="quarter" idx="10"/>
          </p:nvPr>
        </p:nvSpPr>
        <p:spPr/>
        <p:txBody>
          <a:bodyPr/>
          <a:lstStyle/>
          <a:p>
            <a:endParaRPr lang="en-US" smtClean="0"/>
          </a:p>
          <a:p>
            <a:r>
              <a:rPr lang="en-US" smtClean="0"/>
              <a:t>LHC 8:30 meeting</a:t>
            </a:r>
            <a:endParaRPr lang="en-US" dirty="0"/>
          </a:p>
        </p:txBody>
      </p:sp>
      <p:sp>
        <p:nvSpPr>
          <p:cNvPr id="5" name="Date Placeholder 4"/>
          <p:cNvSpPr>
            <a:spLocks noGrp="1"/>
          </p:cNvSpPr>
          <p:nvPr>
            <p:ph type="dt" sz="half" idx="4294967295"/>
          </p:nvPr>
        </p:nvSpPr>
        <p:spPr>
          <a:xfrm>
            <a:off x="34925" y="6616700"/>
            <a:ext cx="2133600" cy="268288"/>
          </a:xfrm>
          <a:prstGeom prst="rect">
            <a:avLst/>
          </a:prstGeom>
        </p:spPr>
        <p:txBody>
          <a:bodyPr/>
          <a:lstStyle/>
          <a:p>
            <a:r>
              <a:rPr lang="en-US" smtClean="0"/>
              <a:t>28/11/2010</a:t>
            </a:r>
            <a:endParaRPr lang="en-US" dirty="0"/>
          </a:p>
        </p:txBody>
      </p:sp>
      <p:sp>
        <p:nvSpPr>
          <p:cNvPr id="7" name="TextBox 6"/>
          <p:cNvSpPr txBox="1"/>
          <p:nvPr/>
        </p:nvSpPr>
        <p:spPr>
          <a:xfrm>
            <a:off x="5364110" y="6021360"/>
            <a:ext cx="3240450" cy="707886"/>
          </a:xfrm>
          <a:prstGeom prst="rect">
            <a:avLst/>
          </a:prstGeom>
          <a:noFill/>
        </p:spPr>
        <p:txBody>
          <a:bodyPr wrap="square" rtlCol="0">
            <a:spAutoFit/>
          </a:bodyPr>
          <a:lstStyle/>
          <a:p>
            <a:r>
              <a:rPr lang="en-GB" dirty="0" smtClean="0"/>
              <a:t>Can spend your time analysing the </a:t>
            </a:r>
            <a:r>
              <a:rPr lang="en-GB" dirty="0" err="1" smtClean="0"/>
              <a:t>lumi’s</a:t>
            </a:r>
            <a:r>
              <a:rPr lang="en-GB" dirty="0" smtClean="0"/>
              <a:t>...</a:t>
            </a:r>
            <a:endParaRPr lang="en-GB"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539440" y="3429000"/>
            <a:ext cx="8209140" cy="2625725"/>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611450" y="620610"/>
            <a:ext cx="8137130" cy="2661845"/>
          </a:xfrm>
          <a:prstGeom prst="rect">
            <a:avLst/>
          </a:prstGeom>
          <a:noFill/>
          <a:ln w="9525">
            <a:noFill/>
            <a:miter lim="800000"/>
            <a:headEnd/>
            <a:tailEnd/>
          </a:ln>
        </p:spPr>
      </p:pic>
    </p:spTree>
  </p:cSld>
  <p:clrMapOvr>
    <a:masterClrMapping/>
  </p:clrMapOvr>
  <p:transition spd="med">
    <p:fade thruBlk="1"/>
  </p:transition>
</p:sld>
</file>

<file path=ppt/theme/theme1.xml><?xml version="1.0" encoding="utf-8"?>
<a:theme xmlns:a="http://schemas.openxmlformats.org/drawingml/2006/main" name="Pixel">
  <a:themeElements>
    <a:clrScheme name="Pixel 13">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CC00CC"/>
      </a:hlink>
      <a:folHlink>
        <a:srgbClr val="CCCCE6"/>
      </a:folHlink>
    </a:clrScheme>
    <a:fontScheme name="Pixe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Calibri"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Calibri"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CC00CC"/>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31066</TotalTime>
  <Words>1279</Words>
  <Application>Microsoft Office PowerPoint</Application>
  <PresentationFormat>On-screen Show (4:3)</PresentationFormat>
  <Paragraphs>234</Paragraphs>
  <Slides>39</Slides>
  <Notes>0</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Pixel</vt:lpstr>
      <vt:lpstr>Office Theme</vt:lpstr>
      <vt:lpstr>Sunday 28 Nov.</vt:lpstr>
      <vt:lpstr>Monday 29 Nov.</vt:lpstr>
      <vt:lpstr>Summary Week 47</vt:lpstr>
      <vt:lpstr>Integrated Lumi</vt:lpstr>
      <vt:lpstr>Integrated Lumi</vt:lpstr>
      <vt:lpstr>Peak Lumi</vt:lpstr>
      <vt:lpstr>Peak Lumi</vt:lpstr>
      <vt:lpstr>Un Grand Merci for the Injectors</vt:lpstr>
      <vt:lpstr>Beam Currents and Lumi’s since Wed</vt:lpstr>
      <vt:lpstr>New Record Lumi</vt:lpstr>
      <vt:lpstr>(ALICE) Lumi vs. time</vt:lpstr>
      <vt:lpstr>A Few Details</vt:lpstr>
      <vt:lpstr>Q9.R2 trip #1: Noise?</vt:lpstr>
      <vt:lpstr>Trip #2 of RQ9.R2 on November 25, 08:06:39</vt:lpstr>
      <vt:lpstr>Trip #2 of RQ9.R2 on November 25, 08:06:39</vt:lpstr>
      <vt:lpstr>SR7 Temperature – BPM Calibration</vt:lpstr>
      <vt:lpstr>Lumi Spike During TCT Movement</vt:lpstr>
      <vt:lpstr>A Few Details</vt:lpstr>
      <vt:lpstr>Ghost Bunches</vt:lpstr>
      <vt:lpstr>Long. Density Monitor</vt:lpstr>
      <vt:lpstr>Zoom Before Bunch 1  Ghost Bunches</vt:lpstr>
      <vt:lpstr>Bunch in the Middle</vt:lpstr>
      <vt:lpstr>Last Bunch</vt:lpstr>
      <vt:lpstr>Abort Gap</vt:lpstr>
      <vt:lpstr>RF Voltage trim at injection – Ghost bunches</vt:lpstr>
      <vt:lpstr>Status Ghost Bunches (JJ Gras)</vt:lpstr>
      <vt:lpstr>Fill 1522</vt:lpstr>
      <vt:lpstr>Ghost Bunches</vt:lpstr>
      <vt:lpstr>Ghost Bunches Full Turn</vt:lpstr>
      <vt:lpstr>BSRT on Empty Slots</vt:lpstr>
      <vt:lpstr>A Few Details</vt:lpstr>
      <vt:lpstr>Improving the turn around in LHC</vt:lpstr>
      <vt:lpstr>Slide 33</vt:lpstr>
      <vt:lpstr>A Few Details</vt:lpstr>
      <vt:lpstr> Emittance Fill 1522</vt:lpstr>
      <vt:lpstr>Transverse Damper: Well Damped</vt:lpstr>
      <vt:lpstr>Damper Pickup B2</vt:lpstr>
      <vt:lpstr>Damper Pickup B1</vt:lpstr>
      <vt:lpstr>Plan</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Night 27</dc:title>
  <dc:creator>Oliver Bruning</dc:creator>
  <cp:lastModifiedBy>NICE</cp:lastModifiedBy>
  <cp:revision>907</cp:revision>
  <dcterms:created xsi:type="dcterms:W3CDTF">2010-11-27T07:47:39Z</dcterms:created>
  <dcterms:modified xsi:type="dcterms:W3CDTF">2010-11-29T07:27:56Z</dcterms:modified>
</cp:coreProperties>
</file>