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520" r:id="rId2"/>
    <p:sldId id="519" r:id="rId3"/>
    <p:sldId id="521" r:id="rId4"/>
    <p:sldId id="536" r:id="rId5"/>
    <p:sldId id="533" r:id="rId6"/>
    <p:sldId id="535" r:id="rId7"/>
    <p:sldId id="523" r:id="rId8"/>
    <p:sldId id="522" r:id="rId9"/>
    <p:sldId id="528" r:id="rId10"/>
    <p:sldId id="525" r:id="rId11"/>
    <p:sldId id="526" r:id="rId12"/>
    <p:sldId id="531" r:id="rId13"/>
    <p:sldId id="527" r:id="rId14"/>
    <p:sldId id="529" r:id="rId15"/>
    <p:sldId id="530" r:id="rId16"/>
    <p:sldId id="539" r:id="rId17"/>
    <p:sldId id="534" r:id="rId18"/>
    <p:sldId id="537" r:id="rId19"/>
    <p:sldId id="538" r:id="rId20"/>
    <p:sldId id="541" r:id="rId21"/>
    <p:sldId id="542" r:id="rId22"/>
    <p:sldId id="543" r:id="rId23"/>
    <p:sldId id="524" r:id="rId24"/>
    <p:sldId id="54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45" autoAdjust="0"/>
    <p:restoredTop sz="91220" autoAdjust="0"/>
  </p:normalViewPr>
  <p:slideViewPr>
    <p:cSldViewPr snapToGrid="0" snapToObjects="1">
      <p:cViewPr varScale="1">
        <p:scale>
          <a:sx n="81" d="100"/>
          <a:sy n="81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11/22/2010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-dep-op-elogbook.web.cern.ch/ab-dep-op-elogbook/elogbook/view.php?attachId=11250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46: Machine coordinators: Roger Bailey – </a:t>
            </a:r>
            <a:r>
              <a:rPr lang="en-US" dirty="0" err="1" smtClean="0"/>
              <a:t>Gianluigi</a:t>
            </a:r>
            <a:r>
              <a:rPr lang="en-US" dirty="0" smtClean="0"/>
              <a:t> </a:t>
            </a:r>
            <a:r>
              <a:rPr lang="en-US" dirty="0" err="1" smtClean="0"/>
              <a:t>Arduini</a:t>
            </a:r>
            <a:endParaRPr lang="en-US" dirty="0" smtClean="0"/>
          </a:p>
          <a:p>
            <a:r>
              <a:rPr lang="en-US" dirty="0" smtClean="0"/>
              <a:t>Main aims of the week:</a:t>
            </a:r>
          </a:p>
          <a:p>
            <a:pPr lvl="1"/>
            <a:r>
              <a:rPr lang="en-US" dirty="0" smtClean="0"/>
              <a:t>Stable beams with ions </a:t>
            </a:r>
          </a:p>
          <a:p>
            <a:pPr lvl="1"/>
            <a:r>
              <a:rPr lang="en-US" dirty="0" smtClean="0"/>
              <a:t>Scheduled stop for ion source refill Wednesday and Thursday </a:t>
            </a:r>
          </a:p>
          <a:p>
            <a:pPr lvl="1"/>
            <a:r>
              <a:rPr lang="en-US" dirty="0" smtClean="0"/>
              <a:t>Proton MD (75ns and 50ns) "in the shadow" Wednesday to </a:t>
            </a:r>
            <a:r>
              <a:rPr lang="en-US" strike="sngStrike" dirty="0" err="1" smtClean="0"/>
              <a:t>Friday</a:t>
            </a:r>
            <a:r>
              <a:rPr lang="en-US" dirty="0" err="1" smtClean="0"/>
              <a:t>Saturday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30116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261"/>
                <a:gridCol w="479073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physics with 121 bunches, Fills 1492, 1493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 physics with 121 bunches, Fills 1494, 1496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Setting up for 75ns protons all day and night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75ns high intensity studies at 450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50ns studies at 450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 and ramp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Setting</a:t>
                      </a:r>
                      <a:r>
                        <a:rPr lang="en-US" baseline="0" dirty="0" smtClean="0"/>
                        <a:t> up for ions and physics, Fill 1504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physics with 121 bunches, Fills 1505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1459 – 31</a:t>
            </a:r>
            <a:r>
              <a:rPr lang="en-US" baseline="30000" dirty="0" smtClean="0"/>
              <a:t>st</a:t>
            </a:r>
            <a:r>
              <a:rPr lang="en-US" dirty="0" smtClean="0"/>
              <a:t> October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91" y="1745828"/>
            <a:ext cx="72326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93720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50ns_109b_12_90_12bpi10inj  - Trains well separated</a:t>
            </a:r>
          </a:p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Pressure up to 2e-8 mbar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1500 – 19</a:t>
            </a:r>
            <a:r>
              <a:rPr lang="en-US" baseline="30000" dirty="0" smtClean="0"/>
              <a:t>th</a:t>
            </a:r>
            <a:r>
              <a:rPr lang="en-US" dirty="0" smtClean="0"/>
              <a:t> November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502" y="1595462"/>
            <a:ext cx="72707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91376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Pressure increases at VGI in A4L1</a:t>
            </a:r>
          </a:p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But much lower than before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1500 – 19</a:t>
            </a:r>
            <a:r>
              <a:rPr lang="en-US" baseline="30000" dirty="0" smtClean="0"/>
              <a:t>th</a:t>
            </a:r>
            <a:r>
              <a:rPr lang="en-US" dirty="0" smtClean="0"/>
              <a:t> November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2040"/>
            <a:ext cx="2479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Only SR desorption </a:t>
            </a:r>
          </a:p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in LSS2</a:t>
            </a:r>
          </a:p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in LSS3&amp;5</a:t>
            </a:r>
          </a:p>
          <a:p>
            <a:pPr>
              <a:buClr>
                <a:srgbClr val="00FF99"/>
              </a:buClr>
              <a:buFont typeface="Arial" pitchFamily="34" charset="0"/>
              <a:buChar char="•"/>
            </a:pPr>
            <a:r>
              <a:rPr lang="en-GB" dirty="0" smtClean="0"/>
              <a:t> In LSS6&amp;7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422" y="796533"/>
            <a:ext cx="41168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464496" cy="28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1316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50ns –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9320"/>
          </a:xfrm>
        </p:spPr>
        <p:txBody>
          <a:bodyPr/>
          <a:lstStyle/>
          <a:p>
            <a:r>
              <a:rPr lang="en-GB" dirty="0" smtClean="0"/>
              <a:t>After the access: Injection of trains of 48 bunches spaced by 1.85 microseconds (similar to what was done with 75 ns) for comparison purposes</a:t>
            </a:r>
          </a:p>
          <a:p>
            <a:r>
              <a:rPr lang="en-GB" dirty="0" smtClean="0"/>
              <a:t>Go with </a:t>
            </a:r>
            <a:r>
              <a:rPr lang="en-GB" b="1" dirty="0" smtClean="0">
                <a:solidFill>
                  <a:srgbClr val="0000FF"/>
                </a:solidFill>
              </a:rPr>
              <a:t>Beam 1</a:t>
            </a:r>
            <a:r>
              <a:rPr lang="en-GB" dirty="0" smtClean="0"/>
              <a:t> to speed up. Managed to inject 444 bunches with ~1.2x10</a:t>
            </a:r>
            <a:r>
              <a:rPr lang="en-GB" baseline="30000" dirty="0" smtClean="0"/>
              <a:t>11</a:t>
            </a:r>
            <a:r>
              <a:rPr lang="en-GB" dirty="0" smtClean="0"/>
              <a:t> p/bunch</a:t>
            </a:r>
          </a:p>
          <a:p>
            <a:pPr lvl="1"/>
            <a:r>
              <a:rPr lang="en-GB" dirty="0" smtClean="0"/>
              <a:t>Clear effects on the vacuum</a:t>
            </a:r>
          </a:p>
          <a:p>
            <a:pPr lvl="1"/>
            <a:r>
              <a:rPr lang="en-GB" dirty="0" smtClean="0"/>
              <a:t>Clear sign of heat load on the cryogenics. Not visible with 75 ns spacing.</a:t>
            </a:r>
          </a:p>
          <a:p>
            <a:endParaRPr lang="en-US" dirty="0" smtClean="0"/>
          </a:p>
          <a:p>
            <a:pPr>
              <a:tabLst>
                <a:tab pos="2225675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13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1502 – 50ns –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124"/>
            <a:ext cx="8686800" cy="387448"/>
          </a:xfrm>
        </p:spPr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Beam1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= 444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Bunches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	</a:t>
            </a:r>
            <a:r>
              <a:rPr lang="fr-FR" b="1" dirty="0" smtClean="0">
                <a:solidFill>
                  <a:srgbClr val="FF0000"/>
                </a:solidFill>
              </a:rPr>
              <a:t>Beam2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= 60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Bunches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http://elogbook/eLogbook/attach_reader?attach_id=1126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79" y="1404327"/>
            <a:ext cx="6758916" cy="5265033"/>
          </a:xfrm>
          <a:prstGeom prst="rect">
            <a:avLst/>
          </a:prstGeom>
          <a:noFill/>
        </p:spPr>
      </p:pic>
      <p:sp>
        <p:nvSpPr>
          <p:cNvPr id="8" name="Footer Placeholder 19"/>
          <p:cNvSpPr txBox="1">
            <a:spLocks/>
          </p:cNvSpPr>
          <p:nvPr/>
        </p:nvSpPr>
        <p:spPr bwMode="auto">
          <a:xfrm>
            <a:off x="2981019" y="6397349"/>
            <a:ext cx="2769152" cy="3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beam commissioning 20 nov 2010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050" y="1419079"/>
            <a:ext cx="326351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Highest Pressure on LSS3 and LSS6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32545" y="2338699"/>
            <a:ext cx="14352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1E-6 mbar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and qualitative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less vacuum activity and heat load with 75ns spacing</a:t>
            </a:r>
          </a:p>
          <a:p>
            <a:r>
              <a:rPr lang="en-US" dirty="0" smtClean="0"/>
              <a:t>Comparison of 50ns before and after many hours of scrubbing clearly shows that the situation has improved significantly</a:t>
            </a:r>
          </a:p>
          <a:p>
            <a:r>
              <a:rPr lang="en-US" dirty="0" smtClean="0"/>
              <a:t>Comparison of similar trains of 75ns and 50ns spacing clearly shows that 50ns is significantly worse</a:t>
            </a:r>
          </a:p>
          <a:p>
            <a:endParaRPr lang="en-US" dirty="0" smtClean="0"/>
          </a:p>
          <a:p>
            <a:r>
              <a:rPr lang="en-US" dirty="0" smtClean="0"/>
              <a:t>Analysis ongoing</a:t>
            </a:r>
          </a:p>
          <a:p>
            <a:r>
              <a:rPr lang="en-US" dirty="0" smtClean="0"/>
              <a:t>See BCWG, LMC, Evian, Chamonix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- ion physics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9320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 smtClean="0"/>
              <a:t>Fill 1492 into physics around 07.30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500ns_121b_113_114_0_4bpi31inj_IONS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Initial luminosity 2.5 10</a:t>
            </a:r>
            <a:r>
              <a:rPr lang="en-US" baseline="30000" dirty="0" smtClean="0"/>
              <a:t>25 </a:t>
            </a:r>
            <a:r>
              <a:rPr lang="en-US" dirty="0" smtClean="0"/>
              <a:t>cm</a:t>
            </a:r>
            <a:r>
              <a:rPr lang="en-US" baseline="30000" dirty="0" smtClean="0"/>
              <a:t>-2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Lost at 08.45 - network instability triggered the FMCM for the D1 in P5 </a:t>
            </a:r>
          </a:p>
          <a:p>
            <a:pPr>
              <a:tabLst>
                <a:tab pos="2225675" algn="l"/>
              </a:tabLst>
            </a:pPr>
            <a:r>
              <a:rPr lang="en-US" dirty="0" smtClean="0"/>
              <a:t>Refill for physics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Same configuration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Fill 1493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450 Z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emittances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B1-H: 2.6 </a:t>
            </a:r>
            <a:br>
              <a:rPr lang="pt-BR" dirty="0" smtClean="0"/>
            </a:br>
            <a:r>
              <a:rPr lang="pt-BR" dirty="0" smtClean="0"/>
              <a:t>B1-V: 2.1 </a:t>
            </a:r>
            <a:br>
              <a:rPr lang="pt-BR" dirty="0" smtClean="0"/>
            </a:br>
            <a:r>
              <a:rPr lang="pt-BR" dirty="0" smtClean="0"/>
              <a:t>B2-H: 3.5 </a:t>
            </a:r>
            <a:br>
              <a:rPr lang="pt-BR" dirty="0" smtClean="0"/>
            </a:br>
            <a:r>
              <a:rPr lang="pt-BR" dirty="0" smtClean="0"/>
              <a:t>B2-V: 3.3 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Beam intensities ~ equal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Stable beams from 12.50</a:t>
            </a:r>
          </a:p>
          <a:p>
            <a:pPr lvl="1">
              <a:tabLst>
                <a:tab pos="2225675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16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2050" name="Picture 2" descr="http://elogbook.cern.ch/eLogbook/attach_reader?attach_id=1124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461" y="2414954"/>
            <a:ext cx="4946967" cy="42271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Nov 20 – back to 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2271"/>
          </a:xfrm>
        </p:spPr>
        <p:txBody>
          <a:bodyPr/>
          <a:lstStyle/>
          <a:p>
            <a:r>
              <a:rPr lang="en-US" dirty="0" smtClean="0"/>
              <a:t>08.00 Stop proton operation. Switch back to ions</a:t>
            </a:r>
          </a:p>
          <a:p>
            <a:pPr lvl="1"/>
            <a:r>
              <a:rPr lang="en-US" dirty="0" smtClean="0"/>
              <a:t>Interlocks, thresholds, </a:t>
            </a:r>
            <a:r>
              <a:rPr lang="en-US" dirty="0" err="1" smtClean="0"/>
              <a:t>synchronisation</a:t>
            </a:r>
            <a:r>
              <a:rPr lang="en-US" dirty="0" smtClean="0"/>
              <a:t> etc </a:t>
            </a:r>
          </a:p>
          <a:p>
            <a:r>
              <a:rPr lang="en-US" dirty="0" smtClean="0"/>
              <a:t>10.00 Both beams circulating</a:t>
            </a:r>
          </a:p>
          <a:p>
            <a:r>
              <a:rPr lang="en-US" dirty="0" smtClean="0"/>
              <a:t>10.30 PS RF problem (80 MHz cavity. No beam for 1 hour)</a:t>
            </a:r>
          </a:p>
          <a:p>
            <a:r>
              <a:rPr lang="en-US" dirty="0" smtClean="0"/>
              <a:t>11.30 – 13.00 RF capture </a:t>
            </a:r>
            <a:r>
              <a:rPr lang="en-US" dirty="0" err="1" smtClean="0"/>
              <a:t>optimisation</a:t>
            </a:r>
            <a:endParaRPr lang="en-US" dirty="0" smtClean="0"/>
          </a:p>
          <a:p>
            <a:pPr>
              <a:tabLst>
                <a:tab pos="2225675" algn="l"/>
              </a:tabLst>
            </a:pPr>
            <a:r>
              <a:rPr lang="en-US" dirty="0" smtClean="0"/>
              <a:t>13.30 Test ramp, 2 bunches per beam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Ramp, squeeze, collide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Also used for qualification of luminosity scan range</a:t>
            </a:r>
          </a:p>
          <a:p>
            <a:pPr>
              <a:tabLst>
                <a:tab pos="2225675" algn="l"/>
              </a:tabLst>
            </a:pPr>
            <a:r>
              <a:rPr lang="en-US" dirty="0" smtClean="0"/>
              <a:t>Fill for physics from 17.00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Bunch intensities some 30% down on those before the stop</a:t>
            </a:r>
          </a:p>
          <a:p>
            <a:pPr>
              <a:tabLst>
                <a:tab pos="2225675" algn="l"/>
              </a:tabLst>
            </a:pPr>
            <a:r>
              <a:rPr lang="en-US" dirty="0" smtClean="0"/>
              <a:t>Some delays due to SPS RF and PS RF (80 </a:t>
            </a:r>
            <a:r>
              <a:rPr lang="en-US" dirty="0" err="1" smtClean="0"/>
              <a:t>MhZ</a:t>
            </a:r>
            <a:r>
              <a:rPr lang="en-US" dirty="0" smtClean="0"/>
              <a:t> cavity)</a:t>
            </a:r>
          </a:p>
          <a:p>
            <a:r>
              <a:rPr lang="en-US" dirty="0" smtClean="0"/>
              <a:t>21.50 Ramp 121 and 120 bunches</a:t>
            </a:r>
          </a:p>
          <a:p>
            <a:r>
              <a:rPr lang="en-US" dirty="0" smtClean="0"/>
              <a:t>23.00 </a:t>
            </a:r>
            <a:r>
              <a:rPr lang="en-US" dirty="0" smtClean="0">
                <a:solidFill>
                  <a:srgbClr val="FF0000"/>
                </a:solidFill>
              </a:rPr>
              <a:t>Stable beams. Fill 1504. Initial </a:t>
            </a:r>
            <a:r>
              <a:rPr lang="en-US" dirty="0" err="1" smtClean="0">
                <a:solidFill>
                  <a:srgbClr val="FF0000"/>
                </a:solidFill>
              </a:rPr>
              <a:t>lumis</a:t>
            </a:r>
            <a:r>
              <a:rPr lang="en-US" dirty="0" smtClean="0">
                <a:solidFill>
                  <a:srgbClr val="FF0000"/>
                </a:solidFill>
              </a:rPr>
              <a:t> around 2 10</a:t>
            </a:r>
            <a:r>
              <a:rPr lang="en-US" baseline="30000" dirty="0" smtClean="0">
                <a:solidFill>
                  <a:srgbClr val="FF0000"/>
                </a:solidFill>
              </a:rPr>
              <a:t>25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17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– ion physics (well sort 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75300"/>
          </a:xfrm>
        </p:spPr>
        <p:txBody>
          <a:bodyPr/>
          <a:lstStyle/>
          <a:p>
            <a:r>
              <a:rPr lang="en-US" sz="2000" dirty="0" smtClean="0"/>
              <a:t>Dump at 06.00</a:t>
            </a:r>
          </a:p>
          <a:p>
            <a:r>
              <a:rPr lang="en-US" sz="2000" dirty="0" smtClean="0"/>
              <a:t>Refill with difficulties in the injectors</a:t>
            </a:r>
          </a:p>
          <a:p>
            <a:r>
              <a:rPr lang="en-US" sz="2000" dirty="0" smtClean="0"/>
              <a:t>Uncertainties on BCT measurements, but lower than before</a:t>
            </a:r>
          </a:p>
          <a:p>
            <a:r>
              <a:rPr lang="en-US" sz="2000" dirty="0" smtClean="0"/>
              <a:t>Losses on beam 2 (10-20%) during the squeeze</a:t>
            </a:r>
          </a:p>
          <a:p>
            <a:r>
              <a:rPr lang="en-US" sz="2000" dirty="0" smtClean="0"/>
              <a:t>11.00 </a:t>
            </a:r>
            <a:r>
              <a:rPr lang="en-US" sz="2000" dirty="0" smtClean="0">
                <a:solidFill>
                  <a:srgbClr val="FF0000"/>
                </a:solidFill>
              </a:rPr>
              <a:t>Stable beams. Fill 1505. Initial </a:t>
            </a:r>
            <a:r>
              <a:rPr lang="en-US" sz="2000" dirty="0" err="1" smtClean="0">
                <a:solidFill>
                  <a:srgbClr val="FF0000"/>
                </a:solidFill>
              </a:rPr>
              <a:t>lumis</a:t>
            </a:r>
            <a:r>
              <a:rPr lang="en-US" sz="2000" dirty="0" smtClean="0">
                <a:solidFill>
                  <a:srgbClr val="FF0000"/>
                </a:solidFill>
              </a:rPr>
              <a:t> around 1 10</a:t>
            </a:r>
            <a:r>
              <a:rPr lang="en-US" sz="2000" baseline="30000" dirty="0" smtClean="0">
                <a:solidFill>
                  <a:srgbClr val="FF0000"/>
                </a:solidFill>
              </a:rPr>
              <a:t>25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Dump at 13.00</a:t>
            </a:r>
          </a:p>
          <a:p>
            <a:r>
              <a:rPr lang="en-US" sz="2000" dirty="0" smtClean="0"/>
              <a:t>Damper studies through the afternoon</a:t>
            </a:r>
          </a:p>
          <a:p>
            <a:r>
              <a:rPr lang="en-US" sz="2000" dirty="0" smtClean="0"/>
              <a:t>Back to physics in the evening with interruptions from PS MPS and PS RF</a:t>
            </a:r>
          </a:p>
          <a:p>
            <a:r>
              <a:rPr lang="en-US" sz="2000" dirty="0" smtClean="0"/>
              <a:t>Filling for physics from 23.00 or </a:t>
            </a:r>
            <a:r>
              <a:rPr lang="en-US" sz="2000" dirty="0" smtClean="0"/>
              <a:t>so, damper ON through the flat bottom</a:t>
            </a:r>
            <a:endParaRPr lang="en-US" sz="2000" dirty="0" smtClean="0"/>
          </a:p>
          <a:p>
            <a:r>
              <a:rPr lang="en-US" sz="2000" dirty="0" smtClean="0"/>
              <a:t>01.30 </a:t>
            </a:r>
            <a:r>
              <a:rPr lang="en-US" sz="2000" dirty="0" smtClean="0">
                <a:solidFill>
                  <a:srgbClr val="FF0000"/>
                </a:solidFill>
              </a:rPr>
              <a:t>Stable beams. Fill 1506. Intensities (and BCT) better. </a:t>
            </a:r>
            <a:r>
              <a:rPr lang="en-US" sz="2000" dirty="0" err="1" smtClean="0">
                <a:solidFill>
                  <a:srgbClr val="FF0000"/>
                </a:solidFill>
              </a:rPr>
              <a:t>Lumis</a:t>
            </a:r>
            <a:r>
              <a:rPr lang="en-US" sz="2000" dirty="0" smtClean="0">
                <a:solidFill>
                  <a:srgbClr val="FF0000"/>
                </a:solidFill>
              </a:rPr>
              <a:t> 2.2 10</a:t>
            </a:r>
            <a:r>
              <a:rPr lang="en-US" sz="2000" baseline="30000" dirty="0" smtClean="0">
                <a:solidFill>
                  <a:srgbClr val="FF0000"/>
                </a:solidFill>
              </a:rPr>
              <a:t>25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BCTs during filling for 1505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http://elogbook.cern.ch/eLogbook/attach_reader?attach_id=1126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5" y="1125663"/>
            <a:ext cx="8669215" cy="539900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- 75ns setting 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9320"/>
          </a:xfrm>
        </p:spPr>
        <p:txBody>
          <a:bodyPr/>
          <a:lstStyle/>
          <a:p>
            <a:r>
              <a:rPr lang="en-US" dirty="0" smtClean="0"/>
              <a:t>06:00 Start proton MD</a:t>
            </a:r>
          </a:p>
          <a:p>
            <a:r>
              <a:rPr lang="en-US" dirty="0" smtClean="0"/>
              <a:t>09:30 Pilot injection: </a:t>
            </a:r>
            <a:r>
              <a:rPr lang="en-US" dirty="0" smtClean="0">
                <a:solidFill>
                  <a:srgbClr val="FF0000"/>
                </a:solidFill>
              </a:rPr>
              <a:t>LHC-SPS Re-synchronization problem</a:t>
            </a:r>
          </a:p>
          <a:p>
            <a:r>
              <a:rPr lang="en-US" dirty="0" smtClean="0"/>
              <a:t>09:30-10:30 No beam from CPS (RF problem)</a:t>
            </a:r>
          </a:p>
          <a:p>
            <a:r>
              <a:rPr lang="en-US" dirty="0" smtClean="0"/>
              <a:t>12:00 LHC-SPS Re-synchronization problem fixed. In the mean time test 75 ns beam in the SPS</a:t>
            </a:r>
          </a:p>
          <a:p>
            <a:r>
              <a:rPr lang="en-US" dirty="0" smtClean="0"/>
              <a:t>14:00 Safe beam flag test done</a:t>
            </a:r>
          </a:p>
          <a:p>
            <a:r>
              <a:rPr lang="en-US" dirty="0" smtClean="0"/>
              <a:t>14:30-15:00 Phase loop gain adjustment</a:t>
            </a:r>
          </a:p>
          <a:p>
            <a:r>
              <a:rPr lang="en-US" dirty="0" smtClean="0"/>
              <a:t>15:00-16:30 PS Access (in the mean time first set of </a:t>
            </a:r>
            <a:r>
              <a:rPr lang="en-US" dirty="0" smtClean="0">
                <a:solidFill>
                  <a:srgbClr val="FF0000"/>
                </a:solidFill>
              </a:rPr>
              <a:t>loss maps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16:30-22:00 </a:t>
            </a:r>
            <a:r>
              <a:rPr lang="en-US" dirty="0" smtClean="0">
                <a:solidFill>
                  <a:srgbClr val="FF0000"/>
                </a:solidFill>
              </a:rPr>
              <a:t>Issues with RF capture </a:t>
            </a:r>
            <a:r>
              <a:rPr lang="en-US" dirty="0" smtClean="0"/>
              <a:t>of single bunch with nominal intensity. In parallel final </a:t>
            </a:r>
            <a:r>
              <a:rPr lang="en-US" dirty="0" smtClean="0">
                <a:solidFill>
                  <a:srgbClr val="FF0000"/>
                </a:solidFill>
              </a:rPr>
              <a:t>verification of loss maps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22:00-23:00 Setting-up of single batch injection</a:t>
            </a:r>
          </a:p>
          <a:p>
            <a:r>
              <a:rPr lang="en-US" dirty="0" smtClean="0"/>
              <a:t>23:00-06:00 </a:t>
            </a:r>
            <a:r>
              <a:rPr lang="en-US" dirty="0" smtClean="0">
                <a:solidFill>
                  <a:srgbClr val="FF0000"/>
                </a:solidFill>
              </a:rPr>
              <a:t>Transfer line and injection setting-up with 75 ns</a:t>
            </a:r>
          </a:p>
          <a:p>
            <a:r>
              <a:rPr lang="en-US" dirty="0" smtClean="0"/>
              <a:t>06:00-ongoing: Start injection of more trains of 24+24 bunches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Intensities b4 and after source refill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3" descr="\\cern.ch\dfs\Users\a\arduini\Documents\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676" y="3393953"/>
            <a:ext cx="7403123" cy="3198482"/>
          </a:xfrm>
          <a:prstGeom prst="rect">
            <a:avLst/>
          </a:prstGeom>
          <a:noFill/>
        </p:spPr>
      </p:pic>
      <p:pic>
        <p:nvPicPr>
          <p:cNvPr id="8" name="Picture 2" descr="\\cern.ch\dfs\Users\a\arduini\Documents\1417Nov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85441"/>
            <a:ext cx="7391399" cy="31934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27155&amp;type=png&amp;fname=201011220137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970" y="794159"/>
            <a:ext cx="6910753" cy="58794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since the restart – getting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8673" name="Picture 1" descr="https://ab-dep-op-elogbook.web.cern.ch/ab-dep-op-elogbook/elogbook/attach.php?attachId=1127170&amp;type=png&amp;fname=luminosit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827389" cy="49945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in week 46, all with 121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7538" y="1397000"/>
          <a:ext cx="804203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37"/>
                <a:gridCol w="782799"/>
                <a:gridCol w="1042611"/>
                <a:gridCol w="1207477"/>
                <a:gridCol w="926123"/>
                <a:gridCol w="2684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Dumped 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 0.1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ub-1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 network perturbation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ub-1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 ub-1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 ub-1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 ub-1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0.1 ub-1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2.2e25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Stabilize/optimize source and injectors</a:t>
            </a:r>
          </a:p>
          <a:p>
            <a:r>
              <a:rPr lang="en-US" dirty="0" smtClean="0"/>
              <a:t>Luminosity running to push over 3 ub-1 and beyond</a:t>
            </a:r>
          </a:p>
          <a:p>
            <a:r>
              <a:rPr lang="en-US" dirty="0" smtClean="0"/>
              <a:t>Luminosity scans</a:t>
            </a:r>
          </a:p>
          <a:p>
            <a:r>
              <a:rPr lang="en-US" dirty="0" smtClean="0"/>
              <a:t>ALICE polarity switch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- 75ns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9320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 smtClean="0"/>
              <a:t>Filling while monitoring vacuum and cryogenics, all at 450GeV</a:t>
            </a:r>
          </a:p>
          <a:p>
            <a:pPr>
              <a:tabLst>
                <a:tab pos="2225675" algn="l"/>
              </a:tabLst>
            </a:pPr>
            <a:r>
              <a:rPr lang="en-US" dirty="0" smtClean="0"/>
              <a:t>680 bunches/beam (8+14*48) 9 10</a:t>
            </a:r>
            <a:r>
              <a:rPr lang="en-US" baseline="30000" dirty="0" smtClean="0"/>
              <a:t>10</a:t>
            </a:r>
            <a:r>
              <a:rPr lang="en-US" dirty="0" smtClean="0"/>
              <a:t> p/b, batch spacing 1.85 us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Kept this beam for 2 hours for UFO investigations</a:t>
            </a:r>
          </a:p>
          <a:p>
            <a:pPr>
              <a:tabLst>
                <a:tab pos="2225675" algn="l"/>
              </a:tabLst>
            </a:pPr>
            <a:endParaRPr lang="en-US" dirty="0" smtClean="0"/>
          </a:p>
          <a:p>
            <a:pPr>
              <a:tabLst>
                <a:tab pos="2225675" algn="l"/>
              </a:tabLst>
            </a:pPr>
            <a:r>
              <a:rPr lang="en-US" dirty="0" smtClean="0"/>
              <a:t>Hit problems with capture of </a:t>
            </a:r>
            <a:r>
              <a:rPr lang="en-US" b="1" dirty="0" smtClean="0">
                <a:solidFill>
                  <a:srgbClr val="FF0000"/>
                </a:solidFill>
              </a:rPr>
              <a:t>Beam 2</a:t>
            </a:r>
            <a:r>
              <a:rPr lang="en-US" dirty="0" smtClean="0"/>
              <a:t>. Press on with </a:t>
            </a:r>
            <a:r>
              <a:rPr lang="en-US" b="1" dirty="0" smtClean="0">
                <a:solidFill>
                  <a:srgbClr val="0000FF"/>
                </a:solidFill>
              </a:rPr>
              <a:t>Beam 1</a:t>
            </a:r>
          </a:p>
          <a:p>
            <a:pPr>
              <a:tabLst>
                <a:tab pos="2225675" algn="l"/>
              </a:tabLst>
            </a:pPr>
            <a:endParaRPr lang="en-US" dirty="0" smtClean="0"/>
          </a:p>
          <a:p>
            <a:pPr>
              <a:tabLst>
                <a:tab pos="2225675" algn="l"/>
              </a:tabLst>
            </a:pPr>
            <a:r>
              <a:rPr lang="en-US" dirty="0" smtClean="0"/>
              <a:t>680 bunches </a:t>
            </a:r>
            <a:r>
              <a:rPr lang="en-US" b="1" dirty="0" smtClean="0">
                <a:solidFill>
                  <a:srgbClr val="0000FF"/>
                </a:solidFill>
              </a:rPr>
              <a:t>Beam1</a:t>
            </a:r>
            <a:r>
              <a:rPr lang="en-US" dirty="0" smtClean="0"/>
              <a:t> (8+14*48) 11 10</a:t>
            </a:r>
            <a:r>
              <a:rPr lang="en-US" baseline="30000" dirty="0" smtClean="0"/>
              <a:t>10</a:t>
            </a:r>
            <a:r>
              <a:rPr lang="en-US" dirty="0" smtClean="0"/>
              <a:t> p/b, batch spacing 1.85 us</a:t>
            </a:r>
          </a:p>
          <a:p>
            <a:r>
              <a:rPr lang="en-US" dirty="0" smtClean="0"/>
              <a:t>824 bunches </a:t>
            </a:r>
            <a:r>
              <a:rPr lang="en-US" b="1" dirty="0" smtClean="0">
                <a:solidFill>
                  <a:srgbClr val="0000FF"/>
                </a:solidFill>
              </a:rPr>
              <a:t>Beam1</a:t>
            </a:r>
            <a:r>
              <a:rPr lang="en-US" dirty="0" smtClean="0"/>
              <a:t> (8+17*48) 11 10</a:t>
            </a:r>
            <a:r>
              <a:rPr lang="en-US" baseline="30000" dirty="0" smtClean="0"/>
              <a:t>10</a:t>
            </a:r>
            <a:r>
              <a:rPr lang="en-US" dirty="0" smtClean="0"/>
              <a:t> p/b, batch spacing 1.05 us</a:t>
            </a:r>
          </a:p>
          <a:p>
            <a:pPr>
              <a:tabLst>
                <a:tab pos="2225675" algn="l"/>
              </a:tabLst>
            </a:pPr>
            <a:endParaRPr lang="en-US" dirty="0" smtClean="0"/>
          </a:p>
          <a:p>
            <a:pPr>
              <a:tabLst>
                <a:tab pos="2225675" algn="l"/>
              </a:tabLst>
            </a:pPr>
            <a:r>
              <a:rPr lang="en-US" dirty="0" smtClean="0"/>
              <a:t>In all cases, vacuum effects much reduced </a:t>
            </a:r>
            <a:r>
              <a:rPr lang="en-US" dirty="0" err="1" smtClean="0"/>
              <a:t>cf</a:t>
            </a:r>
            <a:r>
              <a:rPr lang="en-US" dirty="0" smtClean="0"/>
              <a:t> 50ns</a:t>
            </a:r>
          </a:p>
          <a:p>
            <a:pPr lvl="1">
              <a:tabLst>
                <a:tab pos="2225675" algn="l"/>
              </a:tabLst>
            </a:pPr>
            <a:r>
              <a:rPr lang="en-US" dirty="0" smtClean="0"/>
              <a:t>Activity in the common beam pipes</a:t>
            </a:r>
          </a:p>
          <a:p>
            <a:pPr>
              <a:tabLst>
                <a:tab pos="2225675" algn="l"/>
              </a:tabLst>
            </a:pPr>
            <a:r>
              <a:rPr lang="en-US" dirty="0" smtClean="0"/>
              <a:t>In all cases, negligible heat load in the arcs</a:t>
            </a:r>
          </a:p>
          <a:p>
            <a:pPr>
              <a:tabLst>
                <a:tab pos="2225675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3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GB" sz="2400" dirty="0" smtClean="0"/>
              <a:t>Finally got there....intensity slightly lower than nominal (~0.9x10</a:t>
            </a:r>
            <a:r>
              <a:rPr lang="en-GB" sz="2400" baseline="30000" dirty="0" smtClean="0"/>
              <a:t>11</a:t>
            </a:r>
            <a:r>
              <a:rPr lang="en-GB" sz="2400" dirty="0" smtClean="0"/>
              <a:t> p/bunch). During the ramp in intensity measurements for vacuum and cryogenics</a:t>
            </a: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8+14*48 = 680 bunches</a:t>
            </a:r>
            <a:endParaRPr lang="en-GB" dirty="0"/>
          </a:p>
        </p:txBody>
      </p:sp>
      <p:sp>
        <p:nvSpPr>
          <p:cNvPr id="10242" name="AutoShape 2" descr="20101116130410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20101116130410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4" name="Picture 4" descr="http://elogbook.cern.ch/eLogbook/attach_reader?attach_id=1126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4168140" cy="3337560"/>
          </a:xfrm>
          <a:prstGeom prst="rect">
            <a:avLst/>
          </a:prstGeom>
          <a:noFill/>
        </p:spPr>
      </p:pic>
      <p:pic>
        <p:nvPicPr>
          <p:cNvPr id="8" name="Picture 2" descr="http://elogbook.cern.ch/eLogbook/attach_reader?attach_id=11261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805" y="2743200"/>
            <a:ext cx="4762195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with 680 bunches per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434" name="Picture 2" descr="http://elogbook.cern.ch/eLogbook/attach_reader?attach_id=112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1066800"/>
            <a:ext cx="7048500" cy="54959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</a:t>
            </a:r>
            <a:r>
              <a:rPr lang="en-US" dirty="0" err="1" smtClean="0"/>
              <a:t>emittances</a:t>
            </a:r>
            <a:r>
              <a:rPr lang="en-US" dirty="0" smtClean="0"/>
              <a:t> of the 14 trains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28131" y="6642100"/>
            <a:ext cx="1143000" cy="228600"/>
          </a:xfrm>
        </p:spPr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9458" name="Picture 2" descr="http://elogbook.cern.ch/eLogbook/attach_reader?attach_id=1126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1977" y="762000"/>
            <a:ext cx="6056606" cy="3184525"/>
          </a:xfrm>
          <a:prstGeom prst="rect">
            <a:avLst/>
          </a:prstGeom>
          <a:noFill/>
        </p:spPr>
      </p:pic>
      <p:pic>
        <p:nvPicPr>
          <p:cNvPr id="19460" name="Picture 4" descr="http://elogbook.cern.ch/eLogbook/attach_reader?attach_id=1126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1977" y="3603134"/>
            <a:ext cx="6056606" cy="3184525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>
          <a:xfrm>
            <a:off x="111370" y="990600"/>
            <a:ext cx="2514600" cy="5257800"/>
          </a:xfrm>
          <a:noFill/>
          <a:ln/>
        </p:spPr>
        <p:txBody>
          <a:bodyPr/>
          <a:lstStyle/>
          <a:p>
            <a:r>
              <a:rPr lang="en-GB" sz="2400" dirty="0" smtClean="0"/>
              <a:t>Still blow-up observed in particular for B1 horizontal </a:t>
            </a:r>
            <a:r>
              <a:rPr lang="en-GB" sz="2400" dirty="0" smtClean="0">
                <a:sym typeface="Wingdings" pitchFamily="2" charset="2"/>
              </a:rPr>
              <a:t> investigations on feedback side  horizontal oscillations observed  can be damped by higher chromaticity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- 75ns – high intensity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1552979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 smtClean="0"/>
              <a:t>Capture losses observed on beam 2 during Thursday are understood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Cavity 7B2 is showing some noise on the accelerating voltage. It seems to be correlated with high beam intensity </a:t>
            </a:r>
            <a:r>
              <a:rPr lang="en-US" dirty="0" smtClean="0">
                <a:sym typeface="Wingdings" pitchFamily="2" charset="2"/>
              </a:rPr>
              <a:t> solution  conditioning if running at higher intensity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7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4" descr="http://elogbook.cern.ch/eLogbook/attach_reader?attach_id=1126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61491"/>
            <a:ext cx="7880985" cy="38271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switch to 50ns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9320"/>
          </a:xfrm>
        </p:spPr>
        <p:txBody>
          <a:bodyPr/>
          <a:lstStyle/>
          <a:p>
            <a:r>
              <a:rPr lang="en-US" dirty="0" smtClean="0"/>
              <a:t>Setting up of 12, 24 and 24+24 bunch injection</a:t>
            </a:r>
          </a:p>
          <a:p>
            <a:r>
              <a:rPr lang="en-GB" dirty="0" smtClean="0"/>
              <a:t>Two trains of 24+24 bunches injected. Visible effect on vacuum </a:t>
            </a:r>
            <a:r>
              <a:rPr lang="en-GB" dirty="0" smtClean="0">
                <a:sym typeface="Wingdings" pitchFamily="2" charset="2"/>
              </a:rPr>
              <a:t> there was no visible effect for two trains of 24+24 bunches for 75 ns spacing</a:t>
            </a:r>
            <a:endParaRPr lang="en-GB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2" descr="http://elogbook.cern.ch/eLogbook/attach_reader?attach_id=1126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72216"/>
            <a:ext cx="5334000" cy="41590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50ns ramps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1975"/>
            <a:ext cx="8686800" cy="5569320"/>
          </a:xfrm>
        </p:spPr>
        <p:txBody>
          <a:bodyPr/>
          <a:lstStyle/>
          <a:p>
            <a:r>
              <a:rPr lang="en-US" dirty="0" smtClean="0"/>
              <a:t>IP6 BPM test OK with 108 bunches </a:t>
            </a:r>
          </a:p>
          <a:p>
            <a:r>
              <a:rPr lang="en-US" dirty="0" smtClean="0"/>
              <a:t>Test ramp with single nominal bunches OK. Full set of loss maps</a:t>
            </a:r>
          </a:p>
          <a:p>
            <a:r>
              <a:rPr lang="en-US" dirty="0" smtClean="0"/>
              <a:t>Set up for 'repeat' of fill 1459 (night of Oct 30/31)</a:t>
            </a:r>
          </a:p>
          <a:p>
            <a:pPr lvl="1"/>
            <a:r>
              <a:rPr lang="en-US" dirty="0" smtClean="0"/>
              <a:t>Fill 1500 - 1+9*12 bunches of 1.1e11</a:t>
            </a:r>
          </a:p>
          <a:p>
            <a:pPr lvl="1"/>
            <a:r>
              <a:rPr lang="en-US" dirty="0" smtClean="0"/>
              <a:t>Lost at 3.5 </a:t>
            </a:r>
            <a:r>
              <a:rPr lang="en-US" dirty="0" err="1" smtClean="0"/>
              <a:t>TeV</a:t>
            </a:r>
            <a:r>
              <a:rPr lang="en-US" dirty="0" smtClean="0"/>
              <a:t> because of trip of power converter (RQTD.A12B1) </a:t>
            </a:r>
          </a:p>
          <a:p>
            <a:r>
              <a:rPr lang="en-US" dirty="0" smtClean="0"/>
              <a:t>22:30 Issues with MKD </a:t>
            </a:r>
            <a:r>
              <a:rPr lang="en-US" b="1" dirty="0" smtClean="0">
                <a:solidFill>
                  <a:srgbClr val="0000FF"/>
                </a:solidFill>
              </a:rPr>
              <a:t>Beam1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- access needed</a:t>
            </a:r>
          </a:p>
          <a:p>
            <a:r>
              <a:rPr lang="en-US" dirty="0" smtClean="0"/>
              <a:t>Ramp with 1+9*12 bunches of 1.1e11 (</a:t>
            </a:r>
            <a:r>
              <a:rPr lang="en-US" b="1" dirty="0" smtClean="0">
                <a:solidFill>
                  <a:srgbClr val="FF0000"/>
                </a:solidFill>
              </a:rPr>
              <a:t>Beam 2</a:t>
            </a:r>
            <a:r>
              <a:rPr lang="en-US" dirty="0" smtClean="0"/>
              <a:t> only) for </a:t>
            </a:r>
            <a:r>
              <a:rPr lang="en-US" dirty="0" err="1" smtClean="0"/>
              <a:t>cryo</a:t>
            </a:r>
            <a:r>
              <a:rPr lang="en-US" dirty="0" smtClean="0"/>
              <a:t> and vacuum measurements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9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32011</TotalTime>
  <Words>1202</Words>
  <Application>Microsoft Office PowerPoint</Application>
  <PresentationFormat>On-screen Show (4:3)</PresentationFormat>
  <Paragraphs>229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Week 46</vt:lpstr>
      <vt:lpstr>Wednesday - 75ns setting up</vt:lpstr>
      <vt:lpstr>Thursday - 75ns</vt:lpstr>
      <vt:lpstr>8+14*48 = 680 bunches</vt:lpstr>
      <vt:lpstr>Vacuum with 680 bunches per beam</vt:lpstr>
      <vt:lpstr>BSRT emittances of the 14 trains</vt:lpstr>
      <vt:lpstr>Thursday - 75ns – high intensity</vt:lpstr>
      <vt:lpstr>Friday – switch to 50ns</vt:lpstr>
      <vt:lpstr>Friday – 50ns ramps</vt:lpstr>
      <vt:lpstr>Fill 1459 – 31st October</vt:lpstr>
      <vt:lpstr>Fill 1500 – 19th November</vt:lpstr>
      <vt:lpstr>Fill 1500 – 19th November</vt:lpstr>
      <vt:lpstr>Friday – 50ns – 450 GeV</vt:lpstr>
      <vt:lpstr>Fill 1502 – 50ns – 450 GeV</vt:lpstr>
      <vt:lpstr>Preliminary and qualitative</vt:lpstr>
      <vt:lpstr>Monday - ion physics</vt:lpstr>
      <vt:lpstr>Saturday Nov 20 – back to ions</vt:lpstr>
      <vt:lpstr>Sunday – ion physics (well sort of)</vt:lpstr>
      <vt:lpstr>BCTs during filling for 1505</vt:lpstr>
      <vt:lpstr>Intensities b4 and after source refill</vt:lpstr>
      <vt:lpstr>Fill 1506</vt:lpstr>
      <vt:lpstr>Fills since the restart – getting there</vt:lpstr>
      <vt:lpstr>Fills in week 46, all with 121 bunches</vt:lpstr>
      <vt:lpstr>Coming up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roger bailey</cp:lastModifiedBy>
  <cp:revision>971</cp:revision>
  <dcterms:created xsi:type="dcterms:W3CDTF">2010-11-13T06:48:29Z</dcterms:created>
  <dcterms:modified xsi:type="dcterms:W3CDTF">2010-11-22T07:01:23Z</dcterms:modified>
</cp:coreProperties>
</file>