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sldIdLst>
    <p:sldId id="673" r:id="rId2"/>
    <p:sldId id="725" r:id="rId3"/>
    <p:sldId id="728" r:id="rId4"/>
    <p:sldId id="726" r:id="rId5"/>
    <p:sldId id="727" r:id="rId6"/>
    <p:sldId id="729" r:id="rId7"/>
    <p:sldId id="731" r:id="rId8"/>
    <p:sldId id="730" r:id="rId9"/>
    <p:sldId id="722" r:id="rId10"/>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60663"/>
    <a:srgbClr val="FF3300"/>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94706" autoAdjust="0"/>
  </p:normalViewPr>
  <p:slideViewPr>
    <p:cSldViewPr>
      <p:cViewPr varScale="1">
        <p:scale>
          <a:sx n="104" d="100"/>
          <a:sy n="104" d="100"/>
        </p:scale>
        <p:origin x="-102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5F90838F-E278-42A7-AE9A-193EF84D713B}" type="datetime1">
              <a:rPr lang="en-US" smtClean="0"/>
              <a:pPr/>
              <a:t>11/18/2010</a:t>
            </a:fld>
            <a:endParaRPr lang="en-US"/>
          </a:p>
        </p:txBody>
      </p:sp>
      <p:sp>
        <p:nvSpPr>
          <p:cNvPr id="5" name="Footer Placeholder 4"/>
          <p:cNvSpPr>
            <a:spLocks noGrp="1"/>
          </p:cNvSpPr>
          <p:nvPr>
            <p:ph type="ftr" sz="quarter" idx="11"/>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2"/>
          </p:nvPr>
        </p:nvSpPr>
        <p:spPr/>
        <p:txBody>
          <a:bodyPr/>
          <a:lstStyle>
            <a:lvl1pPr>
              <a:defRPr/>
            </a:lvl1pPr>
          </a:lstStyle>
          <a:p>
            <a:fld id="{C04DC2CD-5FFE-4E03-8CCF-9E75D1EC49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11/18/2010</a:t>
            </a:fld>
            <a:endParaRPr lang="en-US"/>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Wednesday </a:t>
            </a:r>
            <a:endParaRPr lang="en-US" dirty="0"/>
          </a:p>
        </p:txBody>
      </p:sp>
      <p:sp>
        <p:nvSpPr>
          <p:cNvPr id="6" name="Content Placeholder 5"/>
          <p:cNvSpPr>
            <a:spLocks noGrp="1"/>
          </p:cNvSpPr>
          <p:nvPr>
            <p:ph idx="1"/>
          </p:nvPr>
        </p:nvSpPr>
        <p:spPr>
          <a:xfrm>
            <a:off x="228600" y="990600"/>
            <a:ext cx="8686800" cy="2057400"/>
          </a:xfrm>
        </p:spPr>
        <p:txBody>
          <a:bodyPr/>
          <a:lstStyle/>
          <a:p>
            <a:r>
              <a:rPr lang="en-US" sz="2000" dirty="0" smtClean="0"/>
              <a:t>06:00 Start proton MD</a:t>
            </a:r>
          </a:p>
          <a:p>
            <a:r>
              <a:rPr lang="en-US" sz="2000" dirty="0" smtClean="0"/>
              <a:t>09:30 Pilot injection: LHC-SPS Re-synchronization problem</a:t>
            </a:r>
          </a:p>
          <a:p>
            <a:r>
              <a:rPr lang="en-US" sz="2000" dirty="0" smtClean="0"/>
              <a:t>09:30-10:30 No beam form CPS (RF problem)</a:t>
            </a:r>
          </a:p>
          <a:p>
            <a:r>
              <a:rPr lang="en-US" sz="2000" dirty="0" smtClean="0"/>
              <a:t>12:00 LHC-SPS Re-synchronization problem fixed. In the mean time test 75 ns beam in the SPS</a:t>
            </a:r>
          </a:p>
          <a:p>
            <a:r>
              <a:rPr lang="en-US" sz="2000" dirty="0" smtClean="0"/>
              <a:t>14:00 Safe beam flag test done</a:t>
            </a:r>
          </a:p>
          <a:p>
            <a:r>
              <a:rPr lang="en-US" sz="2000" dirty="0" smtClean="0"/>
              <a:t>14:30-15:00 Phase loop gain adjustment</a:t>
            </a:r>
          </a:p>
          <a:p>
            <a:r>
              <a:rPr lang="en-US" sz="2000" dirty="0" smtClean="0"/>
              <a:t>15:00-16:30 PS Access (in the mean time first set of loss maps)</a:t>
            </a:r>
          </a:p>
          <a:p>
            <a:r>
              <a:rPr lang="en-US" sz="2000" dirty="0" smtClean="0"/>
              <a:t>16:30-22:00 Issues with RF capture of single bunch with nominal intensity. In parallel final verification of loss maps.</a:t>
            </a:r>
          </a:p>
          <a:p>
            <a:r>
              <a:rPr lang="en-US" sz="2000" dirty="0" smtClean="0"/>
              <a:t>22:00-23:00 Setting-up of single batch injection</a:t>
            </a:r>
          </a:p>
          <a:p>
            <a:r>
              <a:rPr lang="en-US" sz="2000" dirty="0" smtClean="0"/>
              <a:t>23:00-06:00 Transfer line and injection setting-up with 75 </a:t>
            </a:r>
            <a:r>
              <a:rPr lang="en-US" sz="2000" dirty="0" smtClean="0"/>
              <a:t>ns</a:t>
            </a:r>
          </a:p>
          <a:p>
            <a:r>
              <a:rPr lang="en-US" sz="2000" dirty="0" smtClean="0"/>
              <a:t>06:00-ongoing: Start injection of more trains of 24+24 bunches </a:t>
            </a:r>
            <a:endParaRPr lang="en-US" sz="2000" dirty="0" smtClean="0"/>
          </a:p>
          <a:p>
            <a:pPr>
              <a:buNone/>
            </a:pPr>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1600200"/>
          </a:xfrm>
        </p:spPr>
        <p:txBody>
          <a:bodyPr/>
          <a:lstStyle/>
          <a:p>
            <a:r>
              <a:rPr lang="en-GB" sz="2400" dirty="0" smtClean="0"/>
              <a:t>Issues with SPS-LHC synchronization after moving to protons </a:t>
            </a:r>
            <a:r>
              <a:rPr lang="en-GB" sz="2400" dirty="0" smtClean="0">
                <a:sym typeface="Wingdings" pitchFamily="2" charset="2"/>
              </a:rPr>
              <a:t> reboot of RF server required.</a:t>
            </a:r>
          </a:p>
          <a:p>
            <a:r>
              <a:rPr lang="en-GB" sz="2400" dirty="0" smtClean="0">
                <a:sym typeface="Wingdings" pitchFamily="2" charset="2"/>
              </a:rPr>
              <a:t>Not all RF settings are “plug-and-play” as claimed, e.g. Injection phase</a:t>
            </a:r>
          </a:p>
          <a:p>
            <a:pPr>
              <a:buNone/>
            </a:pPr>
            <a:endParaRPr lang="en-GB" sz="2400" dirty="0" smtClean="0">
              <a:sym typeface="Wingdings" pitchFamily="2" charset="2"/>
            </a:endParaRPr>
          </a:p>
          <a:p>
            <a:endParaRPr lang="en-GB" sz="2400" dirty="0" smtClean="0">
              <a:sym typeface="Wingdings" pitchFamily="2" charset="2"/>
            </a:endParaRPr>
          </a:p>
          <a:p>
            <a:endParaRPr lang="en-GB" sz="2400" dirty="0" smtClean="0">
              <a:sym typeface="Wingdings" pitchFamily="2" charset="2"/>
            </a:endParaRPr>
          </a:p>
          <a:p>
            <a:endParaRPr lang="en-GB" sz="2400" dirty="0"/>
          </a:p>
        </p:txBody>
      </p:sp>
      <p:sp>
        <p:nvSpPr>
          <p:cNvPr id="3" name="Title 2"/>
          <p:cNvSpPr>
            <a:spLocks noGrp="1"/>
          </p:cNvSpPr>
          <p:nvPr>
            <p:ph type="title"/>
          </p:nvPr>
        </p:nvSpPr>
        <p:spPr/>
        <p:txBody>
          <a:bodyPr/>
          <a:lstStyle/>
          <a:p>
            <a:r>
              <a:rPr lang="en-GB" dirty="0" smtClean="0"/>
              <a:t>RF Issues</a:t>
            </a:r>
            <a:endParaRPr lang="en-GB" dirty="0"/>
          </a:p>
        </p:txBody>
      </p:sp>
      <p:pic>
        <p:nvPicPr>
          <p:cNvPr id="2050" name="Picture 2" descr="http://elogbook.cern.ch/eLogbook/attach_reader?attach_id=1125406"/>
          <p:cNvPicPr>
            <a:picLocks noChangeAspect="1" noChangeArrowheads="1"/>
          </p:cNvPicPr>
          <p:nvPr/>
        </p:nvPicPr>
        <p:blipFill>
          <a:blip r:embed="rId2" cstate="print"/>
          <a:srcRect/>
          <a:stretch>
            <a:fillRect/>
          </a:stretch>
        </p:blipFill>
        <p:spPr bwMode="auto">
          <a:xfrm>
            <a:off x="5105400" y="2286000"/>
            <a:ext cx="3559940" cy="31470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1600200"/>
          </a:xfrm>
        </p:spPr>
        <p:txBody>
          <a:bodyPr/>
          <a:lstStyle/>
          <a:p>
            <a:pPr>
              <a:defRPr/>
            </a:pPr>
            <a:r>
              <a:rPr lang="en-GB" sz="2400" dirty="0" smtClean="0">
                <a:sym typeface="Wingdings" pitchFamily="2" charset="2"/>
              </a:rPr>
              <a:t>Issues with capture of single nominal bunch: When going from ions (1E10/bunch) to p+ (1.1E11/bunch) we change the </a:t>
            </a:r>
            <a:r>
              <a:rPr lang="en-GB" sz="2400" dirty="0" smtClean="0">
                <a:sym typeface="Wingdings" pitchFamily="2" charset="2"/>
              </a:rPr>
              <a:t>RF </a:t>
            </a:r>
            <a:r>
              <a:rPr lang="en-GB" sz="2400" dirty="0" smtClean="0">
                <a:sym typeface="Wingdings" pitchFamily="2" charset="2"/>
              </a:rPr>
              <a:t>attenuation of the Beam Phase measurement by 21 dB. The signal is then demodulated and sampled at the 40.08 MHz bunch synchronous freq. A fine-delay is foreseen to adjust the position of the sampling with respect to the precise bunch passage. As the change of attenuation has an influence on the Bunch-to-sampler delay, this fine-delay is different for p+ and ions.</a:t>
            </a:r>
          </a:p>
          <a:p>
            <a:pPr>
              <a:defRPr/>
            </a:pPr>
            <a:r>
              <a:rPr lang="en-GB" sz="2400" dirty="0" smtClean="0">
                <a:solidFill>
                  <a:srgbClr val="FF0000"/>
                </a:solidFill>
                <a:sym typeface="Wingdings" pitchFamily="2" charset="2"/>
              </a:rPr>
              <a:t>The fine-delay setting is not an LSA parameter. The result is a poor sampling of the phase loop that wrongly sees two ghost bunches: </a:t>
            </a:r>
            <a:r>
              <a:rPr lang="en-GB" sz="2400" dirty="0" smtClean="0">
                <a:sym typeface="Wingdings" pitchFamily="2" charset="2"/>
              </a:rPr>
              <a:t>it samples first on the edge of the bunch impulse response and then on the tail of the response. </a:t>
            </a:r>
          </a:p>
          <a:p>
            <a:pPr lvl="0">
              <a:defRPr/>
            </a:pPr>
            <a:endParaRPr lang="en-GB" sz="2400" dirty="0" smtClean="0">
              <a:sym typeface="Wingdings" pitchFamily="2" charset="2"/>
            </a:endParaRPr>
          </a:p>
          <a:p>
            <a:endParaRPr lang="en-GB" sz="2400" dirty="0" smtClean="0">
              <a:sym typeface="Wingdings" pitchFamily="2" charset="2"/>
            </a:endParaRPr>
          </a:p>
          <a:p>
            <a:pPr>
              <a:buNone/>
            </a:pPr>
            <a:endParaRPr lang="en-GB" sz="2400" dirty="0" smtClean="0">
              <a:sym typeface="Wingdings" pitchFamily="2" charset="2"/>
            </a:endParaRPr>
          </a:p>
          <a:p>
            <a:endParaRPr lang="en-GB" sz="2400" dirty="0" smtClean="0">
              <a:sym typeface="Wingdings" pitchFamily="2" charset="2"/>
            </a:endParaRPr>
          </a:p>
          <a:p>
            <a:endParaRPr lang="en-GB" sz="2400" dirty="0" smtClean="0">
              <a:sym typeface="Wingdings" pitchFamily="2" charset="2"/>
            </a:endParaRPr>
          </a:p>
          <a:p>
            <a:endParaRPr lang="en-GB" sz="2400" dirty="0"/>
          </a:p>
        </p:txBody>
      </p:sp>
      <p:sp>
        <p:nvSpPr>
          <p:cNvPr id="3" name="Title 2"/>
          <p:cNvSpPr>
            <a:spLocks noGrp="1"/>
          </p:cNvSpPr>
          <p:nvPr>
            <p:ph type="title"/>
          </p:nvPr>
        </p:nvSpPr>
        <p:spPr/>
        <p:txBody>
          <a:bodyPr/>
          <a:lstStyle/>
          <a:p>
            <a:r>
              <a:rPr lang="en-GB" dirty="0" smtClean="0"/>
              <a:t>RF Issues</a:t>
            </a:r>
            <a:endParaRPr lang="en-GB" dirty="0"/>
          </a:p>
        </p:txBody>
      </p:sp>
      <p:sp>
        <p:nvSpPr>
          <p:cNvPr id="4" name="Text Box 5"/>
          <p:cNvSpPr txBox="1">
            <a:spLocks noChangeArrowheads="1"/>
          </p:cNvSpPr>
          <p:nvPr/>
        </p:nvSpPr>
        <p:spPr bwMode="auto">
          <a:xfrm>
            <a:off x="914400" y="5943600"/>
            <a:ext cx="3124200" cy="369332"/>
          </a:xfrm>
          <a:prstGeom prst="rect">
            <a:avLst/>
          </a:prstGeom>
          <a:solidFill>
            <a:srgbClr val="FF6600"/>
          </a:solidFill>
          <a:ln w="9525">
            <a:noFill/>
            <a:miter lim="800000"/>
            <a:headEnd/>
            <a:tailEnd/>
          </a:ln>
          <a:effectLst/>
        </p:spPr>
        <p:txBody>
          <a:bodyPr wrap="square">
            <a:spAutoFit/>
          </a:bodyPr>
          <a:lstStyle/>
          <a:p>
            <a:pPr algn="ctr">
              <a:spcBef>
                <a:spcPct val="50000"/>
              </a:spcBef>
            </a:pPr>
            <a:r>
              <a:rPr lang="pt-BR" b="1" dirty="0" smtClean="0">
                <a:solidFill>
                  <a:srgbClr val="FFFF00"/>
                </a:solidFill>
              </a:rPr>
              <a:t>Ph. Baudrenghien </a:t>
            </a:r>
            <a:endParaRPr lang="en-GB" b="1" dirty="0" smtClean="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400" dirty="0" smtClean="0"/>
              <a:t>RF interlock checked</a:t>
            </a:r>
          </a:p>
          <a:p>
            <a:r>
              <a:rPr lang="en-GB" sz="2400" dirty="0" smtClean="0">
                <a:sym typeface="Wingdings" pitchFamily="2" charset="2"/>
              </a:rPr>
              <a:t>Beam presence flag verified (it is low ~2x10</a:t>
            </a:r>
            <a:r>
              <a:rPr lang="en-GB" sz="2400" baseline="30000" dirty="0" smtClean="0">
                <a:sym typeface="Wingdings" pitchFamily="2" charset="2"/>
              </a:rPr>
              <a:t>8</a:t>
            </a:r>
            <a:r>
              <a:rPr lang="en-GB" sz="2400" dirty="0" smtClean="0">
                <a:sym typeface="Wingdings" pitchFamily="2" charset="2"/>
              </a:rPr>
              <a:t> p – already observed in the past)</a:t>
            </a:r>
          </a:p>
          <a:p>
            <a:r>
              <a:rPr lang="en-GB" sz="2400" dirty="0" smtClean="0">
                <a:sym typeface="Wingdings" pitchFamily="2" charset="2"/>
              </a:rPr>
              <a:t>Loss maps done and OK</a:t>
            </a:r>
          </a:p>
          <a:p>
            <a:endParaRPr lang="en-GB" sz="2400" dirty="0" smtClean="0">
              <a:sym typeface="Wingdings" pitchFamily="2" charset="2"/>
            </a:endParaRPr>
          </a:p>
          <a:p>
            <a:endParaRPr lang="en-GB" sz="2400" dirty="0" smtClean="0">
              <a:sym typeface="Wingdings" pitchFamily="2" charset="2"/>
            </a:endParaRPr>
          </a:p>
          <a:p>
            <a:endParaRPr lang="en-GB" sz="2400" dirty="0"/>
          </a:p>
        </p:txBody>
      </p:sp>
      <p:sp>
        <p:nvSpPr>
          <p:cNvPr id="3" name="Title 2"/>
          <p:cNvSpPr>
            <a:spLocks noGrp="1"/>
          </p:cNvSpPr>
          <p:nvPr>
            <p:ph type="title"/>
          </p:nvPr>
        </p:nvSpPr>
        <p:spPr/>
        <p:txBody>
          <a:bodyPr/>
          <a:lstStyle/>
          <a:p>
            <a:r>
              <a:rPr lang="en-GB" dirty="0" smtClean="0"/>
              <a:t>Machine protection checks</a:t>
            </a:r>
            <a:endParaRPr lang="en-GB" dirty="0"/>
          </a:p>
        </p:txBody>
      </p:sp>
      <p:pic>
        <p:nvPicPr>
          <p:cNvPr id="17410" name="Picture 2" descr="http://elogbook.cern.ch/eLogbook/attach_reader?attach_id=1125574"/>
          <p:cNvPicPr>
            <a:picLocks noChangeAspect="1" noChangeArrowheads="1"/>
          </p:cNvPicPr>
          <p:nvPr/>
        </p:nvPicPr>
        <p:blipFill>
          <a:blip r:embed="rId2" cstate="print"/>
          <a:srcRect/>
          <a:stretch>
            <a:fillRect/>
          </a:stretch>
        </p:blipFill>
        <p:spPr bwMode="auto">
          <a:xfrm>
            <a:off x="4419600" y="2286000"/>
            <a:ext cx="4244374" cy="33289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400" dirty="0" smtClean="0">
                <a:sym typeface="Wingdings" pitchFamily="2" charset="2"/>
              </a:rPr>
              <a:t>Problems with distributor of PS-Booster affecting the 75 ns set-up in the SPS during the first part of the morning.</a:t>
            </a:r>
          </a:p>
          <a:p>
            <a:r>
              <a:rPr lang="en-GB" sz="2400" dirty="0" smtClean="0">
                <a:sym typeface="Wingdings" pitchFamily="2" charset="2"/>
              </a:rPr>
              <a:t>RF in the PS (2 accesses required for 10 MHz cavities). An additional one might be required today.</a:t>
            </a:r>
          </a:p>
          <a:p>
            <a:r>
              <a:rPr lang="en-GB" sz="2400" dirty="0" smtClean="0">
                <a:sym typeface="Wingdings" pitchFamily="2" charset="2"/>
              </a:rPr>
              <a:t>Problems with non-PPM settings for the longitudinal blow-up when going from single nominal bunch to 75 ns</a:t>
            </a:r>
            <a:r>
              <a:rPr lang="en-GB" sz="2400" dirty="0" smtClean="0">
                <a:sym typeface="Wingdings" pitchFamily="2" charset="2"/>
              </a:rPr>
              <a:t>.</a:t>
            </a:r>
          </a:p>
          <a:p>
            <a:r>
              <a:rPr lang="en-GB" sz="2400" dirty="0" smtClean="0">
                <a:sym typeface="Wingdings" pitchFamily="2" charset="2"/>
              </a:rPr>
              <a:t>Quality not yet reproducible (bunch-to-bunch intensity uniformity and satellites)</a:t>
            </a:r>
            <a:endParaRPr lang="en-GB" sz="2400" dirty="0" smtClean="0">
              <a:sym typeface="Wingdings" pitchFamily="2" charset="2"/>
            </a:endParaRPr>
          </a:p>
          <a:p>
            <a:pPr>
              <a:buNone/>
            </a:pPr>
            <a:endParaRPr lang="en-GB" sz="2400" dirty="0" smtClean="0">
              <a:sym typeface="Wingdings" pitchFamily="2" charset="2"/>
            </a:endParaRPr>
          </a:p>
          <a:p>
            <a:endParaRPr lang="en-GB" sz="2400" dirty="0" smtClean="0">
              <a:sym typeface="Wingdings" pitchFamily="2" charset="2"/>
            </a:endParaRPr>
          </a:p>
          <a:p>
            <a:endParaRPr lang="en-GB" sz="2400" dirty="0" smtClean="0">
              <a:sym typeface="Wingdings" pitchFamily="2" charset="2"/>
            </a:endParaRPr>
          </a:p>
          <a:p>
            <a:endParaRPr lang="en-GB" sz="2400" dirty="0" smtClean="0">
              <a:sym typeface="Wingdings" pitchFamily="2" charset="2"/>
            </a:endParaRPr>
          </a:p>
          <a:p>
            <a:endParaRPr lang="en-GB" sz="2400" dirty="0"/>
          </a:p>
        </p:txBody>
      </p:sp>
      <p:sp>
        <p:nvSpPr>
          <p:cNvPr id="3" name="Title 2"/>
          <p:cNvSpPr>
            <a:spLocks noGrp="1"/>
          </p:cNvSpPr>
          <p:nvPr>
            <p:ph type="title"/>
          </p:nvPr>
        </p:nvSpPr>
        <p:spPr/>
        <p:txBody>
          <a:bodyPr/>
          <a:lstStyle/>
          <a:p>
            <a:r>
              <a:rPr lang="en-GB" dirty="0" smtClean="0"/>
              <a:t>Issues with the injectors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half" idx="3"/>
          </p:nvPr>
        </p:nvSpPr>
        <p:spPr/>
        <p:txBody>
          <a:bodyPr/>
          <a:lstStyle/>
          <a:p>
            <a:endParaRPr lang="en-GB" dirty="0" smtClean="0"/>
          </a:p>
          <a:p>
            <a:endParaRPr lang="en-GB" dirty="0"/>
          </a:p>
        </p:txBody>
      </p:sp>
      <p:sp>
        <p:nvSpPr>
          <p:cNvPr id="6" name="Title 5"/>
          <p:cNvSpPr>
            <a:spLocks noGrp="1"/>
          </p:cNvSpPr>
          <p:nvPr>
            <p:ph type="title"/>
          </p:nvPr>
        </p:nvSpPr>
        <p:spPr/>
        <p:txBody>
          <a:bodyPr/>
          <a:lstStyle/>
          <a:p>
            <a:r>
              <a:rPr lang="en-GB" dirty="0" smtClean="0"/>
              <a:t>Instrumentation issues</a:t>
            </a:r>
            <a:endParaRPr lang="en-GB" dirty="0"/>
          </a:p>
        </p:txBody>
      </p:sp>
      <p:sp>
        <p:nvSpPr>
          <p:cNvPr id="7" name="Text Placeholder 6"/>
          <p:cNvSpPr>
            <a:spLocks noGrp="1"/>
          </p:cNvSpPr>
          <p:nvPr>
            <p:ph type="body" sz="half" idx="10"/>
          </p:nvPr>
        </p:nvSpPr>
        <p:spPr>
          <a:xfrm>
            <a:off x="152400" y="4267200"/>
            <a:ext cx="8763000" cy="1524000"/>
          </a:xfrm>
        </p:spPr>
        <p:txBody>
          <a:bodyPr/>
          <a:lstStyle/>
          <a:p>
            <a:r>
              <a:rPr lang="en-GB" sz="2400" dirty="0" smtClean="0"/>
              <a:t>Important (unphysical) offsets observed in BPMs with nominal intensity. Giving interlocks at injection (SIS check on orbit: tight settings for high intensity). Finally corrected after several re-calibrations (issue with temperature correction?).</a:t>
            </a:r>
            <a:endParaRPr lang="en-GB" sz="2400" dirty="0"/>
          </a:p>
        </p:txBody>
      </p:sp>
      <p:sp>
        <p:nvSpPr>
          <p:cNvPr id="1025" name="AutoShape 1" descr="https://ab-dep-op-elogbook.web.cern.ch/ab-dep-op-elogbook/elogbook/attach.php?attachId=1125656&amp;type=png&amp;fname=orbit.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26" name="Picture 2" descr="\\cern.ch\dfs\Users\a\arduini\Documents\orbit[2].png"/>
          <p:cNvPicPr>
            <a:picLocks noChangeAspect="1" noChangeArrowheads="1"/>
          </p:cNvPicPr>
          <p:nvPr/>
        </p:nvPicPr>
        <p:blipFill>
          <a:blip r:embed="rId2" cstate="print"/>
          <a:srcRect/>
          <a:stretch>
            <a:fillRect/>
          </a:stretch>
        </p:blipFill>
        <p:spPr bwMode="auto">
          <a:xfrm>
            <a:off x="-8077200" y="1066800"/>
            <a:ext cx="16078349" cy="3200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half" idx="3"/>
          </p:nvPr>
        </p:nvSpPr>
        <p:spPr/>
        <p:txBody>
          <a:bodyPr/>
          <a:lstStyle/>
          <a:p>
            <a:endParaRPr lang="en-GB" dirty="0" smtClean="0"/>
          </a:p>
          <a:p>
            <a:endParaRPr lang="en-GB" dirty="0"/>
          </a:p>
        </p:txBody>
      </p:sp>
      <p:sp>
        <p:nvSpPr>
          <p:cNvPr id="6" name="Title 5"/>
          <p:cNvSpPr>
            <a:spLocks noGrp="1"/>
          </p:cNvSpPr>
          <p:nvPr>
            <p:ph type="title"/>
          </p:nvPr>
        </p:nvSpPr>
        <p:spPr/>
        <p:txBody>
          <a:bodyPr/>
          <a:lstStyle/>
          <a:p>
            <a:r>
              <a:rPr lang="en-GB" dirty="0" smtClean="0"/>
              <a:t>Injection set-up</a:t>
            </a:r>
            <a:endParaRPr lang="en-GB" dirty="0"/>
          </a:p>
        </p:txBody>
      </p:sp>
      <p:sp>
        <p:nvSpPr>
          <p:cNvPr id="7" name="Text Placeholder 6"/>
          <p:cNvSpPr>
            <a:spLocks noGrp="1"/>
          </p:cNvSpPr>
          <p:nvPr>
            <p:ph type="body" sz="half" idx="10"/>
          </p:nvPr>
        </p:nvSpPr>
        <p:spPr>
          <a:xfrm>
            <a:off x="228600" y="990600"/>
            <a:ext cx="8763000" cy="1524000"/>
          </a:xfrm>
        </p:spPr>
        <p:txBody>
          <a:bodyPr/>
          <a:lstStyle/>
          <a:p>
            <a:r>
              <a:rPr lang="en-GB" sz="1800" dirty="0" smtClean="0"/>
              <a:t>TI2 steering in both planes with 8b onto the TED, no steering in TI8</a:t>
            </a:r>
          </a:p>
          <a:p>
            <a:r>
              <a:rPr lang="en-GB" sz="1800" dirty="0" smtClean="0"/>
              <a:t>injection into LHC looked good with 8 b for trajectory, losses and oscillations --&gt; no corrections performed, no TCDI adjustment necessary and they were left at 4.5 sigma settings</a:t>
            </a:r>
            <a:endParaRPr lang="en-GB" sz="1800" dirty="0" smtClean="0"/>
          </a:p>
          <a:p>
            <a:r>
              <a:rPr lang="en-GB" sz="1800" dirty="0" smtClean="0"/>
              <a:t>went on with 24 and 48 bunches: trajectory in TLs stable; losses went up scaling with the injected intensity, IQC latches for losses in injection area and no BPM data, after restarting BPM proxy and LHCBLM process on BPM servers checked again with 8b --&gt; OK, however failing for the next 48 b injection again</a:t>
            </a:r>
            <a:endParaRPr lang="en-GB" sz="1800" dirty="0" smtClean="0"/>
          </a:p>
          <a:p>
            <a:r>
              <a:rPr lang="en-GB" sz="1800" dirty="0" smtClean="0"/>
              <a:t>performed P6 BPM IL test with 48 b</a:t>
            </a:r>
            <a:endParaRPr lang="en-GB" sz="1800" dirty="0" smtClean="0"/>
          </a:p>
          <a:p>
            <a:r>
              <a:rPr lang="en-GB" sz="1800" dirty="0" smtClean="0"/>
              <a:t>With 48 bunch injection there is about a factor 2 margin left before the ring BLMs interlock for B1. For B2 there is about a factor of 3 margin on the BLMs. IQC will latch for 48 bunches. For last injections B2 got worse, only factor 2 left to dump threshold.</a:t>
            </a:r>
            <a:endParaRPr lang="en-GB" sz="1800" dirty="0" smtClean="0"/>
          </a:p>
          <a:p>
            <a:r>
              <a:rPr lang="en-GB" sz="1800" dirty="0" smtClean="0"/>
              <a:t>Continuous problems with BPM readings, checked injection oscillations with the damper readings - 48 bunches should ONLY be injected when the problem is solved! </a:t>
            </a:r>
            <a:r>
              <a:rPr lang="en-GB" sz="1800" dirty="0" smtClean="0">
                <a:sym typeface="Wingdings" pitchFamily="2" charset="2"/>
              </a:rPr>
              <a:t> </a:t>
            </a:r>
            <a:r>
              <a:rPr lang="en-GB" sz="1800" dirty="0" smtClean="0">
                <a:solidFill>
                  <a:srgbClr val="FF0000"/>
                </a:solidFill>
                <a:sym typeface="Wingdings" pitchFamily="2" charset="2"/>
              </a:rPr>
              <a:t>now understood (issue when going above 40 bunches</a:t>
            </a:r>
            <a:r>
              <a:rPr lang="en-GB" dirty="0" smtClean="0"/>
              <a:t/>
            </a:r>
            <a:br>
              <a:rPr lang="en-GB" dirty="0" smtClean="0"/>
            </a:br>
            <a:r>
              <a:rPr lang="en-GB" dirty="0" smtClean="0"/>
              <a:t/>
            </a:r>
            <a:br>
              <a:rPr lang="en-GB" dirty="0" smtClean="0"/>
            </a:br>
            <a:endParaRPr lang="en-GB" dirty="0"/>
          </a:p>
        </p:txBody>
      </p:sp>
      <p:sp>
        <p:nvSpPr>
          <p:cNvPr id="1025" name="AutoShape 1" descr="https://ab-dep-op-elogbook.web.cern.ch/ab-dep-op-elogbook/elogbook/attach.php?attachId=1125656&amp;type=png&amp;fname=orbit.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 name="Text Box 5"/>
          <p:cNvSpPr txBox="1">
            <a:spLocks noChangeArrowheads="1"/>
          </p:cNvSpPr>
          <p:nvPr/>
        </p:nvSpPr>
        <p:spPr bwMode="auto">
          <a:xfrm>
            <a:off x="2819400" y="6096000"/>
            <a:ext cx="5943600" cy="369332"/>
          </a:xfrm>
          <a:prstGeom prst="rect">
            <a:avLst/>
          </a:prstGeom>
          <a:solidFill>
            <a:srgbClr val="FF6600"/>
          </a:solidFill>
          <a:ln w="9525">
            <a:noFill/>
            <a:miter lim="800000"/>
            <a:headEnd/>
            <a:tailEnd/>
          </a:ln>
          <a:effectLst/>
        </p:spPr>
        <p:txBody>
          <a:bodyPr wrap="square">
            <a:spAutoFit/>
          </a:bodyPr>
          <a:lstStyle/>
          <a:p>
            <a:pPr algn="ctr">
              <a:spcBef>
                <a:spcPct val="50000"/>
              </a:spcBef>
            </a:pPr>
            <a:r>
              <a:rPr lang="pt-BR" b="1" dirty="0" smtClean="0">
                <a:solidFill>
                  <a:srgbClr val="FFFF00"/>
                </a:solidFill>
              </a:rPr>
              <a:t>W. Bartmann, B. Goddard, M. Meddahi, J. Uythoven </a:t>
            </a:r>
            <a:endParaRPr lang="en-GB" b="1" dirty="0" smtClean="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First vacuum observations</a:t>
            </a:r>
            <a:endParaRPr lang="en-GB" dirty="0"/>
          </a:p>
        </p:txBody>
      </p:sp>
      <p:sp>
        <p:nvSpPr>
          <p:cNvPr id="4" name="Text Placeholder 3"/>
          <p:cNvSpPr>
            <a:spLocks noGrp="1"/>
          </p:cNvSpPr>
          <p:nvPr>
            <p:ph type="body" sz="half" idx="10"/>
          </p:nvPr>
        </p:nvSpPr>
        <p:spPr>
          <a:xfrm>
            <a:off x="152400" y="990600"/>
            <a:ext cx="8686800" cy="5257800"/>
          </a:xfrm>
        </p:spPr>
        <p:txBody>
          <a:bodyPr/>
          <a:lstStyle/>
          <a:p>
            <a:r>
              <a:rPr lang="en-GB" sz="2400" dirty="0" smtClean="0"/>
              <a:t>Activity observed with 48 (24+24) bunches in the triplet area when both beams are injected although still well below interlock </a:t>
            </a:r>
            <a:r>
              <a:rPr lang="en-GB" sz="2400" dirty="0" smtClean="0"/>
              <a:t>levels...ongoing</a:t>
            </a:r>
            <a:endParaRPr lang="en-GB" sz="2400" dirty="0"/>
          </a:p>
        </p:txBody>
      </p:sp>
      <p:pic>
        <p:nvPicPr>
          <p:cNvPr id="15363" name="Picture 3" descr="\\cern.ch\dfs\Users\a\arduini\Documents\20101118053907[1].png"/>
          <p:cNvPicPr>
            <a:picLocks noChangeAspect="1" noChangeArrowheads="1"/>
          </p:cNvPicPr>
          <p:nvPr/>
        </p:nvPicPr>
        <p:blipFill>
          <a:blip r:embed="rId2" cstate="print"/>
          <a:srcRect/>
          <a:stretch>
            <a:fillRect/>
          </a:stretch>
        </p:blipFill>
        <p:spPr bwMode="auto">
          <a:xfrm>
            <a:off x="971550" y="2474282"/>
            <a:ext cx="4819650" cy="377411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 MD program</a:t>
            </a:r>
            <a:endParaRPr lang="en-US" dirty="0"/>
          </a:p>
        </p:txBody>
      </p:sp>
      <p:sp>
        <p:nvSpPr>
          <p:cNvPr id="4" name="Footer Placeholder 3"/>
          <p:cNvSpPr>
            <a:spLocks noGrp="1"/>
          </p:cNvSpPr>
          <p:nvPr>
            <p:ph type="ftr" sz="quarter" idx="4294967295"/>
          </p:nvPr>
        </p:nvSpPr>
        <p:spPr>
          <a:xfrm>
            <a:off x="6350" y="6667500"/>
            <a:ext cx="3629025" cy="228600"/>
          </a:xfrm>
          <a:prstGeom prst="rect">
            <a:avLst/>
          </a:prstGeom>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4294967295"/>
          </p:nvPr>
        </p:nvSpPr>
        <p:spPr>
          <a:xfrm>
            <a:off x="4191000" y="6642100"/>
            <a:ext cx="1143000" cy="228600"/>
          </a:xfrm>
          <a:prstGeom prst="rect">
            <a:avLst/>
          </a:prstGeom>
        </p:spPr>
        <p:txBody>
          <a:bodyPr/>
          <a:lstStyle/>
          <a:p>
            <a:fld id="{CEB08561-987D-B145-A016-90E5F81A7EBF}" type="slidenum">
              <a:rPr lang="en-US" smtClean="0">
                <a:solidFill>
                  <a:srgbClr val="FFFFFF"/>
                </a:solidFill>
              </a:rPr>
              <a:pPr/>
              <a:t>9</a:t>
            </a:fld>
            <a:r>
              <a:rPr lang="en-US" smtClean="0">
                <a:solidFill>
                  <a:srgbClr val="FFFFFF"/>
                </a:solidFill>
              </a:rPr>
              <a:t> </a:t>
            </a:r>
            <a:endParaRPr lang="en-US">
              <a:solidFill>
                <a:srgbClr val="FFFFFF"/>
              </a:solidFill>
            </a:endParaRPr>
          </a:p>
        </p:txBody>
      </p:sp>
      <p:graphicFrame>
        <p:nvGraphicFramePr>
          <p:cNvPr id="7" name="Table 6"/>
          <p:cNvGraphicFramePr>
            <a:graphicFrameLocks noGrp="1"/>
          </p:cNvGraphicFramePr>
          <p:nvPr/>
        </p:nvGraphicFramePr>
        <p:xfrm>
          <a:off x="152400" y="1219200"/>
          <a:ext cx="8839200" cy="3134360"/>
        </p:xfrm>
        <a:graphic>
          <a:graphicData uri="http://schemas.openxmlformats.org/drawingml/2006/table">
            <a:tbl>
              <a:tblPr bandRow="1">
                <a:tableStyleId>{5C22544A-7EE6-4342-B048-85BDC9FD1C3A}</a:tableStyleId>
              </a:tblPr>
              <a:tblGrid>
                <a:gridCol w="1016899"/>
                <a:gridCol w="1251568"/>
                <a:gridCol w="1564460"/>
                <a:gridCol w="5006273"/>
              </a:tblGrid>
              <a:tr h="370840">
                <a:tc>
                  <a:txBody>
                    <a:bodyPr/>
                    <a:lstStyle/>
                    <a:p>
                      <a:endParaRPr lang="en-US" dirty="0"/>
                    </a:p>
                  </a:txBody>
                  <a:tcPr/>
                </a:tc>
                <a:tc>
                  <a:txBody>
                    <a:bodyPr/>
                    <a:lstStyle/>
                    <a:p>
                      <a:r>
                        <a:rPr lang="en-US" dirty="0" smtClean="0"/>
                        <a:t>Start time</a:t>
                      </a:r>
                      <a:endParaRPr lang="en-US" dirty="0"/>
                    </a:p>
                  </a:txBody>
                  <a:tcPr/>
                </a:tc>
                <a:tc>
                  <a:txBody>
                    <a:bodyPr/>
                    <a:lstStyle/>
                    <a:p>
                      <a:r>
                        <a:rPr lang="en-US" dirty="0" smtClean="0"/>
                        <a:t>Duration [h]</a:t>
                      </a:r>
                      <a:endParaRPr lang="en-US" dirty="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Thu 18</a:t>
                      </a:r>
                    </a:p>
                    <a:p>
                      <a:endParaRPr lang="en-US" dirty="0"/>
                    </a:p>
                  </a:txBody>
                  <a:tcPr/>
                </a:tc>
                <a:tc>
                  <a:txBody>
                    <a:bodyPr/>
                    <a:lstStyle/>
                    <a:p>
                      <a:pPr algn="ctr"/>
                      <a:r>
                        <a:rPr lang="en-US" dirty="0" smtClean="0"/>
                        <a:t>06:00</a:t>
                      </a:r>
                      <a:endParaRPr lang="en-US" dirty="0"/>
                    </a:p>
                  </a:txBody>
                  <a:tcPr/>
                </a:tc>
                <a:tc>
                  <a:txBody>
                    <a:bodyPr/>
                    <a:lstStyle/>
                    <a:p>
                      <a:pPr algn="ctr"/>
                      <a:r>
                        <a:rPr lang="en-US" dirty="0" smtClean="0"/>
                        <a:t>16</a:t>
                      </a:r>
                      <a:endParaRPr lang="en-US" dirty="0"/>
                    </a:p>
                  </a:txBody>
                  <a:tcPr/>
                </a:tc>
                <a:tc>
                  <a:txBody>
                    <a:bodyPr/>
                    <a:lstStyle/>
                    <a:p>
                      <a:r>
                        <a:rPr lang="en-US" dirty="0" smtClean="0"/>
                        <a:t>Injection of trains of 24/48 bunches and</a:t>
                      </a:r>
                      <a:r>
                        <a:rPr lang="en-US" baseline="0" dirty="0" smtClean="0"/>
                        <a:t> e-cloud measurements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algn="ctr"/>
                      <a:r>
                        <a:rPr lang="en-US" dirty="0" smtClean="0"/>
                        <a:t>22:00</a:t>
                      </a:r>
                      <a:endParaRPr lang="en-US" dirty="0"/>
                    </a:p>
                  </a:txBody>
                  <a:tcPr/>
                </a:tc>
                <a:tc>
                  <a:txBody>
                    <a:bodyPr/>
                    <a:lstStyle/>
                    <a:p>
                      <a:pPr algn="ctr"/>
                      <a:r>
                        <a:rPr lang="en-US" dirty="0" smtClean="0"/>
                        <a:t>4</a:t>
                      </a:r>
                      <a:endParaRPr lang="en-US" dirty="0"/>
                    </a:p>
                  </a:txBody>
                  <a:tcPr/>
                </a:tc>
                <a:tc>
                  <a:txBody>
                    <a:bodyPr/>
                    <a:lstStyle/>
                    <a:p>
                      <a:r>
                        <a:rPr lang="en-US" dirty="0" smtClean="0"/>
                        <a:t>Switch to </a:t>
                      </a:r>
                      <a:r>
                        <a:rPr lang="en-US" dirty="0" smtClean="0"/>
                        <a:t>50ns (12 bunches), </a:t>
                      </a:r>
                      <a:r>
                        <a:rPr lang="en-US" dirty="0" smtClean="0"/>
                        <a:t>injection and damper checks</a:t>
                      </a:r>
                      <a:endParaRPr lang="en-US" dirty="0"/>
                    </a:p>
                  </a:txBody>
                  <a:tcPr/>
                </a:tc>
              </a:tr>
              <a:tr h="370840">
                <a:tc>
                  <a:txBody>
                    <a:bodyPr/>
                    <a:lstStyle/>
                    <a:p>
                      <a:endParaRPr lang="en-US" dirty="0"/>
                    </a:p>
                  </a:txBody>
                  <a:tcPr/>
                </a:tc>
                <a:tc>
                  <a:txBody>
                    <a:bodyPr/>
                    <a:lstStyle/>
                    <a:p>
                      <a:pPr algn="ctr"/>
                      <a:r>
                        <a:rPr lang="en-US" dirty="0" smtClean="0"/>
                        <a:t>02:00</a:t>
                      </a:r>
                      <a:endParaRPr lang="en-US" dirty="0"/>
                    </a:p>
                  </a:txBody>
                  <a:tcPr/>
                </a:tc>
                <a:tc>
                  <a:txBody>
                    <a:bodyPr/>
                    <a:lstStyle/>
                    <a:p>
                      <a:pPr algn="ctr"/>
                      <a:r>
                        <a:rPr lang="en-US" dirty="0" smtClean="0"/>
                        <a:t>6</a:t>
                      </a:r>
                      <a:endParaRPr lang="en-US" dirty="0"/>
                    </a:p>
                  </a:txBody>
                  <a:tcPr/>
                </a:tc>
                <a:tc>
                  <a:txBody>
                    <a:bodyPr/>
                    <a:lstStyle/>
                    <a:p>
                      <a:r>
                        <a:rPr lang="en-US" dirty="0" smtClean="0"/>
                        <a:t>Test ramp with pilots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Fri 19</a:t>
                      </a:r>
                    </a:p>
                  </a:txBody>
                  <a:tcPr/>
                </a:tc>
                <a:tc>
                  <a:txBody>
                    <a:bodyPr/>
                    <a:lstStyle/>
                    <a:p>
                      <a:pPr algn="ctr"/>
                      <a:r>
                        <a:rPr lang="en-US" dirty="0" smtClean="0"/>
                        <a:t>08:00</a:t>
                      </a:r>
                      <a:endParaRPr lang="en-US" dirty="0"/>
                    </a:p>
                  </a:txBody>
                  <a:tcPr/>
                </a:tc>
                <a:tc>
                  <a:txBody>
                    <a:bodyPr/>
                    <a:lstStyle/>
                    <a:p>
                      <a:pPr algn="ctr"/>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Ramp 9x12 50ns bunches</a:t>
                      </a:r>
                    </a:p>
                  </a:txBody>
                  <a:tcPr/>
                </a:tc>
              </a:tr>
              <a:tr h="370840">
                <a:tc>
                  <a:txBody>
                    <a:bodyPr/>
                    <a:lstStyle/>
                    <a:p>
                      <a:endParaRPr lang="en-US" dirty="0"/>
                    </a:p>
                  </a:txBody>
                  <a:tcPr/>
                </a:tc>
                <a:tc>
                  <a:txBody>
                    <a:bodyPr/>
                    <a:lstStyle/>
                    <a:p>
                      <a:pPr algn="ctr"/>
                      <a:r>
                        <a:rPr lang="en-US" dirty="0" smtClean="0"/>
                        <a:t>18:00</a:t>
                      </a:r>
                      <a:endParaRPr lang="en-US" dirty="0"/>
                    </a:p>
                  </a:txBody>
                  <a:tcPr/>
                </a:tc>
                <a:tc>
                  <a:txBody>
                    <a:bodyPr/>
                    <a:lstStyle/>
                    <a:p>
                      <a:pPr algn="ctr"/>
                      <a:r>
                        <a:rPr lang="en-US" dirty="0" smtClean="0"/>
                        <a:t>4</a:t>
                      </a:r>
                      <a:endParaRPr lang="en-US" dirty="0"/>
                    </a:p>
                  </a:txBody>
                  <a:tcPr/>
                </a:tc>
                <a:tc>
                  <a:txBody>
                    <a:bodyPr/>
                    <a:lstStyle/>
                    <a:p>
                      <a:r>
                        <a:rPr lang="en-US" dirty="0" smtClean="0"/>
                        <a:t>Interlock checks</a:t>
                      </a:r>
                      <a:endParaRPr lang="en-US" dirty="0"/>
                    </a:p>
                  </a:txBody>
                  <a:tcPr/>
                </a:tc>
              </a:tr>
              <a:tr h="370840">
                <a:tc>
                  <a:txBody>
                    <a:bodyPr/>
                    <a:lstStyle/>
                    <a:p>
                      <a:endParaRPr lang="en-US"/>
                    </a:p>
                  </a:txBody>
                  <a:tcPr/>
                </a:tc>
                <a:tc>
                  <a:txBody>
                    <a:bodyPr/>
                    <a:lstStyle/>
                    <a:p>
                      <a:pPr algn="ctr"/>
                      <a:r>
                        <a:rPr lang="en-US" dirty="0" smtClean="0"/>
                        <a:t>22:00</a:t>
                      </a:r>
                      <a:endParaRPr lang="en-US" dirty="0"/>
                    </a:p>
                  </a:txBody>
                  <a:tcPr/>
                </a:tc>
                <a:tc>
                  <a:txBody>
                    <a:bodyPr/>
                    <a:lstStyle/>
                    <a:p>
                      <a:pPr algn="ctr"/>
                      <a:endParaRPr lang="en-US" dirty="0"/>
                    </a:p>
                  </a:txBody>
                  <a:tcPr/>
                </a:tc>
                <a:tc>
                  <a:txBody>
                    <a:bodyPr/>
                    <a:lstStyle/>
                    <a:p>
                      <a:r>
                        <a:rPr lang="en-US" dirty="0" smtClean="0"/>
                        <a:t>Back to ion physics</a:t>
                      </a:r>
                      <a:endParaRPr lang="en-US" dirty="0"/>
                    </a:p>
                  </a:txBody>
                  <a:tcPr/>
                </a:tc>
              </a:tr>
            </a:tbl>
          </a:graphicData>
        </a:graphic>
      </p:graphicFrame>
    </p:spTree>
  </p:cSld>
  <p:clrMapOvr>
    <a:masterClrMapping/>
  </p:clrMapOvr>
  <p:transition/>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19905</TotalTime>
  <Words>740</Words>
  <Application>Microsoft Office PowerPoint</Application>
  <PresentationFormat>On-screen Show (4:3)</PresentationFormat>
  <Paragraphs>82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LHCpresentations</vt:lpstr>
      <vt:lpstr>Wednesday </vt:lpstr>
      <vt:lpstr>RF Issues</vt:lpstr>
      <vt:lpstr>RF Issues</vt:lpstr>
      <vt:lpstr>Machine protection checks</vt:lpstr>
      <vt:lpstr>Issues with the injectors</vt:lpstr>
      <vt:lpstr>Instrumentation issues</vt:lpstr>
      <vt:lpstr>Injection set-up</vt:lpstr>
      <vt:lpstr>First vacuum observations</vt:lpstr>
      <vt:lpstr>Proton MD program</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1786</cp:revision>
  <dcterms:created xsi:type="dcterms:W3CDTF">2010-04-25T23:23:07Z</dcterms:created>
  <dcterms:modified xsi:type="dcterms:W3CDTF">2010-11-18T07:25:22Z</dcterms:modified>
</cp:coreProperties>
</file>