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sldIdLst>
    <p:sldId id="673" r:id="rId2"/>
    <p:sldId id="704" r:id="rId3"/>
    <p:sldId id="721" r:id="rId4"/>
    <p:sldId id="709" r:id="rId5"/>
    <p:sldId id="723" r:id="rId6"/>
    <p:sldId id="722" r:id="rId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0838F-E278-42A7-AE9A-193EF84D713B}" type="datetime1">
              <a:rPr lang="en-US" smtClean="0"/>
              <a:pPr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DC2CD-5FFE-4E03-8CCF-9E75D1EC4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b-dep-op-elogbook.web.cern.ch/ab-dep-op-elogbook/elogbook/view.php?attachId=112504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b-dep-op-elogbook.web.cern.ch/ab-dep-op-elogbook/elogbook/view.php?attachId=112504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057400"/>
          </a:xfrm>
        </p:spPr>
        <p:txBody>
          <a:bodyPr/>
          <a:lstStyle/>
          <a:p>
            <a:r>
              <a:rPr lang="en-US" sz="2000" dirty="0" smtClean="0"/>
              <a:t>Fill 1494 dumped by operations at 09.00 (~ 0.25 ub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in ~6.5 h): LSS6 BPM interlock test</a:t>
            </a:r>
          </a:p>
          <a:p>
            <a:r>
              <a:rPr lang="en-US" sz="2000" dirty="0" smtClean="0"/>
              <a:t>13:00 Fill 1495 dumped by RF dump (cavity quench)</a:t>
            </a:r>
          </a:p>
          <a:p>
            <a:r>
              <a:rPr lang="en-US" sz="2000" dirty="0" smtClean="0"/>
              <a:t>14:00-17:30 Access for flooding alarm in point 4. In parallel:</a:t>
            </a:r>
          </a:p>
          <a:p>
            <a:pPr lvl="1"/>
            <a:r>
              <a:rPr lang="en-US" sz="1600" dirty="0" smtClean="0"/>
              <a:t>BI</a:t>
            </a:r>
          </a:p>
          <a:p>
            <a:pPr lvl="1"/>
            <a:r>
              <a:rPr lang="en-US" sz="1600" dirty="0" smtClean="0"/>
              <a:t>Vacuum to replace controller for 2 vacuum gauges for injection kicker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18:30 Power converter problem during pre-cycle (RQT13.L2B2), already occurred several times </a:t>
            </a:r>
            <a:r>
              <a:rPr lang="en-US" sz="2000" dirty="0" smtClean="0">
                <a:sym typeface="Wingdings" pitchFamily="2" charset="2"/>
              </a:rPr>
              <a:t></a:t>
            </a:r>
            <a:r>
              <a:rPr lang="en-US" sz="2000" dirty="0" smtClean="0"/>
              <a:t> Access</a:t>
            </a:r>
          </a:p>
          <a:p>
            <a:r>
              <a:rPr lang="en-US" sz="2000" dirty="0" smtClean="0"/>
              <a:t>20:00 Pre-cycling</a:t>
            </a:r>
          </a:p>
          <a:p>
            <a:r>
              <a:rPr lang="en-US" sz="2000" dirty="0" smtClean="0"/>
              <a:t>21:30 injection</a:t>
            </a:r>
          </a:p>
          <a:p>
            <a:r>
              <a:rPr lang="en-US" sz="2000" dirty="0" smtClean="0"/>
              <a:t>00:30 STABLE BEAMS #1496</a:t>
            </a:r>
          </a:p>
          <a:p>
            <a:r>
              <a:rPr lang="en-US" sz="2000" dirty="0" smtClean="0"/>
              <a:t>06:00 Beam dump and Start </a:t>
            </a:r>
            <a:r>
              <a:rPr lang="en-US" sz="2000" smtClean="0"/>
              <a:t>preparation proton MD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1494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057400"/>
          </a:xfrm>
        </p:spPr>
        <p:txBody>
          <a:bodyPr/>
          <a:lstStyle/>
          <a:p>
            <a:r>
              <a:rPr lang="en-US" sz="2000" dirty="0" smtClean="0"/>
              <a:t>End of physics 1494: 0.25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in 6.5 hours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3313" name="AutoShape 1" descr="https://ab-dep-op-elogbook.web.cern.ch/ab-dep-op-elogbook/elogbook/attach.php?attachId=1124928&amp;type=png&amp;fname=2010111608594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4" name="Picture 2" descr="\\cern.ch\dfs\Users\a\arduini\Public\2010111608594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5452292" cy="46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cern.ch\dfs\Users\a\arduini\Public\B2-V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3048000" cy="224313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#1495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48400" y="990600"/>
            <a:ext cx="2667000" cy="5105400"/>
          </a:xfrm>
        </p:spPr>
        <p:txBody>
          <a:bodyPr/>
          <a:lstStyle/>
          <a:p>
            <a:r>
              <a:rPr lang="en-GB" sz="2000" dirty="0" smtClean="0"/>
              <a:t>Injection starting at 10:00</a:t>
            </a:r>
          </a:p>
          <a:p>
            <a:r>
              <a:rPr lang="en-GB" sz="2000" dirty="0" smtClean="0"/>
              <a:t>Large </a:t>
            </a:r>
            <a:r>
              <a:rPr lang="en-GB" sz="2000" dirty="0" err="1" smtClean="0"/>
              <a:t>emittance</a:t>
            </a:r>
            <a:r>
              <a:rPr lang="en-GB" sz="2000" dirty="0" smtClean="0"/>
              <a:t> in the V-plane B2 particularly </a:t>
            </a:r>
            <a:r>
              <a:rPr lang="en-GB" sz="2000" dirty="0" smtClean="0">
                <a:sym typeface="Wingdings" pitchFamily="2" charset="2"/>
              </a:rPr>
              <a:t> correlated with V- injection oscillations B2  Corrected  </a:t>
            </a:r>
          </a:p>
          <a:p>
            <a:r>
              <a:rPr lang="pt-BR" sz="2000" dirty="0" smtClean="0"/>
              <a:t>B1-H: 2.4 </a:t>
            </a:r>
            <a:r>
              <a:rPr lang="pt-BR" sz="2000" dirty="0" smtClean="0">
                <a:latin typeface="Symbol" pitchFamily="18" charset="2"/>
              </a:rPr>
              <a:t>m</a:t>
            </a:r>
            <a:r>
              <a:rPr lang="pt-BR" sz="2000" dirty="0" smtClean="0"/>
              <a:t>m </a:t>
            </a:r>
            <a:br>
              <a:rPr lang="pt-BR" sz="2000" dirty="0" smtClean="0"/>
            </a:br>
            <a:r>
              <a:rPr lang="pt-BR" sz="2000" dirty="0" smtClean="0"/>
              <a:t>B1-V: 2.9 </a:t>
            </a:r>
            <a:r>
              <a:rPr lang="pt-BR" sz="2000" dirty="0" smtClean="0">
                <a:latin typeface="Symbol" pitchFamily="18" charset="2"/>
              </a:rPr>
              <a:t>m</a:t>
            </a:r>
            <a:r>
              <a:rPr lang="pt-BR" sz="2000" dirty="0" smtClean="0"/>
              <a:t>m</a:t>
            </a:r>
          </a:p>
          <a:p>
            <a:r>
              <a:rPr lang="pt-BR" sz="2000" dirty="0" smtClean="0"/>
              <a:t>B2-H: 3.0 </a:t>
            </a:r>
            <a:r>
              <a:rPr lang="pt-BR" sz="2000" dirty="0" smtClean="0">
                <a:latin typeface="Symbol" pitchFamily="18" charset="2"/>
              </a:rPr>
              <a:t>m</a:t>
            </a:r>
            <a:r>
              <a:rPr lang="pt-BR" sz="2000" dirty="0" smtClean="0"/>
              <a:t>m</a:t>
            </a:r>
            <a:br>
              <a:rPr lang="pt-BR" sz="2000" dirty="0" smtClean="0"/>
            </a:br>
            <a:r>
              <a:rPr lang="pt-BR" sz="2000" dirty="0" smtClean="0"/>
              <a:t>B2-V: 4.0 </a:t>
            </a:r>
            <a:r>
              <a:rPr lang="pt-BR" sz="2000" dirty="0" smtClean="0">
                <a:latin typeface="Symbol" pitchFamily="18" charset="2"/>
              </a:rPr>
              <a:t>m</a:t>
            </a:r>
            <a:r>
              <a:rPr lang="pt-BR" sz="2000" dirty="0" smtClean="0"/>
              <a:t>m 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2049" name="AutoShape 1" descr="https://ab-dep-op-elogbook.web.cern.ch/ab-dep-op-elogbook/elogbook/attach.php?attachId=1113818&amp;type=png&amp;fname=2010101112011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2" descr="https://ab-dep-op-elogbook.web.cern.ch/ab-dep-op-elogbook/elogbook/attach.php?attachId=1113818&amp;type=png&amp;fname=2010101112011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38600" y="5486400"/>
            <a:ext cx="1905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FFFF00"/>
                </a:solidFill>
              </a:rPr>
              <a:t>B2V: 7.0 (!) </a:t>
            </a:r>
            <a:r>
              <a:rPr lang="pt-BR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pt-BR" b="1" dirty="0" smtClean="0">
                <a:solidFill>
                  <a:srgbClr val="FFFF00"/>
                </a:solidFill>
              </a:rPr>
              <a:t>m</a:t>
            </a: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12289" name="AutoShape 1" descr="https://ab-dep-op-elogbook.web.cern.ch/ab-dep-op-elogbook/elogbook/attach.php?attachId=1124973&amp;type=png&amp;fname=B1-H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1" name="Picture 3" descr="\\cern.ch\dfs\Users\a\arduini\Public\B1-H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3048000" cy="2243138"/>
          </a:xfrm>
          <a:prstGeom prst="rect">
            <a:avLst/>
          </a:prstGeom>
          <a:noFill/>
        </p:spPr>
      </p:pic>
      <p:pic>
        <p:nvPicPr>
          <p:cNvPr id="12292" name="Picture 4" descr="\\cern.ch\dfs\Users\a\arduini\Public\B1-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657600"/>
            <a:ext cx="3048000" cy="2243138"/>
          </a:xfrm>
          <a:prstGeom prst="rect">
            <a:avLst/>
          </a:prstGeom>
          <a:noFill/>
        </p:spPr>
      </p:pic>
      <p:pic>
        <p:nvPicPr>
          <p:cNvPr id="12293" name="Picture 5" descr="\\cern.ch\dfs\Users\a\arduini\Public\B2-H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371600"/>
            <a:ext cx="3048000" cy="2243138"/>
          </a:xfrm>
          <a:prstGeom prst="rect">
            <a:avLst/>
          </a:prstGeom>
          <a:noFill/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066800" y="5486400"/>
            <a:ext cx="16002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FFFF00"/>
                </a:solidFill>
              </a:rPr>
              <a:t>B1V: 3.2 </a:t>
            </a:r>
            <a:r>
              <a:rPr lang="pt-BR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pt-BR" b="1" dirty="0" smtClean="0">
                <a:solidFill>
                  <a:srgbClr val="FFFF00"/>
                </a:solidFill>
              </a:rPr>
              <a:t>m</a:t>
            </a: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343400" y="3200400"/>
            <a:ext cx="16002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FFFF00"/>
                </a:solidFill>
              </a:rPr>
              <a:t>B2H: 3.7 </a:t>
            </a:r>
            <a:r>
              <a:rPr lang="pt-BR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pt-BR" b="1" dirty="0" smtClean="0">
                <a:solidFill>
                  <a:srgbClr val="FFFF00"/>
                </a:solidFill>
              </a:rPr>
              <a:t>m</a:t>
            </a: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066800" y="3200400"/>
            <a:ext cx="16002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FFFF00"/>
                </a:solidFill>
              </a:rPr>
              <a:t>B1H: 3.2 </a:t>
            </a:r>
            <a:r>
              <a:rPr lang="pt-BR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pt-BR" b="1" dirty="0" smtClean="0">
                <a:solidFill>
                  <a:srgbClr val="FFFF00"/>
                </a:solidFill>
              </a:rPr>
              <a:t>m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13:00 RF beam dump due: </a:t>
            </a:r>
            <a:r>
              <a:rPr lang="en-GB" sz="2400" dirty="0" smtClean="0"/>
              <a:t>ACSModuleM1B2 :: He tank Pressure interlock Level 2 exceeded (Quench)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Decided to give access for flooding alarm at the bottom of PZ45 appeared at ~12:30 and after verification by TI and CV </a:t>
            </a:r>
            <a:r>
              <a:rPr lang="en-GB" sz="2400" dirty="0" smtClean="0">
                <a:sym typeface="Wingdings" pitchFamily="2" charset="2"/>
              </a:rPr>
              <a:t> Problem was real (water level in the sump reached high level because the water pump did not start  - float  was stuck) but no flooding.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US" sz="2400" dirty="0" smtClean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#1495</a:t>
            </a:r>
            <a:endParaRPr lang="en-GB" dirty="0"/>
          </a:p>
        </p:txBody>
      </p:sp>
      <p:sp>
        <p:nvSpPr>
          <p:cNvPr id="10242" name="AutoShape 2" descr="20101116130410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20013" y="-427038"/>
            <a:ext cx="114300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4" name="AutoShape 4" descr="20101116130410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20013" y="-427038"/>
            <a:ext cx="114300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6" name="Picture 6" descr="\\cern.ch\dfs\Users\a\arduini\Public\201011161304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828800"/>
            <a:ext cx="2829363" cy="2237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5257800" y="914400"/>
            <a:ext cx="3886200" cy="5257800"/>
          </a:xfrm>
          <a:noFill/>
          <a:ln/>
        </p:spPr>
        <p:txBody>
          <a:bodyPr/>
          <a:lstStyle/>
          <a:p>
            <a:r>
              <a:rPr lang="en-US" sz="2400" dirty="0" smtClean="0"/>
              <a:t>00:30 </a:t>
            </a:r>
            <a:r>
              <a:rPr lang="en-GB" sz="2400" dirty="0" smtClean="0"/>
              <a:t>Stable Beams #1496</a:t>
            </a:r>
          </a:p>
          <a:p>
            <a:r>
              <a:rPr lang="en-GB" sz="2400" dirty="0" smtClean="0"/>
              <a:t>Intensities on Fast BCT displayed in Page 1 underestimated after installation of the attenuators and expert intervention </a:t>
            </a:r>
            <a:r>
              <a:rPr lang="en-GB" sz="2400" dirty="0" smtClean="0">
                <a:sym typeface="Wingdings" pitchFamily="2" charset="2"/>
              </a:rPr>
              <a:t> to be followed up today</a:t>
            </a:r>
            <a:endParaRPr lang="en-GB" sz="2400" dirty="0" smtClean="0"/>
          </a:p>
          <a:p>
            <a:r>
              <a:rPr lang="en-GB" sz="2400" dirty="0" smtClean="0"/>
              <a:t>06:15 Beams dumped to start switch-over to protons: ~0.3 </a:t>
            </a:r>
            <a:r>
              <a:rPr lang="en-GB" sz="2400" dirty="0" smtClean="0">
                <a:latin typeface="Symbol" pitchFamily="18" charset="2"/>
              </a:rPr>
              <a:t>m</a:t>
            </a:r>
            <a:r>
              <a:rPr lang="en-GB" sz="2400" dirty="0" smtClean="0"/>
              <a:t>b</a:t>
            </a:r>
            <a:r>
              <a:rPr lang="en-GB" sz="2400" baseline="30000" dirty="0" smtClean="0"/>
              <a:t>-1</a:t>
            </a:r>
            <a:r>
              <a:rPr lang="en-GB" sz="2400" dirty="0" smtClean="0"/>
              <a:t> delivered in ~6 h. In total ~2 </a:t>
            </a:r>
            <a:r>
              <a:rPr lang="en-GB" sz="2400" dirty="0" smtClean="0">
                <a:latin typeface="Symbol" pitchFamily="18" charset="2"/>
              </a:rPr>
              <a:t>m</a:t>
            </a:r>
            <a:r>
              <a:rPr lang="en-GB" sz="2400" dirty="0" smtClean="0"/>
              <a:t>b</a:t>
            </a:r>
            <a:r>
              <a:rPr lang="en-GB" sz="2400" baseline="30000" dirty="0" smtClean="0"/>
              <a:t>-1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US" sz="2400" dirty="0" smtClean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#1496</a:t>
            </a:r>
            <a:endParaRPr lang="en-GB" dirty="0"/>
          </a:p>
        </p:txBody>
      </p:sp>
      <p:sp>
        <p:nvSpPr>
          <p:cNvPr id="10242" name="AutoShape 2" descr="20101116130410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20013" y="-427038"/>
            <a:ext cx="114300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4" name="AutoShape 4" descr="20101116130410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20013" y="-427038"/>
            <a:ext cx="114300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5" name="AutoShape 1" descr="https://ab-dep-op-elogbook.web.cern.ch/ab-dep-op-elogbook/elogbook/attach.php?attachId=1125238&amp;type=png&amp;fname=20101117003410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\\cern.ch\dfs\Users\a\arduini\Public\20101117003410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5181600" cy="4408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MD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350" y="6667500"/>
            <a:ext cx="3629025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191000" y="6642100"/>
            <a:ext cx="1143000" cy="228600"/>
          </a:xfrm>
          <a:prstGeom prst="rect">
            <a:avLst/>
          </a:prstGeom>
        </p:spPr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990600"/>
          <a:ext cx="8839200" cy="5262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6899"/>
                <a:gridCol w="1251568"/>
                <a:gridCol w="1564460"/>
                <a:gridCol w="50062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 [h]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 and </a:t>
                      </a:r>
                      <a:r>
                        <a:rPr lang="en-US" dirty="0" err="1" smtClean="0"/>
                        <a:t>precycle</a:t>
                      </a:r>
                      <a:r>
                        <a:rPr lang="en-US" baseline="0" dirty="0" smtClean="0"/>
                        <a:t> – Switch to protons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 checks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 and damper checks for 75ns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 of trains of 24/48 bunches and</a:t>
                      </a:r>
                      <a:r>
                        <a:rPr lang="en-US" baseline="0" dirty="0" smtClean="0"/>
                        <a:t> e-cloud measurements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Thu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 to 50ns, injection and damper checks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ramp with pilots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Fri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Ramp 9x12 50ns bunches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Stability measurements, 50ns and 75ns beams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 checks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 to ion physics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MD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19202</TotalTime>
  <Words>364</Words>
  <Application>Microsoft Office PowerPoint</Application>
  <PresentationFormat>On-screen Show (4:3)</PresentationFormat>
  <Paragraphs>87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LHCpresentations</vt:lpstr>
      <vt:lpstr>Tuesday </vt:lpstr>
      <vt:lpstr>Fill 1494</vt:lpstr>
      <vt:lpstr>Fill #1495</vt:lpstr>
      <vt:lpstr>Fill #1495</vt:lpstr>
      <vt:lpstr>Fill #1496</vt:lpstr>
      <vt:lpstr>Proton MD program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1771</cp:revision>
  <dcterms:created xsi:type="dcterms:W3CDTF">2010-04-25T23:23:07Z</dcterms:created>
  <dcterms:modified xsi:type="dcterms:W3CDTF">2010-11-17T07:04:02Z</dcterms:modified>
</cp:coreProperties>
</file>