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1021" r:id="rId2"/>
    <p:sldId id="1022" r:id="rId3"/>
    <p:sldId id="1023" r:id="rId4"/>
    <p:sldId id="1024" r:id="rId5"/>
    <p:sldId id="1025" r:id="rId6"/>
    <p:sldId id="1026" r:id="rId7"/>
    <p:sldId id="1027" r:id="rId8"/>
    <p:sldId id="1028" r:id="rId9"/>
    <p:sldId id="1029" r:id="rId10"/>
    <p:sldId id="1030" r:id="rId11"/>
    <p:sldId id="1015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99FF99"/>
    <a:srgbClr val="FFCCCC"/>
    <a:srgbClr val="9FCAFF"/>
    <a:srgbClr val="DDDDDD"/>
    <a:srgbClr val="99FFCC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1956" y="-3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5235A8-3F30-CD4B-93C3-534293F9D99E}" type="datetime1">
              <a:rPr lang="en-US" smtClean="0"/>
              <a:pPr/>
              <a:t>11/4/2010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EB0835-724C-DB4C-B87E-E5087EDD3B4C}" type="datetime1">
              <a:rPr lang="en-US" smtClean="0"/>
              <a:pPr/>
              <a:t>11/4/2010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8375E1-4E61-3444-AD31-027B9FCB23D9}" type="datetime1">
              <a:rPr lang="en-US" smtClean="0"/>
              <a:pPr/>
              <a:t>11/4/2010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374CA7F-3769-7E42-8A21-FB86B1656F95}" type="datetime1">
              <a:rPr lang="en-US" smtClean="0"/>
              <a:pPr/>
              <a:t>11/4/2010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FCAEBFB-D3B7-5C4D-9F05-2939C62AA7B9}" type="datetime1">
              <a:rPr lang="en-US" smtClean="0"/>
              <a:pPr/>
              <a:t>11/4/2010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AB7DAF-1FA9-1144-9D4E-316596D676A8}" type="datetime1">
              <a:rPr lang="en-US" smtClean="0"/>
              <a:pPr>
                <a:defRPr/>
              </a:pPr>
              <a:t>11/4/2010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04/11/2010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9B340B-B6C7-C244-BBB6-929F08A9C8F7}" type="datetime1">
              <a:rPr lang="en-US" smtClean="0"/>
              <a:pPr/>
              <a:t>11/4/2010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18A62C-E5F6-204F-BE87-40A651DA39B6}" type="datetime1">
              <a:rPr lang="en-US" smtClean="0"/>
              <a:pPr/>
              <a:t>11/4/2010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EACDEB-B86A-A245-A93D-B51381F6EE9B}" type="datetime1">
              <a:rPr lang="en-US" smtClean="0"/>
              <a:pPr/>
              <a:t>11/4/2010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BB0F48-4862-994E-8CDE-8D34C81B5B35}" type="datetime1">
              <a:rPr lang="en-US" smtClean="0"/>
              <a:pPr/>
              <a:t>11/4/2010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48975A-2FA0-5C48-9028-A7DBE418C15D}" type="datetime1">
              <a:rPr lang="en-US" smtClean="0"/>
              <a:pPr/>
              <a:t>11/4/2010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BDDA5-D933-FA44-A43D-BCC1CC882D52}" type="datetime1">
              <a:rPr lang="en-US" smtClean="0"/>
              <a:pPr/>
              <a:t>11/4/2010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9950CC-3B82-5E45-A678-5CFAC51B5E2A}" type="datetime1">
              <a:rPr lang="en-US" smtClean="0"/>
              <a:pPr/>
              <a:t>11/4/2010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174C0405-9B1B-A14E-B00B-BFBFE2BB4C58}" type="datetime1">
              <a:rPr lang="en-US" smtClean="0"/>
              <a:pPr/>
              <a:t>11/4/2010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03/11 –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Finish electron-cloud program:</a:t>
            </a:r>
          </a:p>
          <a:p>
            <a:pPr lvl="1"/>
            <a:r>
              <a:rPr lang="en-US" dirty="0" smtClean="0"/>
              <a:t>Scrubbing with trains of 24 bunches</a:t>
            </a:r>
          </a:p>
          <a:p>
            <a:pPr lvl="1"/>
            <a:r>
              <a:rPr lang="en-US" dirty="0" smtClean="0"/>
              <a:t>Comparison vacuum with 12 + 36 bunches</a:t>
            </a:r>
          </a:p>
          <a:p>
            <a:pPr lvl="1"/>
            <a:r>
              <a:rPr lang="en-US" dirty="0" smtClean="0"/>
              <a:t>Physics fill with bunch trains of 24 bunches: 1 + 12 +4 * 24 = 109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04/11/2010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during ramp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04/11/2010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764630"/>
            <a:ext cx="651463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35620" y="2348850"/>
            <a:ext cx="1728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Ramp above </a:t>
            </a:r>
            <a:r>
              <a:rPr lang="en-US" b="1" dirty="0" smtClean="0">
                <a:sym typeface="Symbol"/>
              </a:rPr>
              <a:t> </a:t>
            </a:r>
            <a:r>
              <a:rPr lang="en-US" b="1" dirty="0" smtClean="0"/>
              <a:t>2 TeV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419840" y="1988800"/>
            <a:ext cx="1008140" cy="43206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851900" y="5805330"/>
            <a:ext cx="4824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Vacuum ok, but beam not stable enough to switch </a:t>
            </a:r>
            <a:r>
              <a:rPr lang="en-US" dirty="0" smtClean="0"/>
              <a:t>off </a:t>
            </a:r>
            <a:r>
              <a:rPr lang="en-US" dirty="0" smtClean="0"/>
              <a:t>damper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04/11/2010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410" y="1484730"/>
          <a:ext cx="85344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840480"/>
                <a:gridCol w="1950720"/>
              </a:tblGrid>
              <a:tr h="140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Thursday 4/11 </a:t>
                      </a:r>
                      <a:r>
                        <a:rPr lang="en-US" baseline="0" dirty="0" smtClean="0"/>
                        <a:t>– 08:00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hours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Thursday</a:t>
                      </a:r>
                      <a:r>
                        <a:rPr lang="en-US" baseline="0" dirty="0" smtClean="0"/>
                        <a:t> 4/11 – 10:00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Chec</a:t>
                      </a:r>
                      <a:r>
                        <a:rPr lang="en-GB" baseline="0" dirty="0" smtClean="0"/>
                        <a:t>k machine after access with protons – BCT calibration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Thursday 4/11 – 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Start lead ion beam commissioning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Friday</a:t>
                      </a:r>
                      <a:r>
                        <a:rPr lang="en-GB" baseline="0" dirty="0" smtClean="0"/>
                        <a:t> and weekend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Lead ion beam commissioning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Finish the scrubbing 24 bunches: 23 hours 03/11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04/11/2010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2780910"/>
            <a:ext cx="8229600" cy="357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420" y="620610"/>
            <a:ext cx="8250086" cy="217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470" y="6209910"/>
            <a:ext cx="2638652" cy="64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19840" y="6353930"/>
            <a:ext cx="4536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Cold to warm transition: worst case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480" y="3028890"/>
            <a:ext cx="1512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8e-7 mbar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480" y="5517290"/>
            <a:ext cx="1512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1e-7 mbar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470" y="1124680"/>
            <a:ext cx="1800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228 bunches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unstable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3910" y="3645030"/>
            <a:ext cx="936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Take it easier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6120" y="1196690"/>
            <a:ext cx="2232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RCBXV2.R8 tripped: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access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80390" y="1556740"/>
            <a:ext cx="115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12+36 bunches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0040" y="908650"/>
            <a:ext cx="1008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Larger 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v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Fill from 06:00: beam unstable – increased </a:t>
            </a:r>
            <a:r>
              <a:rPr lang="en-US" sz="2800" dirty="0" err="1" smtClean="0"/>
              <a:t>chroma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04/11/2010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97"/>
          <a:stretch>
            <a:fillRect/>
          </a:stretch>
        </p:blipFill>
        <p:spPr bwMode="auto">
          <a:xfrm>
            <a:off x="755470" y="2996940"/>
            <a:ext cx="7067210" cy="344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480" y="692620"/>
            <a:ext cx="7056980" cy="336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420" y="4149100"/>
            <a:ext cx="57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410" y="1124680"/>
            <a:ext cx="57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76320" y="6457890"/>
            <a:ext cx="2088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F.Roncarolo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36121" y="1484730"/>
            <a:ext cx="33588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BLM TCTH.4L8B1 triggered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fill until 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944270"/>
          </a:xfrm>
        </p:spPr>
        <p:txBody>
          <a:bodyPr/>
          <a:lstStyle/>
          <a:p>
            <a:r>
              <a:rPr lang="en-US" dirty="0" smtClean="0"/>
              <a:t>beams dumped shortly after having injected last batch of 24 bunches on B2. </a:t>
            </a:r>
          </a:p>
          <a:p>
            <a:r>
              <a:rPr lang="en-US" dirty="0" smtClean="0"/>
              <a:t>The BLM BLMEI.06L7.B2I10_TCLA.D6L7.B2 triggered on the 655 ms RS.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04/11/2010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50" y="2348850"/>
            <a:ext cx="5412880" cy="397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12 + 36 bunches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04/11/2010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3721636"/>
            <a:ext cx="4038680" cy="313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48080" y="3717040"/>
            <a:ext cx="3895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03/11: max p @ </a:t>
            </a:r>
            <a:br>
              <a:rPr lang="en-US" dirty="0" smtClean="0"/>
            </a:br>
            <a:r>
              <a:rPr lang="en-US" dirty="0" smtClean="0"/>
              <a:t>LSS3 VGPB.2.5L3.B=6E-8 mbar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00" y="476590"/>
            <a:ext cx="3963672" cy="31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004060" y="908650"/>
            <a:ext cx="4176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31/10: max p @</a:t>
            </a:r>
            <a:br>
              <a:rPr lang="en-US" dirty="0" smtClean="0"/>
            </a:br>
            <a:r>
              <a:rPr lang="en-US" dirty="0" smtClean="0"/>
              <a:t> LSS3 VGPB.5L3.B = 5.5E-7 mbar 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5472919" y="2672895"/>
            <a:ext cx="1799456" cy="794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588280" y="2204830"/>
            <a:ext cx="1368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Gained factor 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210" y="5445280"/>
            <a:ext cx="201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Beams dumped ... losses on TCTH at Pt8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Loosing beams and filling for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US" dirty="0" smtClean="0"/>
              <a:t>Losses on TCTH point 8 also with only 12 bunches</a:t>
            </a:r>
          </a:p>
          <a:p>
            <a:pPr lvl="1"/>
            <a:r>
              <a:rPr lang="en-US" dirty="0" smtClean="0"/>
              <a:t>Bring chromaticity down to 4</a:t>
            </a:r>
          </a:p>
          <a:p>
            <a:r>
              <a:rPr lang="en-US" dirty="0" smtClean="0"/>
              <a:t>Switch off Alice solenoid for physics fill and correct orbit</a:t>
            </a:r>
          </a:p>
          <a:p>
            <a:r>
              <a:rPr lang="en-US" dirty="0" smtClean="0"/>
              <a:t>Fill for physics 1 + 12 + 4 * 24 = 109 bunches</a:t>
            </a:r>
          </a:p>
          <a:p>
            <a:pPr lvl="1"/>
            <a:r>
              <a:rPr lang="en-US" dirty="0" smtClean="0"/>
              <a:t>Again losses on TCTH.4L8 for B2 dumping the beam</a:t>
            </a:r>
          </a:p>
          <a:p>
            <a:pPr lvl="1"/>
            <a:r>
              <a:rPr lang="en-US" dirty="0" smtClean="0"/>
              <a:t>Suspicious damper signals beam 2: put in a bump of -0.5 mm at damper pickup Q9 V – TCTH losses solved</a:t>
            </a:r>
          </a:p>
          <a:p>
            <a:pPr lvl="1"/>
            <a:r>
              <a:rPr lang="en-US" dirty="0" smtClean="0"/>
              <a:t>Alice solenoid off -&gt; Large vacuum activity when injecting 4</a:t>
            </a:r>
            <a:r>
              <a:rPr lang="en-US" baseline="30000" dirty="0" smtClean="0"/>
              <a:t>th</a:t>
            </a:r>
            <a:r>
              <a:rPr lang="en-US" dirty="0" smtClean="0"/>
              <a:t> train of 24 bunches: Vacuum Interlock on Sector Valve VVGSF.221.1R2.X when injecting 108b on B1 !</a:t>
            </a:r>
          </a:p>
          <a:p>
            <a:r>
              <a:rPr lang="en-US" dirty="0" smtClean="0"/>
              <a:t>Switching Alice solenoid back on again</a:t>
            </a:r>
          </a:p>
          <a:p>
            <a:pPr lvl="1"/>
            <a:r>
              <a:rPr lang="en-US" dirty="0" smtClean="0"/>
              <a:t>Vacuum improving at 20 kA</a:t>
            </a:r>
          </a:p>
          <a:p>
            <a:pPr lvl="1"/>
            <a:r>
              <a:rPr lang="en-US" dirty="0" smtClean="0"/>
              <a:t>Perform interlock test BPMSB.A4L6.B2 to prepare for physics</a:t>
            </a:r>
          </a:p>
          <a:p>
            <a:pPr lvl="1"/>
            <a:r>
              <a:rPr lang="en-US" dirty="0" smtClean="0"/>
              <a:t>Ramp Alice solenoid fully up (30 kA)</a:t>
            </a:r>
          </a:p>
          <a:p>
            <a:r>
              <a:rPr lang="en-US" dirty="0" smtClean="0"/>
              <a:t>Fill for physics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04/11/2010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450" y="620610"/>
            <a:ext cx="8229600" cy="523875"/>
          </a:xfrm>
        </p:spPr>
        <p:txBody>
          <a:bodyPr/>
          <a:lstStyle/>
          <a:p>
            <a:r>
              <a:rPr lang="en-US" dirty="0" smtClean="0"/>
              <a:t>Pressure variation during injection and when ramping solenoid in ALICE up again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04/11/2010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5256" y="1196975"/>
            <a:ext cx="6473487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in Alice over 25 hours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04/11/2010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2965797"/>
            <a:ext cx="8229600" cy="363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0" y="3567190"/>
            <a:ext cx="3609635" cy="65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7480" y="2924930"/>
            <a:ext cx="1512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8e-7 mbar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480" y="5413330"/>
            <a:ext cx="1512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1e-7 mbar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431" y="548600"/>
            <a:ext cx="8209140" cy="220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Ramp</a:t>
            </a:r>
            <a:r>
              <a:rPr lang="fr-CH" dirty="0" smtClean="0"/>
              <a:t> 12 + 4 x 24 </a:t>
            </a:r>
            <a:r>
              <a:rPr lang="fr-CH" dirty="0" err="1" smtClean="0"/>
              <a:t>bunches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569190" cy="2304035"/>
          </a:xfrm>
        </p:spPr>
        <p:txBody>
          <a:bodyPr/>
          <a:lstStyle/>
          <a:p>
            <a:r>
              <a:rPr lang="fr-CH" sz="2000" dirty="0" smtClean="0"/>
              <a:t>First </a:t>
            </a:r>
            <a:r>
              <a:rPr lang="fr-CH" sz="2000" dirty="0" err="1" smtClean="0"/>
              <a:t>ramp</a:t>
            </a:r>
            <a:r>
              <a:rPr lang="fr-CH" sz="2000" dirty="0" smtClean="0"/>
              <a:t> </a:t>
            </a:r>
            <a:r>
              <a:rPr lang="fr-CH" sz="2000" dirty="0" err="1" smtClean="0"/>
              <a:t>lost</a:t>
            </a:r>
            <a:r>
              <a:rPr lang="fr-CH" sz="2000" dirty="0" smtClean="0"/>
              <a:t> due to </a:t>
            </a:r>
            <a:r>
              <a:rPr lang="fr-CH" sz="2000" dirty="0" err="1" smtClean="0"/>
              <a:t>collimator</a:t>
            </a:r>
            <a:r>
              <a:rPr lang="fr-CH" sz="2000" dirty="0" smtClean="0"/>
              <a:t> position</a:t>
            </a:r>
          </a:p>
          <a:p>
            <a:pPr lvl="1"/>
            <a:r>
              <a:rPr lang="en-US" sz="1800" dirty="0" smtClean="0"/>
              <a:t>TCSG.4R3B1 - LVDT on the right jaw interlocked</a:t>
            </a:r>
          </a:p>
          <a:p>
            <a:r>
              <a:rPr lang="en-US" sz="2000" dirty="0" smtClean="0"/>
              <a:t>Second ramp – arrived at the top</a:t>
            </a:r>
          </a:p>
          <a:p>
            <a:pPr lvl="1"/>
            <a:r>
              <a:rPr lang="en-US" sz="1800" dirty="0" smtClean="0"/>
              <a:t>Prepare for squeeze: Switched off damper, beam was lost within seconds</a:t>
            </a:r>
          </a:p>
          <a:p>
            <a:pPr lvl="1"/>
            <a:r>
              <a:rPr lang="en-US" sz="1800" dirty="0" smtClean="0"/>
              <a:t>Oscillating in the H plane for both beams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04/11/2010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6260" y="2492870"/>
            <a:ext cx="5366906" cy="39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41723</TotalTime>
  <Words>449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Wednesday 03/11 – The Plan</vt:lpstr>
      <vt:lpstr>Finish the scrubbing 24 bunches: 23 hours 03/11</vt:lpstr>
      <vt:lpstr>Fill from 06:00: beam unstable – increased chroma</vt:lpstr>
      <vt:lpstr>Longer fill until noon</vt:lpstr>
      <vt:lpstr>Comparison 12 + 36 bunches</vt:lpstr>
      <vt:lpstr>Loosing beams and filling for physics</vt:lpstr>
      <vt:lpstr>Pressure variation during injection and when ramping solenoid in ALICE up again </vt:lpstr>
      <vt:lpstr>Vacuum in Alice over 25 hours</vt:lpstr>
      <vt:lpstr>Ramp 12 + 4 x 24 bunches</vt:lpstr>
      <vt:lpstr>Vacuum during ramp</vt:lpstr>
      <vt:lpstr>Plans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Jan Uythoven</cp:lastModifiedBy>
  <cp:revision>2172</cp:revision>
  <dcterms:created xsi:type="dcterms:W3CDTF">2010-07-26T05:43:59Z</dcterms:created>
  <dcterms:modified xsi:type="dcterms:W3CDTF">2010-11-04T08:10:41Z</dcterms:modified>
</cp:coreProperties>
</file>