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1022" r:id="rId2"/>
    <p:sldId id="1023" r:id="rId3"/>
    <p:sldId id="1024" r:id="rId4"/>
    <p:sldId id="1025" r:id="rId5"/>
    <p:sldId id="1026" r:id="rId6"/>
    <p:sldId id="1027" r:id="rId7"/>
    <p:sldId id="1028" r:id="rId8"/>
    <p:sldId id="1029" r:id="rId9"/>
    <p:sldId id="1030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456" y="-72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45FD14-611C-456F-BF58-016E34ECC4C4}" type="datetime1">
              <a:rPr lang="en-US" smtClean="0"/>
              <a:pPr/>
              <a:t>10/26/2010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FE6495B-416D-4B84-AD78-64A63663353A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8EE643B-1692-4BDC-AD3B-AC9713747165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B9A72056-544E-4508-BF3E-B69F84E759D5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B78BD011-4978-4F96-9648-3F4F36E0CB76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BF202A7-FB81-4868-9821-436CD2A0FFD4}" type="datetime1">
              <a:rPr lang="en-US" smtClean="0"/>
              <a:pPr>
                <a:defRPr/>
              </a:pPr>
              <a:t>10/26/2010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9E3683F-4359-4749-A7B9-DE627441D59B}" type="datetime1">
              <a:rPr lang="en-US" smtClean="0"/>
              <a:pPr/>
              <a:t>10/26/2010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0AE9DBD-DB1D-4A6D-A015-42C00CD40FEE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E70C80-4961-4196-87A0-54D975D9D834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FA2B07-1ED6-419C-89D4-5B90150040C3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73A2BE4-0543-4813-9CCE-43A11A17718F}" type="datetime1">
              <a:rPr lang="en-US" smtClean="0"/>
              <a:pPr/>
              <a:t>10/26/2010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8D79B52-80C2-40F4-A079-2E9528AEF1A4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1CF826F-3988-4519-B94E-D28C2FCD9244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325B85B-F809-498A-A3EA-AF5C36970376}" type="datetime1">
              <a:rPr lang="en-US" smtClean="0"/>
              <a:pPr/>
              <a:t>10/26/2010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8BDB0287-9A47-4803-90DF-AD66901BD544}" type="datetime1">
              <a:rPr lang="en-US" smtClean="0"/>
              <a:pPr/>
              <a:t>10/26/2010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1430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A63964A-7AC3-4BEF-9E0F-ED4B560C54EE}" type="datetime1">
              <a:rPr lang="en-US" smtClean="0"/>
              <a:pPr/>
              <a:t>10/26/2010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3460" y="1196690"/>
          <a:ext cx="7705070" cy="2595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248590"/>
                <a:gridCol w="3456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luminosity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1.48e32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Beam current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3.59/3.6 e13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bunch current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1.15e11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Emittance (reconstructed from </a:t>
                      </a:r>
                      <a:r>
                        <a:rPr lang="en-US" baseline="0" dirty="0" err="1" smtClean="0"/>
                        <a:t>lumi</a:t>
                      </a:r>
                      <a:r>
                        <a:rPr lang="en-US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2.5 micron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Approx beam size</a:t>
                      </a:r>
                      <a:r>
                        <a:rPr lang="en-US" baseline="0" dirty="0" smtClean="0"/>
                        <a:t> at 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 micron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Approx beam-beam tune shift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Stored</a:t>
                      </a:r>
                      <a:r>
                        <a:rPr lang="en-US" baseline="0" dirty="0" smtClean="0"/>
                        <a:t> beam energy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MJ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25-10-10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410" y="2780910"/>
            <a:ext cx="8229600" cy="3672510"/>
          </a:xfrm>
        </p:spPr>
        <p:txBody>
          <a:bodyPr/>
          <a:lstStyle/>
          <a:p>
            <a:r>
              <a:rPr lang="en-US" dirty="0" smtClean="0"/>
              <a:t>Fill 1440 </a:t>
            </a:r>
          </a:p>
          <a:p>
            <a:pPr lvl="1"/>
            <a:r>
              <a:rPr lang="en-US" dirty="0" smtClean="0"/>
              <a:t>13:55 Changed to adjust </a:t>
            </a:r>
          </a:p>
          <a:p>
            <a:pPr lvl="1"/>
            <a:r>
              <a:rPr lang="en-US" dirty="0" smtClean="0"/>
              <a:t>primary </a:t>
            </a:r>
            <a:r>
              <a:rPr lang="en-US" dirty="0" err="1" smtClean="0"/>
              <a:t>coll</a:t>
            </a:r>
            <a:r>
              <a:rPr lang="en-US" dirty="0" smtClean="0"/>
              <a:t> movement for beam tail studies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TCP.D6L7.B1 -&gt; beam 1 </a:t>
            </a:r>
            <a:r>
              <a:rPr lang="en-US" dirty="0" smtClean="0"/>
              <a:t>vertical</a:t>
            </a:r>
          </a:p>
          <a:p>
            <a:pPr lvl="1"/>
            <a:r>
              <a:rPr lang="en-US" dirty="0" smtClean="0"/>
              <a:t>Beams dumped when TCP beam1 V (TCP.D6L7.B1) reached its position </a:t>
            </a:r>
            <a:r>
              <a:rPr lang="en-US" dirty="0" smtClean="0"/>
              <a:t>limit.</a:t>
            </a:r>
            <a:endParaRPr lang="en-US" dirty="0" smtClean="0"/>
          </a:p>
          <a:p>
            <a:pPr lvl="1"/>
            <a:r>
              <a:rPr lang="en-US" dirty="0" smtClean="0"/>
              <a:t>Interlock </a:t>
            </a:r>
            <a:r>
              <a:rPr lang="en-US" dirty="0" smtClean="0"/>
              <a:t>worked as specified. We had decided not to change the TCP position thresholds for maximum safety. </a:t>
            </a:r>
            <a:endParaRPr lang="en-US" dirty="0" smtClean="0"/>
          </a:p>
          <a:p>
            <a:pPr lvl="1"/>
            <a:r>
              <a:rPr lang="en-US" dirty="0" smtClean="0"/>
              <a:t>Got </a:t>
            </a:r>
            <a:r>
              <a:rPr lang="en-US" dirty="0" smtClean="0"/>
              <a:t>tail data for beam1 vertical from 2.045mm to 1.642mm (explored 1 sigma of tail).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3A2BE4-0543-4813-9CCE-43A11A17718F}" type="datetime1">
              <a:rPr lang="en-US" smtClean="0"/>
              <a:pPr/>
              <a:t>10/26/2010</a:t>
            </a:fld>
            <a:endParaRPr lang="en-US" dirty="0"/>
          </a:p>
        </p:txBody>
      </p:sp>
      <p:pic>
        <p:nvPicPr>
          <p:cNvPr id="1026" name="Picture 2" descr="http://elogbook.cern.ch/eLogbook/attach_reader?attach_id=11178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0" y="116540"/>
            <a:ext cx="4536630" cy="3402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1440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10/26/2010</a:t>
            </a:fld>
            <a:endParaRPr lang="en-US" dirty="0"/>
          </a:p>
        </p:txBody>
      </p:sp>
      <p:pic>
        <p:nvPicPr>
          <p:cNvPr id="20482" name="Picture 2" descr="http://elogbook.cern.ch/eLogbook/attach_reader?attach_id=11179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908650"/>
            <a:ext cx="7737511" cy="458116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07630" y="5733320"/>
            <a:ext cx="4752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Around 6 pb-1 in Atlas &amp; CMS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1441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16:47 beam back</a:t>
            </a:r>
          </a:p>
          <a:p>
            <a:r>
              <a:rPr lang="en-US" dirty="0" smtClean="0"/>
              <a:t>Minor issues with bunch length</a:t>
            </a:r>
          </a:p>
          <a:p>
            <a:r>
              <a:rPr lang="en-US" dirty="0" smtClean="0"/>
              <a:t>19:00 Problem with orbit references/orbit feedback at flat top – beam dumped by EIC</a:t>
            </a:r>
          </a:p>
          <a:p>
            <a:r>
              <a:rPr lang="en-US" dirty="0" smtClean="0"/>
              <a:t>19:03 Lost of </a:t>
            </a:r>
            <a:r>
              <a:rPr lang="en-US" dirty="0" err="1" smtClean="0"/>
              <a:t>cryo</a:t>
            </a:r>
            <a:r>
              <a:rPr lang="en-US" dirty="0" smtClean="0"/>
              <a:t> maintain in S34</a:t>
            </a:r>
          </a:p>
          <a:p>
            <a:pPr lvl="1"/>
            <a:r>
              <a:rPr lang="en-US" dirty="0" err="1" smtClean="0"/>
              <a:t>worldFIP</a:t>
            </a:r>
            <a:r>
              <a:rPr lang="en-US" dirty="0" smtClean="0"/>
              <a:t> problem</a:t>
            </a:r>
          </a:p>
          <a:p>
            <a:pPr lvl="1"/>
            <a:r>
              <a:rPr lang="en-US" dirty="0" smtClean="0"/>
              <a:t>Back by 9:30</a:t>
            </a:r>
          </a:p>
          <a:p>
            <a:pPr lvl="1"/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3A2BE4-0543-4813-9CCE-43A11A17718F}" type="datetime1">
              <a:rPr lang="en-US" smtClean="0"/>
              <a:pPr/>
              <a:t>10/26/2010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quality at injection – dump and re-start</a:t>
            </a:r>
          </a:p>
          <a:p>
            <a:r>
              <a:rPr lang="en-US" dirty="0" smtClean="0"/>
              <a:t>gave back the mastership to SPS to reduce the intensity per bunch as we are too high : we will go for 4.7e13 if going on with this filling. </a:t>
            </a:r>
            <a:endParaRPr lang="en-US" dirty="0" smtClean="0"/>
          </a:p>
          <a:p>
            <a:pPr lvl="1"/>
            <a:r>
              <a:rPr lang="en-US" dirty="0" smtClean="0"/>
              <a:t>It was a </a:t>
            </a:r>
            <a:r>
              <a:rPr lang="en-US" dirty="0" smtClean="0"/>
              <a:t>big one too </a:t>
            </a:r>
            <a:r>
              <a:rPr lang="en-US" dirty="0" smtClean="0"/>
              <a:t> - high </a:t>
            </a:r>
            <a:r>
              <a:rPr lang="en-US" dirty="0" smtClean="0"/>
              <a:t>intensity per beam 1.3-1.4e11 on average</a:t>
            </a:r>
            <a:endParaRPr lang="en-US" dirty="0" smtClean="0"/>
          </a:p>
          <a:p>
            <a:r>
              <a:rPr lang="en-US" b="1" dirty="0" smtClean="0"/>
              <a:t>01:15:35</a:t>
            </a:r>
            <a:r>
              <a:rPr lang="en-US" dirty="0" smtClean="0"/>
              <a:t>  BLM over threshold   </a:t>
            </a:r>
            <a:r>
              <a:rPr lang="en-US" dirty="0" smtClean="0">
                <a:solidFill>
                  <a:srgbClr val="FF0000"/>
                </a:solidFill>
              </a:rPr>
              <a:t>UFO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Alarm on: BLMQI.17L4.B2E10_MQ, integration time: 2560 us, losses = 8.997538E-02, threshold = 8.056338E-02, ratio = 112%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UFO after 5 min at flat top (during the 6 min plateau)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10/26/2010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1442 - UFO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10/26/2010</a:t>
            </a:fld>
            <a:endParaRPr lang="en-US" dirty="0"/>
          </a:p>
        </p:txBody>
      </p:sp>
      <p:pic>
        <p:nvPicPr>
          <p:cNvPr id="21506" name="Picture 2" descr="http://elogbook.cern.ch/eLogbook/attach_reader?attach_id=1118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460" y="692620"/>
            <a:ext cx="7824920" cy="59121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1443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02:35 beams back in</a:t>
            </a:r>
          </a:p>
          <a:p>
            <a:endParaRPr lang="en-US" dirty="0" smtClean="0"/>
          </a:p>
          <a:p>
            <a:r>
              <a:rPr lang="en-US" dirty="0" smtClean="0"/>
              <a:t>04:40 </a:t>
            </a:r>
            <a:r>
              <a:rPr lang="en-US" dirty="0" smtClean="0"/>
              <a:t> we lost several time the tune feedback on beam 2 without voice warning on coupling too high (at 500GeV and 600GeV), whereas we got several time the voice warning without stops.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05:34 Stable beams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3A2BE4-0543-4813-9CCE-43A11A17718F}" type="datetime1">
              <a:rPr lang="en-US" smtClean="0"/>
              <a:pPr/>
              <a:t>10/26/2010</a:t>
            </a:fld>
            <a:endParaRPr lang="en-US" dirty="0"/>
          </a:p>
        </p:txBody>
      </p:sp>
      <p:pic>
        <p:nvPicPr>
          <p:cNvPr id="24578" name="Picture 2" descr="http://elogbook.cern.ch/eLogbook/attach_reader?attach_id=11180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7877" y="3362009"/>
            <a:ext cx="4166123" cy="3495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1443 – 07:50 - UFO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E3683F-4359-4749-A7B9-DE627441D59B}" type="datetime1">
              <a:rPr lang="en-US" smtClean="0"/>
              <a:pPr/>
              <a:t>10/26/2010</a:t>
            </a:fld>
            <a:endParaRPr lang="en-US" dirty="0"/>
          </a:p>
        </p:txBody>
      </p:sp>
      <p:pic>
        <p:nvPicPr>
          <p:cNvPr id="25602" name="Picture 2" descr="http://elogbook.cern.ch/eLogbook/attach_reader?attach_id=1118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908650"/>
            <a:ext cx="7263224" cy="5496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368b_348 continued</a:t>
            </a:r>
          </a:p>
          <a:p>
            <a:r>
              <a:rPr lang="en-US" dirty="0" smtClean="0"/>
              <a:t>The battle of 400+ bunches</a:t>
            </a:r>
          </a:p>
          <a:p>
            <a:r>
              <a:rPr lang="en-US" dirty="0" smtClean="0"/>
              <a:t>400+ if we can hold on to 368 for long enough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3A2BE4-0543-4813-9CCE-43A11A17718F}" type="datetime1">
              <a:rPr lang="en-US" smtClean="0"/>
              <a:pPr/>
              <a:t>10/26/2010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42911</TotalTime>
  <Words>311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Fill 1430</vt:lpstr>
      <vt:lpstr>Monday 25-10-10</vt:lpstr>
      <vt:lpstr>1440</vt:lpstr>
      <vt:lpstr>1441</vt:lpstr>
      <vt:lpstr>1442</vt:lpstr>
      <vt:lpstr>1442 - UFO  </vt:lpstr>
      <vt:lpstr>1443</vt:lpstr>
      <vt:lpstr>End 1443 – 07:50 - UFO</vt:lpstr>
      <vt:lpstr>Planning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lamontm</cp:lastModifiedBy>
  <cp:revision>2112</cp:revision>
  <dcterms:created xsi:type="dcterms:W3CDTF">2010-07-26T05:43:59Z</dcterms:created>
  <dcterms:modified xsi:type="dcterms:W3CDTF">2010-10-26T06:28:03Z</dcterms:modified>
</cp:coreProperties>
</file>