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14.xml" ContentType="application/vnd.openxmlformats-officedocument.presentationml.slide+xml"/>
  <Override PartName="/ppt/theme/theme2.xml" ContentType="application/vnd.openxmlformats-officedocument.theme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7"/>
  </p:notesMasterIdLst>
  <p:sldIdLst>
    <p:sldId id="519" r:id="rId2"/>
    <p:sldId id="577" r:id="rId3"/>
    <p:sldId id="578" r:id="rId4"/>
    <p:sldId id="580" r:id="rId5"/>
    <p:sldId id="579" r:id="rId6"/>
    <p:sldId id="581" r:id="rId7"/>
    <p:sldId id="576" r:id="rId8"/>
    <p:sldId id="582" r:id="rId9"/>
    <p:sldId id="583" r:id="rId10"/>
    <p:sldId id="584" r:id="rId11"/>
    <p:sldId id="585" r:id="rId12"/>
    <p:sldId id="586" r:id="rId13"/>
    <p:sldId id="587" r:id="rId14"/>
    <p:sldId id="552" r:id="rId15"/>
    <p:sldId id="58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248" autoAdjust="0"/>
  </p:normalViewPr>
  <p:slideViewPr>
    <p:cSldViewPr snapToGrid="0" snapToObjects="1">
      <p:cViewPr varScale="1">
        <p:scale>
          <a:sx n="108" d="100"/>
          <a:sy n="108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10/29/10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28.10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0" y="799508"/>
            <a:ext cx="9039174" cy="5842592"/>
          </a:xfrm>
        </p:spPr>
        <p:txBody>
          <a:bodyPr/>
          <a:lstStyle/>
          <a:p>
            <a:r>
              <a:rPr lang="en-US" dirty="0" smtClean="0"/>
              <a:t>00h37: </a:t>
            </a:r>
            <a:r>
              <a:rPr lang="en-US" b="1" u="sng" dirty="0" smtClean="0"/>
              <a:t>Stable beams. Fill #1450.</a:t>
            </a:r>
            <a:endParaRPr lang="en-US" dirty="0" smtClean="0"/>
          </a:p>
          <a:p>
            <a:r>
              <a:rPr lang="en-US" dirty="0" smtClean="0"/>
              <a:t>15h17: Beam dump by operations. Integrated: 6.4/6.2/5.2 pb-1 (ATLAS/CMA/</a:t>
            </a:r>
            <a:r>
              <a:rPr lang="en-US" dirty="0" err="1" smtClean="0"/>
              <a:t>LHCb</a:t>
            </a:r>
            <a:r>
              <a:rPr lang="en-US" dirty="0" smtClean="0"/>
              <a:t>). Length of fill: 14h40.</a:t>
            </a:r>
          </a:p>
          <a:p>
            <a:r>
              <a:rPr lang="en-US" dirty="0" smtClean="0"/>
              <a:t>15h25: Ramp down. Cycle. Change of monitor factor for 4 </a:t>
            </a:r>
            <a:r>
              <a:rPr lang="en-US" dirty="0" err="1" smtClean="0"/>
              <a:t>BLM’s</a:t>
            </a:r>
            <a:r>
              <a:rPr lang="en-US" dirty="0" smtClean="0"/>
              <a:t> not done before (</a:t>
            </a:r>
            <a:r>
              <a:rPr lang="en-US" dirty="0" smtClean="0"/>
              <a:t>0.3 -&gt; 0.5).</a:t>
            </a:r>
          </a:p>
          <a:p>
            <a:r>
              <a:rPr lang="en-US" dirty="0" smtClean="0"/>
              <a:t>16h45: Injection.</a:t>
            </a:r>
          </a:p>
          <a:p>
            <a:r>
              <a:rPr lang="en-US" dirty="0" smtClean="0"/>
              <a:t>19h46: Start ramp. 368b.</a:t>
            </a:r>
          </a:p>
          <a:p>
            <a:r>
              <a:rPr lang="en-US" dirty="0" smtClean="0"/>
              <a:t>20h12: Beam dump just at flat top. ALICE removed beam permit. ALICE BCM triggered</a:t>
            </a:r>
            <a:r>
              <a:rPr lang="en-US" dirty="0" smtClean="0"/>
              <a:t>.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UFINO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22h51: Injection.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1452: Beam Dump IR2</a:t>
            </a:r>
            <a:endParaRPr lang="en-US" dirty="0"/>
          </a:p>
        </p:txBody>
      </p:sp>
      <p:pic>
        <p:nvPicPr>
          <p:cNvPr id="6" name="Content Placeholder 5" descr="ufo-3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1789" b="-41789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1452: Probably from </a:t>
            </a:r>
            <a:r>
              <a:rPr lang="en-US" dirty="0" err="1" smtClean="0"/>
              <a:t>MKI’s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18" y="762000"/>
            <a:ext cx="7920000" cy="598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6406" y="3040561"/>
            <a:ext cx="431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Pressure: Better with Low Intensity</a:t>
            </a:r>
            <a:endParaRPr lang="en-US" dirty="0"/>
          </a:p>
        </p:txBody>
      </p:sp>
      <p:pic>
        <p:nvPicPr>
          <p:cNvPr id="6" name="Content Placeholder 5" descr="vacuum-p2-history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1319" b="-41319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Limit 150 ns</a:t>
            </a:r>
            <a:endParaRPr lang="en-US" dirty="0"/>
          </a:p>
        </p:txBody>
      </p:sp>
      <p:pic>
        <p:nvPicPr>
          <p:cNvPr id="6" name="Content Placeholder 5" descr="intensity-history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7712" b="-37712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40359" y="3139427"/>
            <a:ext cx="86868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cxnSp>
      <p:sp>
        <p:nvSpPr>
          <p:cNvPr id="9" name="TextBox 8"/>
          <p:cNvSpPr txBox="1"/>
          <p:nvPr/>
        </p:nvSpPr>
        <p:spPr>
          <a:xfrm>
            <a:off x="411561" y="1066800"/>
            <a:ext cx="64165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4.35e13 </a:t>
            </a:r>
            <a:r>
              <a:rPr lang="en-US" sz="3200" dirty="0" err="1" smtClean="0">
                <a:solidFill>
                  <a:srgbClr val="FF0000"/>
                </a:solidFill>
              </a:rPr>
              <a:t>p</a:t>
            </a:r>
            <a:r>
              <a:rPr lang="en-US" sz="3200" dirty="0" smtClean="0">
                <a:solidFill>
                  <a:srgbClr val="FF0000"/>
                </a:solidFill>
              </a:rPr>
              <a:t> (?)     </a:t>
            </a:r>
            <a:r>
              <a:rPr lang="en-US" sz="32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     To be followed…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8764" y="4374069"/>
            <a:ext cx="65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312b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4740" y="4189403"/>
            <a:ext cx="65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364b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21257" y="3972471"/>
            <a:ext cx="65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364b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1892" y="3972471"/>
            <a:ext cx="65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364b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8501" y="2429132"/>
            <a:ext cx="709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424 </a:t>
            </a:r>
            <a:r>
              <a:rPr lang="en-US" dirty="0" err="1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58474" y="4124871"/>
            <a:ext cx="65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364b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Ahead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942546"/>
            <a:ext cx="8686800" cy="5334000"/>
          </a:xfrm>
        </p:spPr>
        <p:txBody>
          <a:bodyPr/>
          <a:lstStyle/>
          <a:p>
            <a:r>
              <a:rPr lang="en-US" dirty="0" smtClean="0"/>
              <a:t>Got up to 47 pb</a:t>
            </a:r>
            <a:r>
              <a:rPr lang="en-US" baseline="30000" dirty="0" smtClean="0"/>
              <a:t>-1</a:t>
            </a:r>
            <a:r>
              <a:rPr lang="en-US" dirty="0" smtClean="0"/>
              <a:t> in ATLAS.</a:t>
            </a:r>
          </a:p>
          <a:p>
            <a:r>
              <a:rPr lang="en-US" dirty="0" smtClean="0"/>
              <a:t>Length scale calibration ALICE. Then dump around 9h30.</a:t>
            </a:r>
          </a:p>
          <a:p>
            <a:r>
              <a:rPr lang="en-US" dirty="0" smtClean="0"/>
              <a:t>Afterwards: Switch to 50 ns</a:t>
            </a:r>
          </a:p>
          <a:p>
            <a:r>
              <a:rPr lang="en-US" dirty="0" smtClean="0"/>
              <a:t>Tentative plan: See next slide.</a:t>
            </a:r>
          </a:p>
          <a:p>
            <a:r>
              <a:rPr lang="en-US" dirty="0" smtClean="0"/>
              <a:t>To be finalized after the meeting.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/>
              <a:pPr/>
              <a:t>14</a:t>
            </a:fld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Planning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5180" y="887332"/>
          <a:ext cx="8689810" cy="5556450"/>
        </p:xfrm>
        <a:graphic>
          <a:graphicData uri="http://schemas.openxmlformats.org/drawingml/2006/table">
            <a:tbl>
              <a:tblPr/>
              <a:tblGrid>
                <a:gridCol w="540906"/>
                <a:gridCol w="693774"/>
                <a:gridCol w="493873"/>
                <a:gridCol w="3868002"/>
                <a:gridCol w="3093255"/>
              </a:tblGrid>
              <a:tr h="14164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latin typeface="Verdana"/>
                        </a:rPr>
                        <a:t>Fri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08h00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4h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Transv. Damper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W. Hoefle, D. Valuch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8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12h00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4h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Inj up to 72b if possible in time constraints/ RF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B. Goddard et al, P. Baudrenghien, W. Hoefle, D. Valuch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64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16h00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2h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reserve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64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18h00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8h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TOTEM/RF/ALICE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OP, TOTEM, E. Chapochnikova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64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64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latin typeface="Verdana"/>
                        </a:rPr>
                        <a:t>Sat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02h00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6h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MD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6563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08h00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6h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Inj up to 72b per shot if possible in time constraints, RF, transv. damper, inject 100b with 50ns for ramp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B. Goddard et al, P. Baudrenghien, D. Valuch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236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14h00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5h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Ramp 100b, stable beam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OP, R. Steinhagen, M. Gasior, R. Jones, 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295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19h00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14h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Inject 200b with 50ns, ramp 200b, stable beam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B. Goddard et al, OP, W. Herr, E. Metral, T. Pieloni, R. Steinhagen, M. Gasior, R. Jones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64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2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latin typeface="Verdana"/>
                        </a:rPr>
                        <a:t>Sun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09h00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4h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Fill 300b, Beam-Beam MD 450 GeV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OP, W. Herr, E. Metral, T. Pieloni, R. Steinhagen, M. Gasior, R. Jones, F. Roncarolo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64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13h00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6h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Ramp 300b, stable beams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OP 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28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19h00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13h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Fill 400b, ramp, stable beams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OP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64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9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latin typeface="Verdana"/>
                        </a:rPr>
                        <a:t>Mon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08h00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MD block starting, Injection setup for high intensity at 450 GeV, 72b injection, …</a:t>
                      </a: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0895" marR="10895" marT="108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1450: Up to 6.4 pb</a:t>
            </a:r>
            <a:r>
              <a:rPr lang="en-US" baseline="30000" dirty="0" smtClean="0"/>
              <a:t>-1</a:t>
            </a:r>
            <a:r>
              <a:rPr lang="en-US" dirty="0" smtClean="0"/>
              <a:t> Delivered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62000"/>
            <a:ext cx="7920000" cy="592258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 B1</a:t>
            </a:r>
            <a:endParaRPr lang="en-US" dirty="0"/>
          </a:p>
        </p:txBody>
      </p:sp>
      <p:pic>
        <p:nvPicPr>
          <p:cNvPr id="6" name="Content Placeholder 5" descr="dump-B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3616" r="-13616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1451: UFINO IR2</a:t>
            </a:r>
            <a:endParaRPr lang="en-US" dirty="0"/>
          </a:p>
        </p:txBody>
      </p:sp>
      <p:pic>
        <p:nvPicPr>
          <p:cNvPr id="6" name="Content Placeholder 5" descr="ufino-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524" r="-11524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762000"/>
            <a:ext cx="4507063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ALICE BCM triggered</a:t>
            </a:r>
          </a:p>
          <a:p>
            <a:endParaRPr lang="en-US" sz="2400" dirty="0" smtClean="0"/>
          </a:p>
          <a:p>
            <a:r>
              <a:rPr lang="en-US" sz="2400" b="1" dirty="0" smtClean="0"/>
              <a:t>See losses on </a:t>
            </a:r>
            <a:r>
              <a:rPr lang="en-US" sz="2400" b="1" dirty="0" err="1" smtClean="0"/>
              <a:t>BLM’s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Symmetric left and right of IR2 </a:t>
            </a:r>
          </a:p>
          <a:p>
            <a:r>
              <a:rPr lang="en-US" sz="2400" dirty="0" smtClean="0"/>
              <a:t>Developing over 5ms</a:t>
            </a:r>
          </a:p>
          <a:p>
            <a:r>
              <a:rPr lang="en-US" sz="2400" dirty="0" smtClean="0"/>
              <a:t>Factor 100 below dump threshold!</a:t>
            </a:r>
            <a:endParaRPr lang="en-US" sz="2400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1451: UFINO IR2</a:t>
            </a:r>
            <a:endParaRPr lang="en-US" dirty="0"/>
          </a:p>
        </p:txBody>
      </p:sp>
      <p:pic>
        <p:nvPicPr>
          <p:cNvPr id="6" name="Content Placeholder 5" descr="ufino-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524" r="-11524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1451: UFINO IR2 - Pressure</a:t>
            </a:r>
            <a:endParaRPr lang="en-US" dirty="0"/>
          </a:p>
        </p:txBody>
      </p:sp>
      <p:pic>
        <p:nvPicPr>
          <p:cNvPr id="6" name="Content Placeholder 5" descr="ufino-3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4012" b="-14012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29.10.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00h36: </a:t>
            </a:r>
            <a:r>
              <a:rPr lang="en-US" u="sng" dirty="0" smtClean="0"/>
              <a:t>Start ramp. 368b.</a:t>
            </a:r>
            <a:endParaRPr lang="en-US" dirty="0" smtClean="0"/>
          </a:p>
          <a:p>
            <a:r>
              <a:rPr lang="en-US" dirty="0" smtClean="0"/>
              <a:t>01h27: Beam dump at 3.5 </a:t>
            </a:r>
            <a:r>
              <a:rPr lang="en-US" dirty="0" err="1" smtClean="0"/>
              <a:t>TeV</a:t>
            </a:r>
            <a:r>
              <a:rPr lang="en-US" dirty="0" smtClean="0"/>
              <a:t>. BLM trigger in Q4.L2 (UFO?). Losses start in injection kicker.</a:t>
            </a:r>
          </a:p>
          <a:p>
            <a:r>
              <a:rPr lang="en-US" dirty="0" smtClean="0"/>
              <a:t>02h35: Injection.</a:t>
            </a:r>
          </a:p>
          <a:p>
            <a:r>
              <a:rPr lang="en-US" dirty="0" smtClean="0"/>
              <a:t>03h15: Start ramp. 368b.</a:t>
            </a:r>
          </a:p>
          <a:p>
            <a:r>
              <a:rPr lang="en-US" dirty="0" smtClean="0"/>
              <a:t>04h16: </a:t>
            </a:r>
            <a:r>
              <a:rPr lang="en-US" b="1" u="sng" dirty="0" smtClean="0"/>
              <a:t>Stable beams. Fill #1453.</a:t>
            </a:r>
            <a:r>
              <a:rPr lang="en-US" dirty="0" smtClean="0"/>
              <a:t> Turn-around: 2h40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1452: Beam Dump IR2</a:t>
            </a:r>
            <a:endParaRPr lang="en-US" dirty="0"/>
          </a:p>
        </p:txBody>
      </p:sp>
      <p:pic>
        <p:nvPicPr>
          <p:cNvPr id="6" name="Content Placeholder 5" descr="ufo-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570" r="-12570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1452: Beam Dump IR2</a:t>
            </a:r>
            <a:endParaRPr lang="en-US" dirty="0"/>
          </a:p>
        </p:txBody>
      </p:sp>
      <p:pic>
        <p:nvPicPr>
          <p:cNvPr id="6" name="Content Placeholder 5" descr="ufo-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570" r="-12570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30580</TotalTime>
  <Words>630</Words>
  <Application>Microsoft Macintosh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Pixel</vt:lpstr>
      <vt:lpstr>Thursday 28.10.</vt:lpstr>
      <vt:lpstr>Fill 1450: Up to 6.4 pb-1 Delivered</vt:lpstr>
      <vt:lpstr>Dump B1</vt:lpstr>
      <vt:lpstr>Fill 1451: UFINO IR2</vt:lpstr>
      <vt:lpstr>Fill 1451: UFINO IR2</vt:lpstr>
      <vt:lpstr>Fill 1451: UFINO IR2 - Pressure</vt:lpstr>
      <vt:lpstr>Friday 29.10.</vt:lpstr>
      <vt:lpstr>Fill 1452: Beam Dump IR2</vt:lpstr>
      <vt:lpstr>Fill 1452: Beam Dump IR2</vt:lpstr>
      <vt:lpstr>Fill 1452: Beam Dump IR2</vt:lpstr>
      <vt:lpstr>Fill 1452: Probably from MKI’s</vt:lpstr>
      <vt:lpstr>Pressure: Better with Low Intensity</vt:lpstr>
      <vt:lpstr>Intensity Limit 150 ns</vt:lpstr>
      <vt:lpstr>Ahead</vt:lpstr>
      <vt:lpstr>Draft Planning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Ralph Assmann</cp:lastModifiedBy>
  <cp:revision>749</cp:revision>
  <dcterms:created xsi:type="dcterms:W3CDTF">2010-10-29T05:57:21Z</dcterms:created>
  <dcterms:modified xsi:type="dcterms:W3CDTF">2010-10-29T06:26:09Z</dcterms:modified>
</cp:coreProperties>
</file>