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20"/>
  </p:notesMasterIdLst>
  <p:handoutMasterIdLst>
    <p:handoutMasterId r:id="rId21"/>
  </p:handoutMasterIdLst>
  <p:sldIdLst>
    <p:sldId id="1040" r:id="rId2"/>
    <p:sldId id="1043" r:id="rId3"/>
    <p:sldId id="1050" r:id="rId4"/>
    <p:sldId id="1045" r:id="rId5"/>
    <p:sldId id="1051" r:id="rId6"/>
    <p:sldId id="1042" r:id="rId7"/>
    <p:sldId id="1046" r:id="rId8"/>
    <p:sldId id="1052" r:id="rId9"/>
    <p:sldId id="1053" r:id="rId10"/>
    <p:sldId id="1041" r:id="rId11"/>
    <p:sldId id="1039" r:id="rId12"/>
    <p:sldId id="1048" r:id="rId13"/>
    <p:sldId id="1047" r:id="rId14"/>
    <p:sldId id="1032" r:id="rId15"/>
    <p:sldId id="1028" r:id="rId16"/>
    <p:sldId id="1049" r:id="rId17"/>
    <p:sldId id="1029" r:id="rId18"/>
    <p:sldId id="1031" r:id="rId19"/>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00"/>
    <a:srgbClr val="99FF99"/>
    <a:srgbClr val="0000FF"/>
    <a:srgbClr val="FFCCCC"/>
    <a:srgbClr val="9FCAFF"/>
    <a:srgbClr val="DDDDDD"/>
    <a:srgbClr val="99FFCC"/>
    <a:srgbClr val="33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71" autoAdjust="0"/>
    <p:restoredTop sz="95262" autoAdjust="0"/>
  </p:normalViewPr>
  <p:slideViewPr>
    <p:cSldViewPr>
      <p:cViewPr varScale="1">
        <p:scale>
          <a:sx n="108" d="100"/>
          <a:sy n="108" d="100"/>
        </p:scale>
        <p:origin x="-654" y="-120"/>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10/16/2010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xmlns=""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xmlns=""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fld id="{530CCD33-0E5A-411E-B435-C5EEED259A20}" type="datetime1">
              <a:rPr lang="en-US" smtClean="0"/>
              <a:t>10/17/2010</a:t>
            </a:fld>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959DF9B1-7E54-4471-902E-2CB23C6B3FC9}" type="datetime1">
              <a:rPr lang="en-US" smtClean="0"/>
              <a:t>10/17/2010</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F96DBD3C-19C1-447B-A1D5-A6EA831BD6B1}" type="datetime1">
              <a:rPr lang="en-US" smtClean="0"/>
              <a:t>10/17/2010</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fld id="{3A467798-028C-49E8-8719-21CC36DA14CD}" type="datetime1">
              <a:rPr lang="en-US" smtClean="0"/>
              <a:t>10/17/2010</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fld id="{5D9A2A56-89E9-4791-A79A-0CBA7FB4D8FD}" type="datetime1">
              <a:rPr lang="en-US" smtClean="0"/>
              <a:t>10/17/2010</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fld id="{6DE03757-C92D-4782-BA04-83E254361BC0}" type="datetime1">
              <a:rPr lang="en-US" smtClean="0"/>
              <a:t>10/17/2010</a:t>
            </a:fld>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A4CCB34C-7A5C-4E55-B1DF-1920F0471EA0}" type="datetime1">
              <a:rPr lang="en-US" smtClean="0"/>
              <a:t>10/17/2010</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DFE82F8C-C8E6-485E-8167-B841D338C46C}" type="datetime1">
              <a:rPr lang="en-US" smtClean="0"/>
              <a:t>10/17/2010</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7B0E1305-80A4-4E17-AEE4-7A12430D2383}" type="datetime1">
              <a:rPr lang="en-US" smtClean="0"/>
              <a:t>10/17/2010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2F37CB3A-5450-4102-BEFD-F6D93C4D3C19}" type="datetime1">
              <a:rPr lang="en-US" smtClean="0"/>
              <a:t>10/17/2010</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5DB23CA0-9671-4808-ADEE-21DF2FFDBF2E}" type="datetime1">
              <a:rPr lang="en-US" smtClean="0"/>
              <a:t>10/17/2010</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DD375E9C-711D-4EBA-98AE-F7C3E9E88AD2}" type="datetime1">
              <a:rPr lang="en-US" smtClean="0"/>
              <a:t>10/17/2010</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D8CE8D7A-3EF9-41AC-8BED-5F083A3CDB22}" type="datetime1">
              <a:rPr lang="en-US" smtClean="0"/>
              <a:t>10/17/2010</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FFA4D54F-EA5F-4463-9E3B-D24D83E21087}" type="datetime1">
              <a:rPr lang="en-US" smtClean="0"/>
              <a:t>10/17/2010</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fld id="{24696A09-79B5-449E-B2B3-6B874342DA9D}" type="datetime1">
              <a:rPr lang="en-US" smtClean="0"/>
              <a:t>10/17/2010</a:t>
            </a:fld>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Saturday</a:t>
            </a:r>
            <a:endParaRPr lang="en-GB" dirty="0"/>
          </a:p>
        </p:txBody>
      </p:sp>
      <p:sp>
        <p:nvSpPr>
          <p:cNvPr id="5" name="Content Placeholder 4"/>
          <p:cNvSpPr>
            <a:spLocks noGrp="1"/>
          </p:cNvSpPr>
          <p:nvPr>
            <p:ph idx="1"/>
          </p:nvPr>
        </p:nvSpPr>
        <p:spPr/>
        <p:txBody>
          <a:bodyPr/>
          <a:lstStyle/>
          <a:p>
            <a:r>
              <a:rPr lang="en-US" dirty="0" smtClean="0"/>
              <a:t>1.3 e32</a:t>
            </a:r>
          </a:p>
          <a:p>
            <a:r>
              <a:rPr lang="en-US" dirty="0" smtClean="0"/>
              <a:t>Overnight</a:t>
            </a:r>
          </a:p>
          <a:p>
            <a:pPr lvl="1"/>
            <a:r>
              <a:rPr lang="en-US" dirty="0" smtClean="0"/>
              <a:t>Struggle with beam 1 injection – inter-septa obstruction has worsened</a:t>
            </a:r>
          </a:p>
          <a:p>
            <a:r>
              <a:rPr lang="en-US" dirty="0" smtClean="0"/>
              <a:t>Morning </a:t>
            </a:r>
          </a:p>
          <a:p>
            <a:pPr lvl="1"/>
            <a:r>
              <a:rPr lang="en-US" dirty="0" smtClean="0"/>
              <a:t>re-steer around obstruction</a:t>
            </a:r>
          </a:p>
          <a:p>
            <a:pPr lvl="1"/>
            <a:endParaRPr lang="en-US" dirty="0" smtClean="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fld id="{0CAE1EDC-B01D-4166-8F1C-F457F4B93BA9}" type="datetime1">
              <a:rPr lang="en-US" smtClean="0"/>
              <a:t>10/17/2010</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BLM </a:t>
            </a:r>
            <a:endParaRPr lang="en-GB" dirty="0"/>
          </a:p>
        </p:txBody>
      </p:sp>
      <p:sp>
        <p:nvSpPr>
          <p:cNvPr id="3" name="Content Placeholder 2"/>
          <p:cNvSpPr>
            <a:spLocks noGrp="1"/>
          </p:cNvSpPr>
          <p:nvPr>
            <p:ph idx="1"/>
          </p:nvPr>
        </p:nvSpPr>
        <p:spPr/>
        <p:txBody>
          <a:bodyPr/>
          <a:lstStyle/>
          <a:p>
            <a:r>
              <a:rPr lang="en-US" dirty="0" smtClean="0"/>
              <a:t>BLM </a:t>
            </a:r>
          </a:p>
          <a:p>
            <a:pPr lvl="1"/>
            <a:r>
              <a:rPr lang="en-US" dirty="0" smtClean="0"/>
              <a:t>1/2 optical links from card 29.R5</a:t>
            </a:r>
          </a:p>
          <a:p>
            <a:pPr lvl="1"/>
            <a:r>
              <a:rPr lang="en-US" dirty="0" smtClean="0"/>
              <a:t>measured on surface, comes from tunnel</a:t>
            </a:r>
          </a:p>
          <a:p>
            <a:pPr lvl="1"/>
            <a:r>
              <a:rPr lang="en-US" dirty="0" smtClean="0"/>
              <a:t>no MP issue, only availability</a:t>
            </a:r>
          </a:p>
          <a:p>
            <a:pPr lvl="1"/>
            <a:r>
              <a:rPr lang="en-US" dirty="0" smtClean="0"/>
              <a:t>to fixed next week – 2 in tunnel, 1 in tunnel</a:t>
            </a:r>
          </a:p>
          <a:p>
            <a:pPr lvl="1"/>
            <a:r>
              <a:rPr lang="en-US" dirty="0" smtClean="0"/>
              <a:t>if problem over night – could disable all 6 monitors on the quad concern – in arc so should be enough coverage. (Mariusz or </a:t>
            </a:r>
            <a:r>
              <a:rPr lang="en-US" dirty="0" err="1" smtClean="0"/>
              <a:t>Anitka</a:t>
            </a:r>
            <a:r>
              <a:rPr lang="en-US" dirty="0" smtClean="0"/>
              <a:t>)</a:t>
            </a:r>
          </a:p>
          <a:p>
            <a:pPr lvl="1"/>
            <a:r>
              <a:rPr lang="en-GB" dirty="0" smtClean="0"/>
              <a:t>Checking historically, the operational link has been a stable one and has not given single errors in weeks (didn’t check further back) and might be able to sustain the link for days. </a:t>
            </a:r>
          </a:p>
          <a:p>
            <a:pPr lvl="1"/>
            <a:endParaRPr lang="en-GB" dirty="0"/>
          </a:p>
        </p:txBody>
      </p:sp>
      <p:sp>
        <p:nvSpPr>
          <p:cNvPr id="4" name="Footer Placeholder 3"/>
          <p:cNvSpPr>
            <a:spLocks noGrp="1"/>
          </p:cNvSpPr>
          <p:nvPr>
            <p:ph type="ftr" sz="quarter" idx="10"/>
          </p:nvPr>
        </p:nvSpPr>
        <p:spPr/>
        <p:txBody>
          <a:bodyPr/>
          <a:lstStyle/>
          <a:p>
            <a:r>
              <a:rPr lang="en-US" dirty="0" smtClean="0"/>
              <a:t>LHC status</a:t>
            </a:r>
            <a:endParaRPr lang="en-US" dirty="0"/>
          </a:p>
        </p:txBody>
      </p:sp>
      <p:sp>
        <p:nvSpPr>
          <p:cNvPr id="5" name="Date Placeholder 4"/>
          <p:cNvSpPr>
            <a:spLocks noGrp="1"/>
          </p:cNvSpPr>
          <p:nvPr>
            <p:ph type="dt" sz="half" idx="12"/>
          </p:nvPr>
        </p:nvSpPr>
        <p:spPr/>
        <p:txBody>
          <a:bodyPr/>
          <a:lstStyle/>
          <a:p>
            <a:fld id="{4C0D007F-235F-4ACF-A57A-FE7027B72A90}" type="datetime1">
              <a:rPr lang="en-US" smtClean="0"/>
              <a:t>10/17/2010</a:t>
            </a:fld>
            <a:endParaRPr lang="en-US" dirty="0"/>
          </a:p>
        </p:txBody>
      </p:sp>
      <p:sp>
        <p:nvSpPr>
          <p:cNvPr id="6" name="TextBox 5"/>
          <p:cNvSpPr txBox="1"/>
          <p:nvPr/>
        </p:nvSpPr>
        <p:spPr>
          <a:xfrm>
            <a:off x="5580140" y="764630"/>
            <a:ext cx="2664370" cy="400110"/>
          </a:xfrm>
          <a:prstGeom prst="rect">
            <a:avLst/>
          </a:prstGeom>
          <a:noFill/>
        </p:spPr>
        <p:txBody>
          <a:bodyPr wrap="square" rtlCol="0">
            <a:spAutoFit/>
          </a:bodyPr>
          <a:lstStyle/>
          <a:p>
            <a:r>
              <a:rPr lang="en-GB" dirty="0" smtClean="0"/>
              <a:t>Christos Zamantzas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Weekend planning</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2A9B1344-4B6B-4F42-9447-E52451EB89ED}" type="datetime1">
              <a:rPr lang="en-US" smtClean="0"/>
              <a:t>10/17/2010</a:t>
            </a:fld>
            <a:endParaRPr lang="en-US" dirty="0"/>
          </a:p>
        </p:txBody>
      </p:sp>
      <p:graphicFrame>
        <p:nvGraphicFramePr>
          <p:cNvPr id="7" name="Table 6"/>
          <p:cNvGraphicFramePr>
            <a:graphicFrameLocks noGrp="1"/>
          </p:cNvGraphicFramePr>
          <p:nvPr/>
        </p:nvGraphicFramePr>
        <p:xfrm>
          <a:off x="611450" y="1052670"/>
          <a:ext cx="7561050" cy="3708400"/>
        </p:xfrm>
        <a:graphic>
          <a:graphicData uri="http://schemas.openxmlformats.org/drawingml/2006/table">
            <a:tbl>
              <a:tblPr firstRow="1" bandRow="1">
                <a:tableStyleId>{5C22544A-7EE6-4342-B048-85BDC9FD1C3A}</a:tableStyleId>
              </a:tblPr>
              <a:tblGrid>
                <a:gridCol w="2520350"/>
                <a:gridCol w="3312460"/>
                <a:gridCol w="1728240"/>
              </a:tblGrid>
              <a:tr h="370840">
                <a:tc>
                  <a:txBody>
                    <a:bodyPr/>
                    <a:lstStyle/>
                    <a:p>
                      <a:endParaRPr lang="en-GB" dirty="0"/>
                    </a:p>
                  </a:txBody>
                  <a:tcPr/>
                </a:tc>
                <a:tc>
                  <a:txBody>
                    <a:bodyPr/>
                    <a:lstStyle/>
                    <a:p>
                      <a:endParaRPr lang="en-GB"/>
                    </a:p>
                  </a:txBody>
                  <a:tcPr/>
                </a:tc>
                <a:tc>
                  <a:txBody>
                    <a:bodyPr/>
                    <a:lstStyle/>
                    <a:p>
                      <a:endParaRPr lang="en-GB"/>
                    </a:p>
                  </a:txBody>
                  <a:tcPr/>
                </a:tc>
              </a:tr>
              <a:tr h="370840">
                <a:tc>
                  <a:txBody>
                    <a:bodyPr/>
                    <a:lstStyle/>
                    <a:p>
                      <a:r>
                        <a:rPr lang="en-US" dirty="0" smtClean="0"/>
                        <a:t>Friday</a:t>
                      </a:r>
                      <a:r>
                        <a:rPr lang="en-US" baseline="0" dirty="0" smtClean="0"/>
                        <a:t> 07:00 – 19:00</a:t>
                      </a:r>
                      <a:endParaRPr lang="en-GB" dirty="0"/>
                    </a:p>
                  </a:txBody>
                  <a:tcPr/>
                </a:tc>
                <a:tc>
                  <a:txBody>
                    <a:bodyPr/>
                    <a:lstStyle/>
                    <a:p>
                      <a:r>
                        <a:rPr lang="en-US" dirty="0" err="1" smtClean="0"/>
                        <a:t>vdM</a:t>
                      </a:r>
                      <a:endParaRPr lang="en-GB" dirty="0"/>
                    </a:p>
                  </a:txBody>
                  <a:tcPr/>
                </a:tc>
                <a:tc>
                  <a:txBody>
                    <a:bodyPr/>
                    <a:lstStyle/>
                    <a:p>
                      <a:endParaRPr lang="en-GB" dirty="0"/>
                    </a:p>
                  </a:txBody>
                  <a:tcPr/>
                </a:tc>
              </a:tr>
              <a:tr h="370840">
                <a:tc>
                  <a:txBody>
                    <a:bodyPr/>
                    <a:lstStyle/>
                    <a:p>
                      <a:r>
                        <a:rPr lang="en-US" dirty="0" smtClean="0"/>
                        <a:t>Friday evening</a:t>
                      </a:r>
                      <a:endParaRPr lang="en-GB" dirty="0"/>
                    </a:p>
                  </a:txBody>
                  <a:tcPr/>
                </a:tc>
                <a:tc>
                  <a:txBody>
                    <a:bodyPr/>
                    <a:lstStyle/>
                    <a:p>
                      <a:r>
                        <a:rPr lang="en-US" baseline="0" dirty="0" smtClean="0"/>
                        <a:t>Check injection</a:t>
                      </a:r>
                    </a:p>
                  </a:txBody>
                  <a:tcPr/>
                </a:tc>
                <a:tc>
                  <a:txBody>
                    <a:bodyPr/>
                    <a:lstStyle/>
                    <a:p>
                      <a:endParaRPr lang="en-GB" dirty="0"/>
                    </a:p>
                  </a:txBody>
                  <a:tcPr/>
                </a:tc>
              </a:tr>
              <a:tr h="370840">
                <a:tc>
                  <a:txBody>
                    <a:bodyPr/>
                    <a:lstStyle/>
                    <a:p>
                      <a:r>
                        <a:rPr lang="en-US" dirty="0" smtClean="0"/>
                        <a:t>Friday</a:t>
                      </a:r>
                      <a:r>
                        <a:rPr lang="en-US" baseline="0" dirty="0" smtClean="0"/>
                        <a:t> overnight</a:t>
                      </a:r>
                      <a:endParaRPr lang="en-GB" dirty="0"/>
                    </a:p>
                  </a:txBody>
                  <a:tcPr/>
                </a:tc>
                <a:tc>
                  <a:txBody>
                    <a:bodyPr/>
                    <a:lstStyle/>
                    <a:p>
                      <a:r>
                        <a:rPr lang="en-US" dirty="0" smtClean="0"/>
                        <a:t>Physics</a:t>
                      </a:r>
                      <a:r>
                        <a:rPr lang="en-US" baseline="0" dirty="0" smtClean="0"/>
                        <a:t> 312b</a:t>
                      </a:r>
                      <a:endParaRPr lang="en-GB" dirty="0"/>
                    </a:p>
                  </a:txBody>
                  <a:tcPr/>
                </a:tc>
                <a:tc>
                  <a:txBody>
                    <a:bodyPr/>
                    <a:lstStyle/>
                    <a:p>
                      <a:r>
                        <a:rPr lang="en-US" baseline="0" dirty="0" smtClean="0"/>
                        <a:t>12 hour fill</a:t>
                      </a:r>
                      <a:endParaRPr lang="en-GB" dirty="0"/>
                    </a:p>
                  </a:txBody>
                  <a:tcPr/>
                </a:tc>
              </a:tr>
              <a:tr h="370840">
                <a:tc>
                  <a:txBody>
                    <a:bodyPr/>
                    <a:lstStyle/>
                    <a:p>
                      <a:r>
                        <a:rPr lang="en-US" dirty="0" smtClean="0"/>
                        <a:t>Saturday</a:t>
                      </a:r>
                      <a:r>
                        <a:rPr lang="en-US" baseline="0" dirty="0" smtClean="0"/>
                        <a:t> </a:t>
                      </a:r>
                      <a:endParaRPr lang="en-GB" dirty="0"/>
                    </a:p>
                  </a:txBody>
                  <a:tcPr/>
                </a:tc>
                <a:tc>
                  <a:txBody>
                    <a:bodyPr/>
                    <a:lstStyle/>
                    <a:p>
                      <a:r>
                        <a:rPr lang="en-US" dirty="0" smtClean="0">
                          <a:solidFill>
                            <a:srgbClr val="FF0000"/>
                          </a:solidFill>
                        </a:rPr>
                        <a:t>Remedial</a:t>
                      </a:r>
                      <a:r>
                        <a:rPr lang="en-US" baseline="0" dirty="0" smtClean="0">
                          <a:solidFill>
                            <a:srgbClr val="FF0000"/>
                          </a:solidFill>
                        </a:rPr>
                        <a:t> injection</a:t>
                      </a:r>
                      <a:endParaRPr lang="en-GB" dirty="0">
                        <a:solidFill>
                          <a:srgbClr val="FF0000"/>
                        </a:solidFill>
                      </a:endParaRPr>
                    </a:p>
                  </a:txBody>
                  <a:tcPr/>
                </a:tc>
                <a:tc>
                  <a:txBody>
                    <a:bodyPr/>
                    <a:lstStyle/>
                    <a:p>
                      <a:endParaRPr lang="en-GB"/>
                    </a:p>
                  </a:txBody>
                  <a:tcPr/>
                </a:tc>
              </a:tr>
              <a:tr h="370840">
                <a:tc>
                  <a:txBody>
                    <a:bodyPr/>
                    <a:lstStyle/>
                    <a:p>
                      <a:r>
                        <a:rPr lang="en-US" dirty="0" smtClean="0"/>
                        <a:t>Saturday overnight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Physics</a:t>
                      </a:r>
                      <a:r>
                        <a:rPr lang="en-US" baseline="0" dirty="0" smtClean="0"/>
                        <a:t> 312b</a:t>
                      </a:r>
                      <a:endParaRPr lang="en-GB"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12 hour fill</a:t>
                      </a:r>
                      <a:endParaRPr lang="en-GB" dirty="0" smtClean="0"/>
                    </a:p>
                  </a:txBody>
                  <a:tcPr/>
                </a:tc>
              </a:tr>
              <a:tr h="370840">
                <a:tc>
                  <a:txBody>
                    <a:bodyPr/>
                    <a:lstStyle/>
                    <a:p>
                      <a:r>
                        <a:rPr lang="en-US" dirty="0" smtClean="0"/>
                        <a:t>Sunday 10:00</a:t>
                      </a:r>
                      <a:endParaRPr lang="en-GB" dirty="0"/>
                    </a:p>
                  </a:txBody>
                  <a:tcPr/>
                </a:tc>
                <a:tc>
                  <a:txBody>
                    <a:bodyPr/>
                    <a:lstStyle/>
                    <a:p>
                      <a:r>
                        <a:rPr lang="en-US" dirty="0" smtClean="0"/>
                        <a:t>TL BL</a:t>
                      </a:r>
                      <a:r>
                        <a:rPr lang="en-US" baseline="0" dirty="0" smtClean="0"/>
                        <a:t> calibration </a:t>
                      </a:r>
                      <a:endParaRPr lang="en-GB" dirty="0"/>
                    </a:p>
                  </a:txBody>
                  <a:tcPr/>
                </a:tc>
                <a:tc>
                  <a:txBody>
                    <a:bodyPr/>
                    <a:lstStyle/>
                    <a:p>
                      <a:r>
                        <a:rPr lang="en-US" dirty="0" smtClean="0"/>
                        <a:t>4 </a:t>
                      </a:r>
                      <a:r>
                        <a:rPr lang="en-US" dirty="0" smtClean="0"/>
                        <a:t>hours</a:t>
                      </a:r>
                      <a:endParaRPr lang="en-GB" dirty="0"/>
                    </a:p>
                  </a:txBody>
                  <a:tcPr/>
                </a:tc>
              </a:tr>
              <a:tr h="370840">
                <a:tc>
                  <a:txBody>
                    <a:bodyPr/>
                    <a:lstStyle/>
                    <a:p>
                      <a:r>
                        <a:rPr lang="en-US" dirty="0" smtClean="0"/>
                        <a:t>Sunday 14:00</a:t>
                      </a:r>
                      <a:endParaRPr lang="en-GB" dirty="0"/>
                    </a:p>
                  </a:txBody>
                  <a:tcPr/>
                </a:tc>
                <a:tc>
                  <a:txBody>
                    <a:bodyPr/>
                    <a:lstStyle/>
                    <a:p>
                      <a:r>
                        <a:rPr lang="en-US" i="1" dirty="0" smtClean="0"/>
                        <a:t>Quench</a:t>
                      </a:r>
                      <a:r>
                        <a:rPr lang="en-US" i="1" baseline="0" dirty="0" smtClean="0"/>
                        <a:t> test</a:t>
                      </a:r>
                      <a:endParaRPr lang="en-GB" i="1" dirty="0"/>
                    </a:p>
                  </a:txBody>
                  <a:tcPr/>
                </a:tc>
                <a:tc>
                  <a:txBody>
                    <a:bodyPr/>
                    <a:lstStyle/>
                    <a:p>
                      <a:r>
                        <a:rPr lang="en-US" dirty="0" smtClean="0"/>
                        <a:t>6 </a:t>
                      </a:r>
                      <a:r>
                        <a:rPr lang="en-US" dirty="0" smtClean="0"/>
                        <a:t>hours</a:t>
                      </a:r>
                      <a:endParaRPr lang="en-GB" dirty="0"/>
                    </a:p>
                  </a:txBody>
                  <a:tcPr/>
                </a:tc>
              </a:tr>
              <a:tr h="370840">
                <a:tc>
                  <a:txBody>
                    <a:bodyPr/>
                    <a:lstStyle/>
                    <a:p>
                      <a:r>
                        <a:rPr lang="en-US" dirty="0" smtClean="0"/>
                        <a:t>Sunday</a:t>
                      </a:r>
                      <a:r>
                        <a:rPr lang="en-US" baseline="0" dirty="0" smtClean="0"/>
                        <a:t> overnight</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Physics</a:t>
                      </a:r>
                      <a:r>
                        <a:rPr lang="en-US" baseline="0" dirty="0" smtClean="0"/>
                        <a:t> 312b</a:t>
                      </a:r>
                      <a:endParaRPr lang="en-GB"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12 hour fill</a:t>
                      </a:r>
                      <a:endParaRPr lang="en-GB" dirty="0" smtClean="0"/>
                    </a:p>
                  </a:txBody>
                  <a:tcPr/>
                </a:tc>
              </a:tr>
              <a:tr h="370840">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
        <p:nvSpPr>
          <p:cNvPr id="8" name="TextBox 7"/>
          <p:cNvSpPr txBox="1"/>
          <p:nvPr/>
        </p:nvSpPr>
        <p:spPr>
          <a:xfrm>
            <a:off x="1259540" y="5157240"/>
            <a:ext cx="5760800" cy="707886"/>
          </a:xfrm>
          <a:prstGeom prst="rect">
            <a:avLst/>
          </a:prstGeom>
          <a:noFill/>
        </p:spPr>
        <p:txBody>
          <a:bodyPr wrap="square" rtlCol="0">
            <a:spAutoFit/>
          </a:bodyPr>
          <a:lstStyle/>
          <a:p>
            <a:r>
              <a:rPr lang="en-US" dirty="0" smtClean="0"/>
              <a:t>Might need an access for QPS before going back to 3.5 TeV</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MSI</a:t>
            </a:r>
            <a:endParaRPr lang="en-GB" dirty="0"/>
          </a:p>
        </p:txBody>
      </p:sp>
      <p:sp>
        <p:nvSpPr>
          <p:cNvPr id="3" name="Content Placeholder 2"/>
          <p:cNvSpPr>
            <a:spLocks noGrp="1"/>
          </p:cNvSpPr>
          <p:nvPr>
            <p:ph idx="1"/>
          </p:nvPr>
        </p:nvSpPr>
        <p:spPr/>
        <p:txBody>
          <a:bodyPr/>
          <a:lstStyle/>
          <a:p>
            <a:r>
              <a:rPr lang="en-US" dirty="0" smtClean="0"/>
              <a:t>MSI </a:t>
            </a:r>
            <a:r>
              <a:rPr lang="en-US" dirty="0" smtClean="0"/>
              <a:t>aperture restriction was again found to be worse early this morning, and despite very carefully adjusting the transfer lines, we have had to increase the beam position offset through the septum again, with all the attendant adjustments</a:t>
            </a:r>
            <a:r>
              <a:rPr lang="en-US" dirty="0" smtClean="0"/>
              <a:t>.</a:t>
            </a:r>
            <a:endParaRPr lang="en-US" dirty="0" smtClean="0"/>
          </a:p>
          <a:p>
            <a:r>
              <a:rPr lang="en-US" dirty="0" smtClean="0"/>
              <a:t>T</a:t>
            </a:r>
            <a:r>
              <a:rPr lang="en-US" dirty="0" smtClean="0"/>
              <a:t>here </a:t>
            </a:r>
            <a:r>
              <a:rPr lang="en-US" dirty="0" smtClean="0"/>
              <a:t>seemed to be some vacuum activity (ion pump currents) on the MSI which seems correlated with the times we see reduction in aperture, and with higher beam current. </a:t>
            </a:r>
          </a:p>
          <a:p>
            <a:endParaRPr lang="en-US" dirty="0" smtClean="0"/>
          </a:p>
          <a:p>
            <a:r>
              <a:rPr lang="en-US" dirty="0" smtClean="0"/>
              <a:t>Little to no </a:t>
            </a:r>
            <a:r>
              <a:rPr lang="en-US" dirty="0" smtClean="0"/>
              <a:t>margin </a:t>
            </a:r>
            <a:r>
              <a:rPr lang="en-US" dirty="0" smtClean="0"/>
              <a:t>left</a:t>
            </a:r>
            <a:endParaRPr lang="en-US" dirty="0" smtClean="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E79CF272-AE0D-4E54-81B6-F1CFBE4E7CDB}" type="datetime1">
              <a:rPr lang="en-US" smtClean="0"/>
              <a:t>10/17/2010</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Options</a:t>
            </a:r>
            <a:endParaRPr lang="en-GB" dirty="0"/>
          </a:p>
        </p:txBody>
      </p:sp>
      <p:sp>
        <p:nvSpPr>
          <p:cNvPr id="6" name="Content Placeholder 5"/>
          <p:cNvSpPr>
            <a:spLocks noGrp="1"/>
          </p:cNvSpPr>
          <p:nvPr>
            <p:ph idx="1"/>
          </p:nvPr>
        </p:nvSpPr>
        <p:spPr>
          <a:xfrm>
            <a:off x="323410" y="764630"/>
            <a:ext cx="8229600" cy="5544770"/>
          </a:xfrm>
        </p:spPr>
        <p:txBody>
          <a:bodyPr/>
          <a:lstStyle/>
          <a:p>
            <a:r>
              <a:rPr lang="en-US" u="sng" dirty="0" smtClean="0">
                <a:solidFill>
                  <a:srgbClr val="FF0000"/>
                </a:solidFill>
              </a:rPr>
              <a:t>MSI solution is </a:t>
            </a:r>
            <a:r>
              <a:rPr lang="en-US" u="sng" dirty="0" smtClean="0">
                <a:solidFill>
                  <a:srgbClr val="FF0000"/>
                </a:solidFill>
              </a:rPr>
              <a:t>not </a:t>
            </a:r>
            <a:r>
              <a:rPr lang="en-US" u="sng" dirty="0" smtClean="0">
                <a:solidFill>
                  <a:srgbClr val="FF0000"/>
                </a:solidFill>
              </a:rPr>
              <a:t>stable  </a:t>
            </a:r>
            <a:endParaRPr lang="en-US" u="sng" dirty="0" smtClean="0">
              <a:solidFill>
                <a:srgbClr val="FF0000"/>
              </a:solidFill>
            </a:endParaRPr>
          </a:p>
          <a:p>
            <a:r>
              <a:rPr lang="en-US" dirty="0" smtClean="0"/>
              <a:t>W</a:t>
            </a:r>
            <a:r>
              <a:rPr lang="en-US" dirty="0" smtClean="0"/>
              <a:t>eekend is covered</a:t>
            </a:r>
          </a:p>
          <a:p>
            <a:r>
              <a:rPr lang="en-US" dirty="0" smtClean="0"/>
              <a:t>Monday can be covered – the list is long…</a:t>
            </a:r>
            <a:endParaRPr lang="en-US" dirty="0" smtClean="0"/>
          </a:p>
          <a:p>
            <a:r>
              <a:rPr lang="en-US" b="1" dirty="0" smtClean="0">
                <a:solidFill>
                  <a:srgbClr val="FF0000"/>
                </a:solidFill>
              </a:rPr>
              <a:t>D</a:t>
            </a:r>
            <a:r>
              <a:rPr lang="en-US" b="1" dirty="0" smtClean="0">
                <a:solidFill>
                  <a:srgbClr val="FF0000"/>
                </a:solidFill>
              </a:rPr>
              <a:t>o we open up the MSI next week?</a:t>
            </a:r>
            <a:endParaRPr lang="en-US" b="1" dirty="0" smtClean="0">
              <a:solidFill>
                <a:srgbClr val="FF0000"/>
              </a:solidFill>
            </a:endParaRPr>
          </a:p>
          <a:p>
            <a:pPr lvl="1"/>
            <a:r>
              <a:rPr lang="en-US" dirty="0" smtClean="0"/>
              <a:t>I</a:t>
            </a:r>
            <a:r>
              <a:rPr lang="en-US" dirty="0" smtClean="0"/>
              <a:t>nstall </a:t>
            </a:r>
            <a:r>
              <a:rPr lang="en-US" dirty="0" smtClean="0"/>
              <a:t>mobile pumping unit, inject Neon</a:t>
            </a:r>
          </a:p>
          <a:p>
            <a:pPr lvl="1"/>
            <a:r>
              <a:rPr lang="en-US" dirty="0" smtClean="0"/>
              <a:t>open and fix</a:t>
            </a:r>
          </a:p>
          <a:p>
            <a:pPr lvl="1"/>
            <a:r>
              <a:rPr lang="en-US" dirty="0" smtClean="0"/>
              <a:t>pump, bake, pump</a:t>
            </a:r>
          </a:p>
          <a:p>
            <a:pPr lvl="1"/>
            <a:r>
              <a:rPr lang="en-US" dirty="0" smtClean="0"/>
              <a:t>around 3 </a:t>
            </a:r>
            <a:r>
              <a:rPr lang="en-US" dirty="0" smtClean="0"/>
              <a:t>-4 </a:t>
            </a:r>
            <a:r>
              <a:rPr lang="en-US" dirty="0" smtClean="0"/>
              <a:t>days</a:t>
            </a:r>
          </a:p>
          <a:p>
            <a:pPr lvl="1"/>
            <a:r>
              <a:rPr lang="en-GB" dirty="0" smtClean="0"/>
              <a:t>“we </a:t>
            </a:r>
            <a:r>
              <a:rPr lang="en-GB" dirty="0" smtClean="0"/>
              <a:t>are ready to intervene in MSI2L and remove the RF fingers if required. We will put them back during Xmas break</a:t>
            </a:r>
            <a:endParaRPr lang="en-US" dirty="0" smtClean="0"/>
          </a:p>
          <a:p>
            <a:endParaRPr lang="en-US" dirty="0" smtClean="0"/>
          </a:p>
          <a:p>
            <a:r>
              <a:rPr lang="en-US" dirty="0" smtClean="0"/>
              <a:t>And move </a:t>
            </a:r>
            <a:r>
              <a:rPr lang="en-US" dirty="0" smtClean="0"/>
              <a:t>technical stop to </a:t>
            </a:r>
            <a:r>
              <a:rPr lang="en-US" dirty="0" smtClean="0"/>
              <a:t>Tues-Wed-Thurs </a:t>
            </a:r>
            <a:r>
              <a:rPr lang="en-US" dirty="0" smtClean="0"/>
              <a:t>next </a:t>
            </a:r>
            <a:r>
              <a:rPr lang="en-US" dirty="0" smtClean="0"/>
              <a:t>week</a:t>
            </a:r>
          </a:p>
          <a:p>
            <a:pPr lvl="1"/>
            <a:r>
              <a:rPr lang="en-US" dirty="0" smtClean="0"/>
              <a:t>no show stoppers when first proposed last week</a:t>
            </a:r>
            <a:endParaRPr lang="en-US" dirty="0" smtClean="0"/>
          </a:p>
          <a:p>
            <a:pPr lvl="1"/>
            <a:endParaRPr lang="en-US" dirty="0" smtClean="0"/>
          </a:p>
          <a:p>
            <a:pPr lvl="1">
              <a:buNone/>
            </a:pP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fld id="{F3F4D290-3D92-4E4C-B831-09234A4074C9}" type="datetime1">
              <a:rPr lang="en-US" smtClean="0"/>
              <a:t>10/17/2010</a:t>
            </a:fld>
            <a:endParaRPr lang="en-US" dirty="0"/>
          </a:p>
        </p:txBody>
      </p:sp>
      <p:sp>
        <p:nvSpPr>
          <p:cNvPr id="9" name="TextBox 8"/>
          <p:cNvSpPr txBox="1"/>
          <p:nvPr/>
        </p:nvSpPr>
        <p:spPr>
          <a:xfrm>
            <a:off x="6660290" y="4653170"/>
            <a:ext cx="2088290" cy="400110"/>
          </a:xfrm>
          <a:prstGeom prst="rect">
            <a:avLst/>
          </a:prstGeom>
          <a:noFill/>
        </p:spPr>
        <p:txBody>
          <a:bodyPr wrap="square" rtlCol="0">
            <a:spAutoFit/>
          </a:bodyPr>
          <a:lstStyle/>
          <a:p>
            <a:r>
              <a:rPr lang="en-US" dirty="0" smtClean="0"/>
              <a:t>Vincent Baglin</a:t>
            </a:r>
            <a:endParaRPr lang="en-GB" dirty="0"/>
          </a:p>
        </p:txBody>
      </p:sp>
      <p:sp>
        <p:nvSpPr>
          <p:cNvPr id="10" name="TextBox 9"/>
          <p:cNvSpPr txBox="1"/>
          <p:nvPr/>
        </p:nvSpPr>
        <p:spPr>
          <a:xfrm>
            <a:off x="5436120" y="5949350"/>
            <a:ext cx="3312460" cy="400110"/>
          </a:xfrm>
          <a:prstGeom prst="rect">
            <a:avLst/>
          </a:prstGeom>
          <a:noFill/>
        </p:spPr>
        <p:txBody>
          <a:bodyPr wrap="square" rtlCol="0">
            <a:spAutoFit/>
          </a:bodyPr>
          <a:lstStyle/>
          <a:p>
            <a:r>
              <a:rPr lang="en-US" dirty="0" smtClean="0"/>
              <a:t>Katy Foraz, Simon Baird</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To-do list</a:t>
            </a:r>
            <a:endParaRPr lang="en-GB" dirty="0"/>
          </a:p>
        </p:txBody>
      </p:sp>
      <p:sp>
        <p:nvSpPr>
          <p:cNvPr id="7" name="Subtitle 6"/>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410" y="836640"/>
            <a:ext cx="8229600" cy="5544770"/>
          </a:xfrm>
        </p:spPr>
        <p:txBody>
          <a:bodyPr/>
          <a:lstStyle/>
          <a:p>
            <a:r>
              <a:rPr lang="en-US" dirty="0" smtClean="0"/>
              <a:t>Periodic loss maps</a:t>
            </a:r>
          </a:p>
          <a:p>
            <a:pPr lvl="1"/>
            <a:r>
              <a:rPr lang="en-US" dirty="0" smtClean="0"/>
              <a:t>Betatron loss map done week 40.</a:t>
            </a:r>
          </a:p>
          <a:p>
            <a:r>
              <a:rPr lang="en-US" dirty="0" smtClean="0"/>
              <a:t>Orbit shift versus TCT check: </a:t>
            </a:r>
          </a:p>
          <a:p>
            <a:pPr lvl="1"/>
            <a:r>
              <a:rPr lang="en-US" dirty="0" smtClean="0"/>
              <a:t>collide 1 bunch and check the TCT center change as compared to predicted orbit change.</a:t>
            </a:r>
          </a:p>
          <a:p>
            <a:r>
              <a:rPr lang="en-US" dirty="0" smtClean="0"/>
              <a:t>All in one ramp, squeeze, collide - 1 shift</a:t>
            </a:r>
          </a:p>
          <a:p>
            <a:pPr lvl="1"/>
            <a:r>
              <a:rPr lang="en-US" dirty="0" smtClean="0"/>
              <a:t>Plus test of 'dynamic' references for the OFB (varying </a:t>
            </a:r>
            <a:r>
              <a:rPr lang="en-US" dirty="0" err="1" smtClean="0"/>
              <a:t>Xing.separation</a:t>
            </a:r>
            <a:r>
              <a:rPr lang="en-US" dirty="0" smtClean="0"/>
              <a:t> bump): injection, then test of ramp + first part of squeeze</a:t>
            </a:r>
          </a:p>
          <a:p>
            <a:r>
              <a:rPr lang="en-US" dirty="0" smtClean="0"/>
              <a:t>IR aperture at 3.5 TeV</a:t>
            </a:r>
          </a:p>
          <a:p>
            <a:r>
              <a:rPr lang="en-US" dirty="0" smtClean="0"/>
              <a:t>50 ns – pilot runs</a:t>
            </a:r>
          </a:p>
          <a:p>
            <a:pPr lvl="1"/>
            <a:r>
              <a:rPr lang="en-US" dirty="0" smtClean="0"/>
              <a:t>After 3-4 fills with ~400 bunches </a:t>
            </a:r>
          </a:p>
          <a:p>
            <a:r>
              <a:rPr lang="en-US" dirty="0" smtClean="0"/>
              <a:t>Push beam-beam tune shift with 150 ns</a:t>
            </a:r>
          </a:p>
          <a:p>
            <a:pPr lvl="1"/>
            <a:r>
              <a:rPr lang="en-US" dirty="0" smtClean="0"/>
              <a:t>one test already performed with #1410</a:t>
            </a:r>
          </a:p>
          <a:p>
            <a:pPr lvl="1"/>
            <a:endParaRPr lang="en-US" dirty="0" smtClean="0"/>
          </a:p>
          <a:p>
            <a:endParaRPr lang="en-GB" dirty="0" smtClean="0"/>
          </a:p>
          <a:p>
            <a:endParaRPr lang="en-US" dirty="0" smtClean="0"/>
          </a:p>
          <a:p>
            <a:endParaRPr lang="en-US" dirty="0" smtClean="0"/>
          </a:p>
        </p:txBody>
      </p:sp>
      <p:sp>
        <p:nvSpPr>
          <p:cNvPr id="3" name="Title 2"/>
          <p:cNvSpPr>
            <a:spLocks noGrp="1"/>
          </p:cNvSpPr>
          <p:nvPr>
            <p:ph type="title"/>
          </p:nvPr>
        </p:nvSpPr>
        <p:spPr/>
        <p:txBody>
          <a:bodyPr/>
          <a:lstStyle/>
          <a:p>
            <a:r>
              <a:rPr lang="en-US" dirty="0" smtClean="0"/>
              <a:t>OP </a:t>
            </a:r>
            <a:endParaRPr lang="en-GB" dirty="0"/>
          </a:p>
        </p:txBody>
      </p:sp>
      <p:sp>
        <p:nvSpPr>
          <p:cNvPr id="5" name="Date Placeholder 4"/>
          <p:cNvSpPr>
            <a:spLocks noGrp="1"/>
          </p:cNvSpPr>
          <p:nvPr>
            <p:ph type="dt" sz="half" idx="12"/>
          </p:nvPr>
        </p:nvSpPr>
        <p:spPr/>
        <p:txBody>
          <a:bodyPr/>
          <a:lstStyle/>
          <a:p>
            <a:fld id="{00D2DCF5-774C-4732-B495-42BF21C23660}" type="datetime1">
              <a:rPr lang="en-US" smtClean="0"/>
              <a:t>10/17/2010</a:t>
            </a:fld>
            <a:endParaRPr lang="en-US" dirty="0"/>
          </a:p>
        </p:txBody>
      </p:sp>
      <p:sp>
        <p:nvSpPr>
          <p:cNvPr id="6" name="Footer Placeholder 5"/>
          <p:cNvSpPr>
            <a:spLocks noGrp="1"/>
          </p:cNvSpPr>
          <p:nvPr>
            <p:ph type="ftr" sz="quarter" idx="10"/>
          </p:nvPr>
        </p:nvSpPr>
        <p:spPr/>
        <p:txBody>
          <a:bodyPr/>
          <a:lstStyle/>
          <a:p>
            <a:r>
              <a:rPr lang="en-US" smtClean="0"/>
              <a:t>LHC status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ABT</a:t>
            </a:r>
            <a:endParaRPr lang="en-GB" dirty="0"/>
          </a:p>
        </p:txBody>
      </p:sp>
      <p:sp>
        <p:nvSpPr>
          <p:cNvPr id="3" name="Content Placeholder 2"/>
          <p:cNvSpPr>
            <a:spLocks noGrp="1"/>
          </p:cNvSpPr>
          <p:nvPr>
            <p:ph idx="1"/>
          </p:nvPr>
        </p:nvSpPr>
        <p:spPr/>
        <p:txBody>
          <a:bodyPr/>
          <a:lstStyle/>
          <a:p>
            <a:r>
              <a:rPr lang="en-GB" sz="2000" dirty="0" smtClean="0"/>
              <a:t>Abort </a:t>
            </a:r>
            <a:r>
              <a:rPr lang="en-GB" sz="2000" dirty="0" smtClean="0"/>
              <a:t>gap cleaning tests B1/B2 at 450 GeV and 3.5 TeV [2 shifts</a:t>
            </a:r>
            <a:r>
              <a:rPr lang="en-GB" sz="2000" dirty="0" smtClean="0"/>
              <a:t>]</a:t>
            </a:r>
            <a:endParaRPr lang="en-GB" sz="2000" dirty="0" smtClean="0"/>
          </a:p>
          <a:p>
            <a:r>
              <a:rPr lang="en-GB" sz="2000" dirty="0" smtClean="0"/>
              <a:t>Injection </a:t>
            </a:r>
            <a:r>
              <a:rPr lang="en-GB" sz="2000" dirty="0" smtClean="0"/>
              <a:t>gap cleaning deployment tests, 450 GeV, B1/B2 [1 shift</a:t>
            </a:r>
            <a:r>
              <a:rPr lang="en-GB" sz="2000" dirty="0" smtClean="0"/>
              <a:t>]</a:t>
            </a:r>
            <a:endParaRPr lang="en-GB" sz="2000" dirty="0" smtClean="0"/>
          </a:p>
          <a:p>
            <a:r>
              <a:rPr lang="en-GB" sz="2000" dirty="0" smtClean="0">
                <a:solidFill>
                  <a:srgbClr val="008000"/>
                </a:solidFill>
              </a:rPr>
              <a:t>Loss </a:t>
            </a:r>
            <a:r>
              <a:rPr lang="en-GB" sz="2000" dirty="0" smtClean="0">
                <a:solidFill>
                  <a:srgbClr val="008000"/>
                </a:solidFill>
              </a:rPr>
              <a:t>calibration on TCDIs downstream TI2 and TI8 [4 h</a:t>
            </a:r>
            <a:r>
              <a:rPr lang="en-GB" sz="2000" dirty="0" smtClean="0">
                <a:solidFill>
                  <a:srgbClr val="008000"/>
                </a:solidFill>
              </a:rPr>
              <a:t>]</a:t>
            </a:r>
            <a:endParaRPr lang="en-GB" sz="2000" dirty="0" smtClean="0">
              <a:solidFill>
                <a:srgbClr val="008000"/>
              </a:solidFill>
            </a:endParaRPr>
          </a:p>
          <a:p>
            <a:r>
              <a:rPr lang="en-GB" sz="2000" dirty="0" smtClean="0"/>
              <a:t>High </a:t>
            </a:r>
            <a:r>
              <a:rPr lang="en-GB" sz="2000" dirty="0" smtClean="0"/>
              <a:t>intensity 32b injection for B2 - filling and P6 interlock checks for 350 and 400b schemes [</a:t>
            </a:r>
            <a:r>
              <a:rPr lang="en-GB" sz="2000" dirty="0" smtClean="0"/>
              <a:t>4h</a:t>
            </a:r>
            <a:r>
              <a:rPr lang="en-GB" sz="2000" dirty="0" smtClean="0"/>
              <a:t>]</a:t>
            </a:r>
          </a:p>
          <a:p>
            <a:r>
              <a:rPr lang="en-GB" sz="2000" dirty="0" smtClean="0"/>
              <a:t>MKI8.B2 </a:t>
            </a:r>
            <a:r>
              <a:rPr lang="en-GB" sz="2000" dirty="0" smtClean="0"/>
              <a:t>fine timing adjustment (1st bunch in train always gets too large a kick), and also synchronisation checks [2 h</a:t>
            </a:r>
            <a:r>
              <a:rPr lang="en-GB" sz="2000" dirty="0" smtClean="0"/>
              <a:t>]</a:t>
            </a:r>
            <a:endParaRPr lang="en-GB" sz="2000" dirty="0" smtClean="0"/>
          </a:p>
          <a:p>
            <a:r>
              <a:rPr lang="en-GB" sz="2000" dirty="0" smtClean="0"/>
              <a:t>50 </a:t>
            </a:r>
            <a:r>
              <a:rPr lang="en-GB" sz="2000" dirty="0" smtClean="0"/>
              <a:t>ns bunch train injection for B2 [1 shift</a:t>
            </a:r>
            <a:r>
              <a:rPr lang="en-GB" sz="2000" dirty="0" smtClean="0"/>
              <a:t>?]</a:t>
            </a:r>
            <a:endParaRPr lang="en-GB" sz="2000" dirty="0" smtClean="0"/>
          </a:p>
          <a:p>
            <a:r>
              <a:rPr lang="en-GB" sz="2000" dirty="0" smtClean="0"/>
              <a:t>Studies </a:t>
            </a:r>
            <a:r>
              <a:rPr lang="en-GB" sz="2000" dirty="0" smtClean="0"/>
              <a:t>SPS-LHC emittance preservation at injection, and growth on flat bottom [1 </a:t>
            </a:r>
            <a:r>
              <a:rPr lang="en-GB" sz="2000" dirty="0" smtClean="0"/>
              <a:t>shift</a:t>
            </a:r>
            <a:r>
              <a:rPr lang="en-GB" sz="2000" dirty="0" smtClean="0"/>
              <a:t>]</a:t>
            </a:r>
          </a:p>
          <a:p>
            <a:r>
              <a:rPr lang="en-GB" sz="2000" dirty="0" err="1" smtClean="0"/>
              <a:t>Asynch</a:t>
            </a:r>
            <a:r>
              <a:rPr lang="en-GB" sz="2000" dirty="0" smtClean="0"/>
              <a:t> </a:t>
            </a:r>
            <a:r>
              <a:rPr lang="en-GB" sz="2000" dirty="0" smtClean="0"/>
              <a:t>dump tests 3.5 TeV for B1/B2, to check </a:t>
            </a:r>
            <a:r>
              <a:rPr lang="en-GB" sz="2000" dirty="0" err="1" smtClean="0"/>
              <a:t>stablity</a:t>
            </a:r>
            <a:r>
              <a:rPr lang="en-GB" sz="2000" dirty="0" smtClean="0"/>
              <a:t> [1 ramp]</a:t>
            </a:r>
          </a:p>
          <a:p>
            <a:endParaRPr lang="en-GB"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8B642B03-F06E-43CB-AFA7-85B2CB09A1AF}" type="datetime1">
              <a:rPr lang="en-US" smtClean="0"/>
              <a:t>10/17/2010</a:t>
            </a:fld>
            <a:endParaRPr lang="en-US" dirty="0"/>
          </a:p>
        </p:txBody>
      </p:sp>
      <p:sp>
        <p:nvSpPr>
          <p:cNvPr id="6" name="TextBox 5"/>
          <p:cNvSpPr txBox="1"/>
          <p:nvPr/>
        </p:nvSpPr>
        <p:spPr>
          <a:xfrm>
            <a:off x="5364110" y="5877340"/>
            <a:ext cx="3024420" cy="400110"/>
          </a:xfrm>
          <a:prstGeom prst="rect">
            <a:avLst/>
          </a:prstGeom>
          <a:noFill/>
        </p:spPr>
        <p:txBody>
          <a:bodyPr wrap="square" rtlCol="0">
            <a:spAutoFit/>
          </a:bodyPr>
          <a:lstStyle/>
          <a:p>
            <a:r>
              <a:rPr lang="en-US" dirty="0" smtClean="0"/>
              <a:t>Brennan Goddard</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 studies – list to be updated</a:t>
            </a:r>
            <a:endParaRPr lang="en-US" dirty="0"/>
          </a:p>
        </p:txBody>
      </p:sp>
      <p:sp>
        <p:nvSpPr>
          <p:cNvPr id="3" name="Content Placeholder 2"/>
          <p:cNvSpPr>
            <a:spLocks noGrp="1"/>
          </p:cNvSpPr>
          <p:nvPr>
            <p:ph idx="1"/>
          </p:nvPr>
        </p:nvSpPr>
        <p:spPr>
          <a:xfrm>
            <a:off x="467430" y="764630"/>
            <a:ext cx="8229600" cy="5616780"/>
          </a:xfrm>
        </p:spPr>
        <p:txBody>
          <a:bodyPr/>
          <a:lstStyle/>
          <a:p>
            <a:r>
              <a:rPr lang="en-US" sz="1800" dirty="0" smtClean="0"/>
              <a:t>Check the linearity of the </a:t>
            </a:r>
            <a:r>
              <a:rPr lang="en-US" sz="1800" dirty="0" smtClean="0">
                <a:solidFill>
                  <a:srgbClr val="FF0000"/>
                </a:solidFill>
              </a:rPr>
              <a:t>fast BCT’s </a:t>
            </a:r>
            <a:r>
              <a:rPr lang="en-US" sz="1800" dirty="0" smtClean="0"/>
              <a:t>in the new configuration for nominal bunches</a:t>
            </a:r>
          </a:p>
          <a:p>
            <a:r>
              <a:rPr lang="en-US" sz="1800" dirty="0" smtClean="0"/>
              <a:t>Tune the High BW/Low Gain fast </a:t>
            </a:r>
            <a:r>
              <a:rPr lang="en-US" sz="1800" dirty="0" smtClean="0">
                <a:solidFill>
                  <a:srgbClr val="FF0000"/>
                </a:solidFill>
              </a:rPr>
              <a:t>BCT calibration </a:t>
            </a:r>
            <a:r>
              <a:rPr lang="en-US" sz="1800" dirty="0" smtClean="0"/>
              <a:t>for the coming ion run</a:t>
            </a:r>
          </a:p>
          <a:p>
            <a:r>
              <a:rPr lang="en-US" sz="1800" dirty="0" smtClean="0"/>
              <a:t>Measure the High BW/Low Gain fast </a:t>
            </a:r>
            <a:r>
              <a:rPr lang="en-US" sz="1800" dirty="0" smtClean="0">
                <a:solidFill>
                  <a:srgbClr val="FF0000"/>
                </a:solidFill>
              </a:rPr>
              <a:t>BCT sensitivity limit </a:t>
            </a:r>
            <a:r>
              <a:rPr lang="en-US" sz="1800" dirty="0" smtClean="0"/>
              <a:t>and linearity for low intensity bunches (ion run)</a:t>
            </a:r>
          </a:p>
          <a:p>
            <a:r>
              <a:rPr lang="en-US" sz="1800" dirty="0" smtClean="0"/>
              <a:t>Re-check </a:t>
            </a:r>
            <a:r>
              <a:rPr lang="en-US" sz="1800" dirty="0" smtClean="0">
                <a:solidFill>
                  <a:srgbClr val="FF0000"/>
                </a:solidFill>
              </a:rPr>
              <a:t>BPM sensitivity </a:t>
            </a:r>
            <a:r>
              <a:rPr lang="en-US" sz="1800" dirty="0" smtClean="0"/>
              <a:t>limit</a:t>
            </a:r>
          </a:p>
          <a:p>
            <a:r>
              <a:rPr lang="en-US" sz="1800" dirty="0" smtClean="0"/>
              <a:t>Calibrate the </a:t>
            </a:r>
            <a:r>
              <a:rPr lang="en-US" sz="1800" dirty="0" smtClean="0">
                <a:solidFill>
                  <a:srgbClr val="FF0000"/>
                </a:solidFill>
              </a:rPr>
              <a:t>abort gap </a:t>
            </a:r>
            <a:r>
              <a:rPr lang="en-US" sz="1800" dirty="0" smtClean="0"/>
              <a:t>over the whole ramp</a:t>
            </a:r>
          </a:p>
          <a:p>
            <a:r>
              <a:rPr lang="en-US" sz="1800" dirty="0" smtClean="0"/>
              <a:t>Check the </a:t>
            </a:r>
            <a:r>
              <a:rPr lang="en-US" sz="1800" dirty="0" smtClean="0">
                <a:solidFill>
                  <a:srgbClr val="FF0000"/>
                </a:solidFill>
              </a:rPr>
              <a:t>abort gap </a:t>
            </a:r>
            <a:r>
              <a:rPr lang="en-US" sz="1800" dirty="0" smtClean="0"/>
              <a:t>acquisition gate timing resolution and stability</a:t>
            </a:r>
          </a:p>
          <a:p>
            <a:r>
              <a:rPr lang="en-US" sz="1800" dirty="0" smtClean="0"/>
              <a:t>Commission </a:t>
            </a:r>
            <a:r>
              <a:rPr lang="en-US" sz="1800" dirty="0" smtClean="0">
                <a:solidFill>
                  <a:srgbClr val="FF0000"/>
                </a:solidFill>
              </a:rPr>
              <a:t>BGI</a:t>
            </a:r>
            <a:r>
              <a:rPr lang="en-US" sz="1800" dirty="0" smtClean="0"/>
              <a:t> in preparation to ions – </a:t>
            </a:r>
            <a:r>
              <a:rPr lang="en-US" sz="1800" dirty="0" smtClean="0">
                <a:solidFill>
                  <a:srgbClr val="008000"/>
                </a:solidFill>
              </a:rPr>
              <a:t>started…</a:t>
            </a:r>
            <a:endParaRPr lang="en-US" sz="1800" dirty="0" smtClean="0">
              <a:solidFill>
                <a:srgbClr val="008000"/>
              </a:solidFill>
            </a:endParaRPr>
          </a:p>
          <a:p>
            <a:r>
              <a:rPr lang="en-US" sz="1800" dirty="0" smtClean="0"/>
              <a:t>Check </a:t>
            </a:r>
            <a:r>
              <a:rPr lang="en-US" sz="1800" dirty="0" smtClean="0">
                <a:solidFill>
                  <a:srgbClr val="FF0000"/>
                </a:solidFill>
              </a:rPr>
              <a:t>BSRT/BGI/BWS cross-calibration </a:t>
            </a:r>
            <a:r>
              <a:rPr lang="en-US" sz="1800" dirty="0" smtClean="0"/>
              <a:t>including corresponding </a:t>
            </a:r>
            <a:r>
              <a:rPr lang="en-US" sz="1800" dirty="0" err="1" smtClean="0"/>
              <a:t>emittance</a:t>
            </a:r>
            <a:r>
              <a:rPr lang="en-US" sz="1800" dirty="0" smtClean="0"/>
              <a:t> logging</a:t>
            </a:r>
          </a:p>
          <a:p>
            <a:r>
              <a:rPr lang="en-US" sz="1800" dirty="0" smtClean="0"/>
              <a:t>Test and compare </a:t>
            </a:r>
            <a:r>
              <a:rPr lang="en-US" sz="1800" dirty="0" smtClean="0">
                <a:solidFill>
                  <a:srgbClr val="FF0000"/>
                </a:solidFill>
              </a:rPr>
              <a:t>bunch/bunch profile measurement via BWS and/or BSRT</a:t>
            </a:r>
          </a:p>
          <a:p>
            <a:r>
              <a:rPr lang="en-US" sz="1800" dirty="0" smtClean="0">
                <a:solidFill>
                  <a:srgbClr val="FF0000"/>
                </a:solidFill>
              </a:rPr>
              <a:t>PLL</a:t>
            </a:r>
            <a:r>
              <a:rPr lang="en-US" sz="1800" dirty="0" smtClean="0"/>
              <a:t> studies during ramp </a:t>
            </a:r>
            <a:r>
              <a:rPr lang="en-US" sz="1800" dirty="0" smtClean="0"/>
              <a:t>continued</a:t>
            </a:r>
          </a:p>
          <a:p>
            <a:r>
              <a:rPr lang="en-US" sz="1800" dirty="0" smtClean="0"/>
              <a:t>JJG: for all this, we would need the 2 rings for a few hours at 450 GeV then a ramp and again a few hours at 3.5 TeV. </a:t>
            </a:r>
            <a:r>
              <a:rPr lang="en-US" sz="1800" dirty="0" smtClean="0"/>
              <a:t>One shift</a:t>
            </a:r>
            <a:endParaRPr lang="en-US" sz="1800" dirty="0" smtClean="0"/>
          </a:p>
          <a:p>
            <a:r>
              <a:rPr lang="en-US" dirty="0" smtClean="0">
                <a:solidFill>
                  <a:srgbClr val="008000"/>
                </a:solidFill>
              </a:rPr>
              <a:t>Quench test at 3.5 TeV – pilot beam</a:t>
            </a:r>
          </a:p>
          <a:p>
            <a:pPr lvl="1"/>
            <a:r>
              <a:rPr lang="en-US" dirty="0" smtClean="0"/>
              <a:t>Bernd &amp; </a:t>
            </a:r>
            <a:r>
              <a:rPr lang="en-US" dirty="0" smtClean="0"/>
              <a:t>co</a:t>
            </a:r>
            <a:endParaRPr lang="en-US" sz="1800" dirty="0" smtClean="0"/>
          </a:p>
          <a:p>
            <a:endParaRPr lang="en-US"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A784DAAA-05C6-48E9-A22E-B56FEE621B0D}" type="datetime1">
              <a:rPr lang="en-US" smtClean="0"/>
              <a:t>10/17/2010</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50 pb</a:t>
            </a:r>
            <a:r>
              <a:rPr lang="en-US" baseline="30000" dirty="0" smtClean="0"/>
              <a:t>-1 </a:t>
            </a:r>
            <a:r>
              <a:rPr lang="en-US" dirty="0" smtClean="0"/>
              <a:t>total (</a:t>
            </a:r>
            <a:r>
              <a:rPr lang="en-US" dirty="0" smtClean="0"/>
              <a:t>22 </a:t>
            </a:r>
            <a:r>
              <a:rPr lang="en-US" dirty="0" smtClean="0"/>
              <a:t>delivered so far)</a:t>
            </a:r>
            <a:endParaRPr lang="en-US" baseline="30000" dirty="0" smtClean="0"/>
          </a:p>
          <a:p>
            <a:pPr lvl="1"/>
            <a:r>
              <a:rPr lang="en-US" dirty="0" smtClean="0"/>
              <a:t>10 fills@3 pb-1 ~ 10 good days</a:t>
            </a:r>
          </a:p>
          <a:p>
            <a:r>
              <a:rPr lang="en-US" dirty="0" smtClean="0"/>
              <a:t>Alice – fill without dipole</a:t>
            </a:r>
          </a:p>
          <a:p>
            <a:r>
              <a:rPr lang="en-US" dirty="0" smtClean="0"/>
              <a:t>Totem – dedicated fill</a:t>
            </a:r>
          </a:p>
          <a:p>
            <a:r>
              <a:rPr lang="en-US" dirty="0" smtClean="0"/>
              <a:t>Totem – 90 m optics</a:t>
            </a:r>
          </a:p>
          <a:p>
            <a:r>
              <a:rPr lang="en-US" dirty="0" smtClean="0">
                <a:solidFill>
                  <a:srgbClr val="008000"/>
                </a:solidFill>
              </a:rPr>
              <a:t>LHCb – switch polarity – plus test ramp (combine with BI plus map</a:t>
            </a:r>
            <a:r>
              <a:rPr lang="en-US" dirty="0" smtClean="0">
                <a:solidFill>
                  <a:srgbClr val="008000"/>
                </a:solidFill>
              </a:rPr>
              <a:t>)</a:t>
            </a:r>
            <a:endParaRPr lang="en-US" dirty="0" smtClean="0">
              <a:solidFill>
                <a:srgbClr val="008000"/>
              </a:solidFill>
            </a:endParaRPr>
          </a:p>
        </p:txBody>
      </p:sp>
      <p:sp>
        <p:nvSpPr>
          <p:cNvPr id="3" name="Title 2"/>
          <p:cNvSpPr>
            <a:spLocks noGrp="1"/>
          </p:cNvSpPr>
          <p:nvPr>
            <p:ph type="title"/>
          </p:nvPr>
        </p:nvSpPr>
        <p:spPr/>
        <p:txBody>
          <a:bodyPr/>
          <a:lstStyle/>
          <a:p>
            <a:r>
              <a:rPr lang="en-US" dirty="0" smtClean="0"/>
              <a:t>Experiments</a:t>
            </a:r>
            <a:endParaRPr lang="en-GB" dirty="0"/>
          </a:p>
        </p:txBody>
      </p:sp>
      <p:sp>
        <p:nvSpPr>
          <p:cNvPr id="5" name="Date Placeholder 4"/>
          <p:cNvSpPr>
            <a:spLocks noGrp="1"/>
          </p:cNvSpPr>
          <p:nvPr>
            <p:ph type="dt" sz="half" idx="12"/>
          </p:nvPr>
        </p:nvSpPr>
        <p:spPr/>
        <p:txBody>
          <a:bodyPr/>
          <a:lstStyle/>
          <a:p>
            <a:fld id="{D10E080B-3C7C-4B8A-8D1D-BE6EF8250E63}" type="datetime1">
              <a:rPr lang="en-US" smtClean="0"/>
              <a:t>10/17/2010</a:t>
            </a:fld>
            <a:endParaRPr lang="en-US" dirty="0"/>
          </a:p>
        </p:txBody>
      </p:sp>
      <p:sp>
        <p:nvSpPr>
          <p:cNvPr id="6" name="Footer Placeholder 5"/>
          <p:cNvSpPr>
            <a:spLocks noGrp="1"/>
          </p:cNvSpPr>
          <p:nvPr>
            <p:ph type="ftr" sz="quarter" idx="10"/>
          </p:nvPr>
        </p:nvSpPr>
        <p:spPr/>
        <p:txBody>
          <a:bodyPr/>
          <a:lstStyle/>
          <a:p>
            <a:r>
              <a:rPr lang="en-US" smtClean="0"/>
              <a:t>LHC status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Vacuum</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99F90F45-97AB-4954-A89F-12BF4CB5C827}" type="datetime1">
              <a:rPr lang="en-US" smtClean="0"/>
              <a:t>10/17/2010</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51400" y="1484730"/>
            <a:ext cx="8441590" cy="4176580"/>
          </a:xfrm>
          <a:prstGeom prst="rect">
            <a:avLst/>
          </a:prstGeom>
          <a:noFill/>
          <a:ln w="9525">
            <a:noFill/>
            <a:miter lim="800000"/>
            <a:headEnd/>
            <a:tailEnd/>
          </a:ln>
        </p:spPr>
      </p:pic>
      <p:sp>
        <p:nvSpPr>
          <p:cNvPr id="8" name="TextBox 7"/>
          <p:cNvSpPr txBox="1"/>
          <p:nvPr/>
        </p:nvSpPr>
        <p:spPr>
          <a:xfrm>
            <a:off x="683460" y="4941210"/>
            <a:ext cx="7489040" cy="338554"/>
          </a:xfrm>
          <a:prstGeom prst="rect">
            <a:avLst/>
          </a:prstGeom>
          <a:noFill/>
        </p:spPr>
        <p:txBody>
          <a:bodyPr wrap="square" rtlCol="0">
            <a:spAutoFit/>
          </a:bodyPr>
          <a:lstStyle/>
          <a:p>
            <a:pPr algn="l"/>
            <a:r>
              <a:rPr lang="en-US" sz="1600" dirty="0" smtClean="0"/>
              <a:t>.</a:t>
            </a:r>
            <a:endParaRPr lang="en-GB"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Vacuum</a:t>
            </a:r>
            <a:endParaRPr lang="en-GB" dirty="0"/>
          </a:p>
        </p:txBody>
      </p:sp>
      <p:sp>
        <p:nvSpPr>
          <p:cNvPr id="6" name="Content Placeholder 5"/>
          <p:cNvSpPr>
            <a:spLocks noGrp="1"/>
          </p:cNvSpPr>
          <p:nvPr>
            <p:ph idx="1"/>
          </p:nvPr>
        </p:nvSpPr>
        <p:spPr/>
        <p:txBody>
          <a:bodyPr/>
          <a:lstStyle/>
          <a:p>
            <a:r>
              <a:rPr lang="en-US" sz="1800" dirty="0" smtClean="0"/>
              <a:t>Vacuum activity at the transition MSIB-MSIA during the last fill. </a:t>
            </a:r>
            <a:br>
              <a:rPr lang="en-US" sz="1800" dirty="0" smtClean="0"/>
            </a:br>
            <a:r>
              <a:rPr lang="en-US" sz="1800" dirty="0" smtClean="0"/>
              <a:t>It seems not related to losses in that area  </a:t>
            </a:r>
            <a:r>
              <a:rPr lang="en-US" sz="1800" dirty="0" smtClean="0"/>
              <a:t>- Arcing</a:t>
            </a:r>
            <a:r>
              <a:rPr lang="en-US" sz="1800" dirty="0" smtClean="0"/>
              <a:t>? </a:t>
            </a:r>
            <a:br>
              <a:rPr lang="en-US" sz="1800" dirty="0" smtClean="0"/>
            </a:br>
            <a:r>
              <a:rPr lang="en-US" sz="1800" dirty="0" smtClean="0"/>
              <a:t>A first spike in vacuum (this is a ion pump) can be observed on Friday 08/10 morning. The level of the vacuum remains then high starting from ~10:30 in the morning. </a:t>
            </a:r>
            <a:br>
              <a:rPr lang="en-US" sz="1800" dirty="0" smtClean="0"/>
            </a:br>
            <a:r>
              <a:rPr lang="en-US" sz="1800" dirty="0" smtClean="0"/>
              <a:t>A spike can also be seen at the moment of the intervention in the tunnel (12/10 at ~10 AM) and finally some more activity on 16/10 night</a:t>
            </a:r>
            <a:endParaRPr lang="en-GB" sz="1800" dirty="0" smtClean="0"/>
          </a:p>
          <a:p>
            <a:endParaRPr lang="en-GB" sz="1800" dirty="0" smtClean="0"/>
          </a:p>
          <a:p>
            <a:endParaRPr lang="en-GB" sz="1800" dirty="0" smtClean="0"/>
          </a:p>
          <a:p>
            <a:r>
              <a:rPr lang="en-GB" sz="1800" dirty="0" smtClean="0"/>
              <a:t>V. Baglin: Regarding </a:t>
            </a:r>
            <a:r>
              <a:rPr lang="en-GB" sz="1800" dirty="0" smtClean="0"/>
              <a:t>the pressure, it is hard to say that what you observed for VPIB.245.6L2.B is due to arcing. I remark that this pressure increase appears during the ramp and at the flat top (this night, the 12th, the 11th, the 8th). There is also a signal the 12th at 10h, but this is when we were in the tunnel as said in the logbook.</a:t>
            </a:r>
          </a:p>
          <a:p>
            <a:r>
              <a:rPr lang="en-GB" sz="1800" dirty="0" smtClean="0"/>
              <a:t>The equivalent ion pump (VPI.245.6R8.R) in MSI8R is under-range (less than 1e-9 mbar). </a:t>
            </a:r>
          </a:p>
          <a:p>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fld id="{F9380D45-0772-4A9D-8B28-C8C9449EBAF0}" type="datetime1">
              <a:rPr lang="en-US" smtClean="0"/>
              <a:t>10/17/2010</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Injection adjustments</a:t>
            </a:r>
            <a:endParaRPr lang="en-GB" dirty="0"/>
          </a:p>
        </p:txBody>
      </p:sp>
      <p:sp>
        <p:nvSpPr>
          <p:cNvPr id="3" name="Content Placeholder 2"/>
          <p:cNvSpPr>
            <a:spLocks noGrp="1"/>
          </p:cNvSpPr>
          <p:nvPr>
            <p:ph idx="1"/>
          </p:nvPr>
        </p:nvSpPr>
        <p:spPr>
          <a:xfrm>
            <a:off x="467430" y="908650"/>
            <a:ext cx="8229600" cy="5111750"/>
          </a:xfrm>
        </p:spPr>
        <p:txBody>
          <a:bodyPr/>
          <a:lstStyle/>
          <a:p>
            <a:r>
              <a:rPr lang="en-US" sz="1800" dirty="0" smtClean="0"/>
              <a:t>C</a:t>
            </a:r>
            <a:r>
              <a:rPr lang="en-US" sz="1800" dirty="0" smtClean="0"/>
              <a:t>hecked </a:t>
            </a:r>
            <a:r>
              <a:rPr lang="en-US" sz="1800" dirty="0" smtClean="0"/>
              <a:t>losses with 4b injected and different </a:t>
            </a:r>
            <a:r>
              <a:rPr lang="en-US" sz="1800" dirty="0" err="1" smtClean="0"/>
              <a:t>steerings</a:t>
            </a:r>
            <a:r>
              <a:rPr lang="en-US" sz="1800" dirty="0" smtClean="0"/>
              <a:t> in </a:t>
            </a:r>
            <a:r>
              <a:rPr lang="en-US" sz="1800" dirty="0" smtClean="0"/>
              <a:t>TI2</a:t>
            </a:r>
            <a:endParaRPr lang="en-US" sz="1800" dirty="0" smtClean="0"/>
          </a:p>
          <a:p>
            <a:r>
              <a:rPr lang="en-US" sz="1800" dirty="0" err="1" smtClean="0"/>
              <a:t>R</a:t>
            </a:r>
            <a:r>
              <a:rPr lang="en-US" sz="1800" dirty="0" err="1" smtClean="0"/>
              <a:t>esteered</a:t>
            </a:r>
            <a:r>
              <a:rPr lang="en-US" sz="1800" dirty="0" smtClean="0"/>
              <a:t> </a:t>
            </a:r>
            <a:r>
              <a:rPr lang="en-US" sz="1800" dirty="0" smtClean="0"/>
              <a:t>TI2 again to reduce losses in MSI-situation now is -5 mm in V and + 2 mm in H</a:t>
            </a:r>
            <a:r>
              <a:rPr lang="en-US" sz="1800" dirty="0" smtClean="0"/>
              <a:t>.</a:t>
            </a:r>
          </a:p>
          <a:p>
            <a:pPr lvl="1"/>
            <a:r>
              <a:rPr lang="en-US" sz="1400" dirty="0" smtClean="0"/>
              <a:t>reduction in losses by factor 10, with </a:t>
            </a:r>
            <a:r>
              <a:rPr lang="en-US" sz="1400" dirty="0" smtClean="0"/>
              <a:t>4b</a:t>
            </a:r>
          </a:p>
          <a:p>
            <a:pPr lvl="1"/>
            <a:r>
              <a:rPr lang="en-US" sz="1400" dirty="0" smtClean="0"/>
              <a:t>Additional 1 mm H and -1 mm V bump</a:t>
            </a:r>
          </a:p>
          <a:p>
            <a:r>
              <a:rPr lang="en-US" sz="1800" dirty="0" smtClean="0"/>
              <a:t>A</a:t>
            </a:r>
            <a:r>
              <a:rPr lang="en-US" sz="1800" dirty="0" smtClean="0"/>
              <a:t>djusted </a:t>
            </a:r>
            <a:r>
              <a:rPr lang="en-US" sz="1800" dirty="0" smtClean="0"/>
              <a:t>matching bump in H in LHC to reduce </a:t>
            </a:r>
            <a:r>
              <a:rPr lang="en-US" sz="1800" dirty="0" err="1" smtClean="0"/>
              <a:t>inj</a:t>
            </a:r>
            <a:r>
              <a:rPr lang="en-US" sz="1800" dirty="0" smtClean="0"/>
              <a:t> oscillations - now near acceptable limit. Need 1 unit of V bump and 1.5 units of H</a:t>
            </a:r>
            <a:r>
              <a:rPr lang="en-US" sz="1800" dirty="0" smtClean="0"/>
              <a:t>.</a:t>
            </a:r>
            <a:endParaRPr lang="en-US" sz="1800" dirty="0" smtClean="0"/>
          </a:p>
          <a:p>
            <a:r>
              <a:rPr lang="en-US" sz="1800" dirty="0" smtClean="0"/>
              <a:t>A</a:t>
            </a:r>
            <a:r>
              <a:rPr lang="en-US" sz="1800" dirty="0" smtClean="0"/>
              <a:t>djusted </a:t>
            </a:r>
            <a:r>
              <a:rPr lang="en-US" sz="1800" dirty="0" smtClean="0"/>
              <a:t>all TI2 TCDIs around new </a:t>
            </a:r>
            <a:r>
              <a:rPr lang="en-US" sz="1800" dirty="0" smtClean="0"/>
              <a:t>trajectory</a:t>
            </a:r>
            <a:endParaRPr lang="en-US" sz="1800" dirty="0" smtClean="0"/>
          </a:p>
          <a:p>
            <a:r>
              <a:rPr lang="en-US" sz="1800" dirty="0" smtClean="0"/>
              <a:t>O</a:t>
            </a:r>
            <a:r>
              <a:rPr lang="en-US" sz="1800" dirty="0" smtClean="0"/>
              <a:t>pened </a:t>
            </a:r>
            <a:r>
              <a:rPr lang="en-US" sz="1800" dirty="0" smtClean="0"/>
              <a:t>auxiliary </a:t>
            </a:r>
            <a:r>
              <a:rPr lang="en-US" sz="1800" dirty="0" err="1" smtClean="0"/>
              <a:t>inj</a:t>
            </a:r>
            <a:r>
              <a:rPr lang="en-US" sz="1800" dirty="0" smtClean="0"/>
              <a:t> </a:t>
            </a:r>
            <a:r>
              <a:rPr lang="en-US" sz="1800" dirty="0" err="1" smtClean="0"/>
              <a:t>prot</a:t>
            </a:r>
            <a:r>
              <a:rPr lang="en-US" sz="1800" dirty="0" smtClean="0"/>
              <a:t> collimator TCLIB.6R2 by 2 </a:t>
            </a:r>
            <a:r>
              <a:rPr lang="en-US" sz="1800" dirty="0" smtClean="0"/>
              <a:t>sigma</a:t>
            </a:r>
            <a:endParaRPr lang="en-US" sz="1800" dirty="0" smtClean="0"/>
          </a:p>
          <a:p>
            <a:r>
              <a:rPr lang="en-US" sz="1800" dirty="0" smtClean="0"/>
              <a:t>N</a:t>
            </a:r>
            <a:r>
              <a:rPr lang="en-US" sz="1800" dirty="0" smtClean="0"/>
              <a:t>ew </a:t>
            </a:r>
            <a:r>
              <a:rPr lang="en-US" sz="1800" dirty="0" smtClean="0"/>
              <a:t>references and thresholds trimmed in everywhere for collimators and </a:t>
            </a:r>
            <a:r>
              <a:rPr lang="en-US" sz="1800" dirty="0" smtClean="0"/>
              <a:t>correctors</a:t>
            </a:r>
            <a:endParaRPr lang="en-US" sz="1800" dirty="0" smtClean="0"/>
          </a:p>
          <a:p>
            <a:r>
              <a:rPr lang="en-US" sz="1800" dirty="0" smtClean="0"/>
              <a:t>T</a:t>
            </a:r>
            <a:r>
              <a:rPr lang="en-US" sz="1800" dirty="0" smtClean="0"/>
              <a:t>est </a:t>
            </a:r>
            <a:r>
              <a:rPr lang="en-US" sz="1800" dirty="0" smtClean="0"/>
              <a:t>fill with 24b OK for </a:t>
            </a:r>
            <a:r>
              <a:rPr lang="en-US" sz="1800" dirty="0" err="1" smtClean="0"/>
              <a:t>transvserse</a:t>
            </a:r>
            <a:r>
              <a:rPr lang="en-US" sz="1800" dirty="0" smtClean="0"/>
              <a:t> losses (dumped on </a:t>
            </a:r>
            <a:r>
              <a:rPr lang="en-US" sz="1800" dirty="0" err="1" smtClean="0"/>
              <a:t>uncaptured</a:t>
            </a:r>
            <a:r>
              <a:rPr lang="en-US" sz="1800" dirty="0" smtClean="0"/>
              <a:t> beam</a:t>
            </a:r>
            <a:r>
              <a:rPr lang="en-US" sz="1800" dirty="0" smtClean="0"/>
              <a:t>)</a:t>
            </a:r>
            <a:endParaRPr lang="en-US" sz="1800" dirty="0" smtClean="0"/>
          </a:p>
          <a:p>
            <a:r>
              <a:rPr lang="en-US" sz="1800" dirty="0" smtClean="0"/>
              <a:t>Should </a:t>
            </a:r>
            <a:r>
              <a:rPr lang="en-US" sz="1800" dirty="0" smtClean="0"/>
              <a:t>(just) be able to fill like this but MSI needs repairing </a:t>
            </a:r>
            <a:r>
              <a:rPr lang="en-US" sz="1800" dirty="0" err="1" smtClean="0"/>
              <a:t>asap</a:t>
            </a:r>
            <a:r>
              <a:rPr lang="en-US" sz="1800" dirty="0" smtClean="0"/>
              <a:t> as we cannot realistically keep chasing after this degrading situation </a:t>
            </a:r>
            <a:endParaRPr lang="en-GB" sz="1800"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3A1D8B08-2AC7-41BB-BEA6-B76D5CD04943}" type="datetime1">
              <a:rPr lang="en-US" smtClean="0"/>
              <a:t>10/17/2010</a:t>
            </a:fld>
            <a:endParaRPr lang="en-US" dirty="0"/>
          </a:p>
        </p:txBody>
      </p:sp>
      <p:sp>
        <p:nvSpPr>
          <p:cNvPr id="6" name="TextBox 5"/>
          <p:cNvSpPr txBox="1"/>
          <p:nvPr/>
        </p:nvSpPr>
        <p:spPr>
          <a:xfrm>
            <a:off x="1331550" y="5445280"/>
            <a:ext cx="6120850" cy="861774"/>
          </a:xfrm>
          <a:prstGeom prst="rect">
            <a:avLst/>
          </a:prstGeom>
          <a:noFill/>
        </p:spPr>
        <p:txBody>
          <a:bodyPr wrap="square" rtlCol="0">
            <a:spAutoFit/>
          </a:bodyPr>
          <a:lstStyle/>
          <a:p>
            <a:r>
              <a:rPr lang="en-US" dirty="0" smtClean="0"/>
              <a:t>Brennan Goddard &amp; Malika Meddahi</a:t>
            </a:r>
          </a:p>
          <a:p>
            <a:r>
              <a:rPr lang="en-US" dirty="0" smtClean="0"/>
              <a:t>(young </a:t>
            </a:r>
            <a:r>
              <a:rPr lang="en-US" dirty="0" err="1" smtClean="0"/>
              <a:t>Goddards</a:t>
            </a:r>
            <a:r>
              <a:rPr lang="en-US" dirty="0" smtClean="0"/>
              <a:t> doing homework in CCC)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Injection issues - summary</a:t>
            </a:r>
            <a:endParaRPr lang="en-GB" dirty="0"/>
          </a:p>
        </p:txBody>
      </p:sp>
      <p:sp>
        <p:nvSpPr>
          <p:cNvPr id="3" name="Content Placeholder 2"/>
          <p:cNvSpPr>
            <a:spLocks noGrp="1"/>
          </p:cNvSpPr>
          <p:nvPr>
            <p:ph idx="1"/>
          </p:nvPr>
        </p:nvSpPr>
        <p:spPr>
          <a:xfrm>
            <a:off x="467430" y="836640"/>
            <a:ext cx="8229600" cy="5688790"/>
          </a:xfrm>
        </p:spPr>
        <p:txBody>
          <a:bodyPr/>
          <a:lstStyle/>
          <a:p>
            <a:r>
              <a:rPr lang="en-US" dirty="0" smtClean="0"/>
              <a:t>Un-captured beam from SPS</a:t>
            </a:r>
          </a:p>
          <a:p>
            <a:pPr lvl="1"/>
            <a:r>
              <a:rPr lang="en-US" dirty="0" smtClean="0"/>
              <a:t>Thursday-Friday night</a:t>
            </a:r>
          </a:p>
          <a:p>
            <a:pPr lvl="1"/>
            <a:r>
              <a:rPr lang="en-US" dirty="0" smtClean="0"/>
              <a:t>Swept across TDI by injection kick – dumped by LHCb</a:t>
            </a:r>
          </a:p>
          <a:p>
            <a:pPr lvl="1"/>
            <a:r>
              <a:rPr lang="en-US" dirty="0" smtClean="0"/>
              <a:t> Tracked down to 800 MHz in SPS</a:t>
            </a:r>
          </a:p>
          <a:p>
            <a:pPr lvl="1"/>
            <a:endParaRPr lang="en-US" dirty="0" smtClean="0"/>
          </a:p>
          <a:p>
            <a:r>
              <a:rPr lang="en-US" dirty="0" smtClean="0"/>
              <a:t>Obstruction in MSI at IP2</a:t>
            </a:r>
          </a:p>
          <a:p>
            <a:pPr lvl="1"/>
            <a:r>
              <a:rPr lang="en-US" dirty="0" smtClean="0"/>
              <a:t>Last week &amp; Saturday morning</a:t>
            </a:r>
          </a:p>
          <a:p>
            <a:endParaRPr lang="en-US" dirty="0" smtClean="0"/>
          </a:p>
          <a:p>
            <a:r>
              <a:rPr lang="en-US" dirty="0" smtClean="0"/>
              <a:t>Capture losses in LHC</a:t>
            </a:r>
          </a:p>
          <a:p>
            <a:pPr lvl="1"/>
            <a:r>
              <a:rPr lang="en-US" dirty="0" smtClean="0"/>
              <a:t>Saturday afternoon</a:t>
            </a:r>
          </a:p>
          <a:p>
            <a:pPr lvl="1"/>
            <a:r>
              <a:rPr lang="en-US" dirty="0" smtClean="0"/>
              <a:t>Beam swept by injection kickers grazing TDI, proving BLM beam dump down stream</a:t>
            </a:r>
          </a:p>
          <a:p>
            <a:pPr lvl="1"/>
            <a:r>
              <a:rPr lang="en-US" dirty="0" smtClean="0"/>
              <a:t>Very dependent on longitudinal beam quality from the injection</a:t>
            </a:r>
          </a:p>
          <a:p>
            <a:pPr lvl="1"/>
            <a:r>
              <a:rPr lang="en-US" dirty="0" smtClean="0"/>
              <a:t>Very low tolerances in LHC – general issue with fast losses at 450 GeV – dumping beam after the event</a:t>
            </a:r>
          </a:p>
          <a:p>
            <a:endParaRPr lang="en-US" dirty="0" smtClean="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3EBC5ABE-814F-4394-8193-575596C9A558}" type="datetime1">
              <a:rPr lang="en-US" smtClean="0"/>
              <a:t>10/17/2010</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Saturday afternoon continued</a:t>
            </a:r>
            <a:endParaRPr lang="en-GB" dirty="0"/>
          </a:p>
        </p:txBody>
      </p:sp>
      <p:sp>
        <p:nvSpPr>
          <p:cNvPr id="3" name="Content Placeholder 2"/>
          <p:cNvSpPr>
            <a:spLocks noGrp="1"/>
          </p:cNvSpPr>
          <p:nvPr>
            <p:ph idx="1"/>
          </p:nvPr>
        </p:nvSpPr>
        <p:spPr>
          <a:xfrm>
            <a:off x="467430" y="980660"/>
            <a:ext cx="8229600" cy="5111750"/>
          </a:xfrm>
        </p:spPr>
        <p:txBody>
          <a:bodyPr/>
          <a:lstStyle/>
          <a:p>
            <a:r>
              <a:rPr lang="en-US" dirty="0" smtClean="0"/>
              <a:t>14:00</a:t>
            </a:r>
          </a:p>
          <a:p>
            <a:pPr lvl="1"/>
            <a:r>
              <a:rPr lang="en-US" dirty="0" smtClean="0"/>
              <a:t>re-filling for physics</a:t>
            </a:r>
          </a:p>
          <a:p>
            <a:pPr lvl="1"/>
            <a:r>
              <a:rPr lang="en-US" dirty="0" smtClean="0"/>
              <a:t>Looking OK re transverse losses - only the Q.L2 slightly above the IQC threshold, and not at BLM warning for 24b. </a:t>
            </a:r>
          </a:p>
          <a:p>
            <a:pPr lvl="1"/>
            <a:r>
              <a:rPr lang="en-US" dirty="0" smtClean="0"/>
              <a:t>1</a:t>
            </a:r>
            <a:r>
              <a:rPr lang="en-US" baseline="30000" dirty="0" smtClean="0"/>
              <a:t>st</a:t>
            </a:r>
            <a:r>
              <a:rPr lang="en-US" dirty="0" smtClean="0"/>
              <a:t> attempt lost to un-captured </a:t>
            </a:r>
            <a:r>
              <a:rPr lang="en-US" dirty="0" smtClean="0"/>
              <a:t>beam</a:t>
            </a:r>
          </a:p>
          <a:p>
            <a:pPr lvl="1"/>
            <a:r>
              <a:rPr lang="en-US" dirty="0" smtClean="0"/>
              <a:t>Next at over-injection</a:t>
            </a:r>
          </a:p>
          <a:p>
            <a:pPr lvl="2"/>
            <a:r>
              <a:rPr lang="en-US" dirty="0" smtClean="0"/>
              <a:t>SPS adjusted – shorter bunches</a:t>
            </a:r>
          </a:p>
          <a:p>
            <a:r>
              <a:rPr lang="en-US" dirty="0" smtClean="0"/>
              <a:t>16:32</a:t>
            </a:r>
          </a:p>
          <a:p>
            <a:pPr lvl="1"/>
            <a:r>
              <a:rPr lang="en-GB" dirty="0" smtClean="0"/>
              <a:t>MKI is faulty. </a:t>
            </a:r>
            <a:br>
              <a:rPr lang="en-GB" dirty="0" smtClean="0"/>
            </a:br>
            <a:r>
              <a:rPr lang="en-GB" dirty="0" smtClean="0"/>
              <a:t>Spark on BEAM2 MKI magnet D at the end of the kick. </a:t>
            </a:r>
            <a:br>
              <a:rPr lang="en-GB" dirty="0" smtClean="0"/>
            </a:br>
            <a:r>
              <a:rPr lang="en-GB" dirty="0" smtClean="0"/>
              <a:t>--&gt; vacuum interlock, IQC interlock, no fast interlock. </a:t>
            </a:r>
            <a:br>
              <a:rPr lang="en-GB" dirty="0" smtClean="0"/>
            </a:br>
            <a:r>
              <a:rPr lang="en-GB" dirty="0" smtClean="0"/>
              <a:t>Acknowledged </a:t>
            </a:r>
            <a:r>
              <a:rPr lang="en-GB" dirty="0" smtClean="0"/>
              <a:t>vacuum interlock. </a:t>
            </a:r>
            <a:br>
              <a:rPr lang="en-GB" dirty="0" smtClean="0"/>
            </a:br>
            <a:r>
              <a:rPr lang="en-GB" dirty="0" smtClean="0"/>
              <a:t>Restart system with normal </a:t>
            </a:r>
            <a:r>
              <a:rPr lang="en-GB" dirty="0" err="1" smtClean="0"/>
              <a:t>SoftStart</a:t>
            </a:r>
            <a:r>
              <a:rPr lang="en-GB" dirty="0" smtClean="0"/>
              <a:t>. </a:t>
            </a:r>
            <a:br>
              <a:rPr lang="en-GB" dirty="0" smtClean="0"/>
            </a:br>
            <a:r>
              <a:rPr lang="en-GB" dirty="0" smtClean="0"/>
              <a:t>Some vacuum activity visible on magnet D during the KISS. </a:t>
            </a:r>
            <a:r>
              <a:rPr lang="en-US" dirty="0" smtClean="0"/>
              <a:t> </a:t>
            </a:r>
            <a:endParaRPr lang="en-US" dirty="0" smtClean="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A688AAD8-7D5D-4493-9724-AFD26ABBFF06}" type="datetime1">
              <a:rPr lang="en-US" smtClean="0"/>
              <a:t>10/17/2010</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Saturday afternoon continued</a:t>
            </a:r>
            <a:endParaRPr lang="en-GB" dirty="0"/>
          </a:p>
        </p:txBody>
      </p:sp>
      <p:sp>
        <p:nvSpPr>
          <p:cNvPr id="3" name="Content Placeholder 2"/>
          <p:cNvSpPr>
            <a:spLocks noGrp="1"/>
          </p:cNvSpPr>
          <p:nvPr>
            <p:ph idx="1"/>
          </p:nvPr>
        </p:nvSpPr>
        <p:spPr>
          <a:xfrm>
            <a:off x="467430" y="908650"/>
            <a:ext cx="8229600" cy="5111750"/>
          </a:xfrm>
        </p:spPr>
        <p:txBody>
          <a:bodyPr/>
          <a:lstStyle/>
          <a:p>
            <a:r>
              <a:rPr lang="en-US" dirty="0" smtClean="0"/>
              <a:t>17:07</a:t>
            </a:r>
          </a:p>
          <a:p>
            <a:pPr lvl="1"/>
            <a:r>
              <a:rPr lang="en-US" dirty="0" smtClean="0"/>
              <a:t>2 beam 1 dumped because of error on LBDS : generator fault on </a:t>
            </a:r>
            <a:r>
              <a:rPr lang="en-US" dirty="0" smtClean="0"/>
              <a:t>LBDS.UA63, </a:t>
            </a:r>
          </a:p>
          <a:p>
            <a:pPr lvl="1"/>
            <a:r>
              <a:rPr lang="en-US" dirty="0" smtClean="0"/>
              <a:t>E</a:t>
            </a:r>
            <a:r>
              <a:rPr lang="en-US" dirty="0" smtClean="0"/>
              <a:t>. Carlier </a:t>
            </a:r>
            <a:r>
              <a:rPr lang="en-US" dirty="0" smtClean="0"/>
              <a:t> - access in </a:t>
            </a:r>
            <a:r>
              <a:rPr lang="en-US" dirty="0" smtClean="0"/>
              <a:t>UA63 </a:t>
            </a:r>
            <a:endParaRPr lang="en-US" dirty="0" smtClean="0"/>
          </a:p>
          <a:p>
            <a:pPr lvl="2"/>
            <a:r>
              <a:rPr lang="en-US" dirty="0" smtClean="0"/>
              <a:t>ASI-Monitoring </a:t>
            </a:r>
            <a:r>
              <a:rPr lang="en-US" dirty="0" smtClean="0"/>
              <a:t>module corrupted. </a:t>
            </a:r>
            <a:br>
              <a:rPr lang="en-US" dirty="0" smtClean="0"/>
            </a:br>
            <a:r>
              <a:rPr lang="en-US" dirty="0" smtClean="0"/>
              <a:t>Hard restart of the module solved the problem. </a:t>
            </a:r>
            <a:br>
              <a:rPr lang="en-US" dirty="0" smtClean="0"/>
            </a:br>
            <a:r>
              <a:rPr lang="en-US" dirty="0" smtClean="0"/>
              <a:t>Source of the corruption not identified. </a:t>
            </a:r>
            <a:br>
              <a:rPr lang="en-US" dirty="0" smtClean="0"/>
            </a:br>
            <a:r>
              <a:rPr lang="en-US" dirty="0" smtClean="0"/>
              <a:t>Strong suspicion of a </a:t>
            </a:r>
            <a:r>
              <a:rPr lang="en-US" dirty="0" smtClean="0"/>
              <a:t>glitch </a:t>
            </a:r>
            <a:r>
              <a:rPr lang="en-US" dirty="0" smtClean="0"/>
              <a:t>on the safety power supply. </a:t>
            </a:r>
            <a:br>
              <a:rPr lang="en-US" dirty="0" smtClean="0"/>
            </a:br>
            <a:r>
              <a:rPr lang="en-US" dirty="0" smtClean="0"/>
              <a:t>No hardware modification performed. </a:t>
            </a:r>
            <a:endParaRPr lang="en-US" dirty="0" smtClean="0"/>
          </a:p>
          <a:p>
            <a:r>
              <a:rPr lang="en-US" dirty="0" smtClean="0"/>
              <a:t>Access </a:t>
            </a:r>
            <a:r>
              <a:rPr lang="en-US" dirty="0" smtClean="0"/>
              <a:t>in ALICE in the shadow of the access in point </a:t>
            </a:r>
            <a:r>
              <a:rPr lang="en-US" dirty="0" smtClean="0"/>
              <a:t>6</a:t>
            </a:r>
          </a:p>
          <a:p>
            <a:r>
              <a:rPr lang="en-US" dirty="0" smtClean="0"/>
              <a:t>19:39 end access</a:t>
            </a:r>
          </a:p>
          <a:p>
            <a:r>
              <a:rPr lang="en-US" dirty="0" smtClean="0"/>
              <a:t>Pre-cycle</a:t>
            </a:r>
          </a:p>
          <a:p>
            <a:r>
              <a:rPr lang="en-US" dirty="0" smtClean="0"/>
              <a:t>#1427 </a:t>
            </a:r>
          </a:p>
          <a:p>
            <a:pPr lvl="1"/>
            <a:r>
              <a:rPr lang="en-US" dirty="0" smtClean="0"/>
              <a:t>312b – slightly lower bunch currents – defensive move at injection </a:t>
            </a:r>
            <a:r>
              <a:rPr lang="en-US" dirty="0" smtClean="0"/>
              <a:t/>
            </a:r>
            <a:br>
              <a:rPr lang="en-US" dirty="0" smtClean="0"/>
            </a:b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6560E0F9-699D-4649-81C7-391AA23DD0BA}" type="datetime1">
              <a:rPr lang="en-US" smtClean="0"/>
              <a:t>10/17/2010</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Bunch intensities</a:t>
            </a: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fld id="{5DB23CA0-9671-4808-ADEE-21DF2FFDBF2E}" type="datetime1">
              <a:rPr lang="en-US" smtClean="0"/>
              <a:t>10/17/2010</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611450" y="764630"/>
            <a:ext cx="7921100" cy="55419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Beam losses at all primaries versus time</a:t>
            </a: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fld id="{5DB23CA0-9671-4808-ADEE-21DF2FFDBF2E}" type="datetime1">
              <a:rPr lang="en-US" smtClean="0"/>
              <a:t>10/17/2010</a:t>
            </a:fld>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323410" y="1556740"/>
            <a:ext cx="8361106" cy="33124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44841</TotalTime>
  <Words>1182</Words>
  <Application>Microsoft Office PowerPoint</Application>
  <PresentationFormat>On-screen Show (4:3)</PresentationFormat>
  <Paragraphs>194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Pixel</vt:lpstr>
      <vt:lpstr>Saturday</vt:lpstr>
      <vt:lpstr>Vacuum</vt:lpstr>
      <vt:lpstr>Vacuum</vt:lpstr>
      <vt:lpstr>Injection adjustments</vt:lpstr>
      <vt:lpstr>Injection issues - summary</vt:lpstr>
      <vt:lpstr>Saturday afternoon continued</vt:lpstr>
      <vt:lpstr>Saturday afternoon continued</vt:lpstr>
      <vt:lpstr>Bunch intensities</vt:lpstr>
      <vt:lpstr>Beam losses at all primaries versus time</vt:lpstr>
      <vt:lpstr>BLM </vt:lpstr>
      <vt:lpstr>Weekend planning</vt:lpstr>
      <vt:lpstr>MSI</vt:lpstr>
      <vt:lpstr>Options</vt:lpstr>
      <vt:lpstr>To-do list</vt:lpstr>
      <vt:lpstr>OP </vt:lpstr>
      <vt:lpstr>ABT</vt:lpstr>
      <vt:lpstr>BI studies – list to be updated</vt:lpstr>
      <vt:lpstr>Experiments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2159</cp:revision>
  <dcterms:created xsi:type="dcterms:W3CDTF">2010-07-26T05:43:59Z</dcterms:created>
  <dcterms:modified xsi:type="dcterms:W3CDTF">2010-10-17T07:30:41Z</dcterms:modified>
</cp:coreProperties>
</file>