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7"/>
  </p:notesMasterIdLst>
  <p:handoutMasterIdLst>
    <p:handoutMasterId r:id="rId18"/>
  </p:handoutMasterIdLst>
  <p:sldIdLst>
    <p:sldId id="1028" r:id="rId2"/>
    <p:sldId id="1033" r:id="rId3"/>
    <p:sldId id="1035" r:id="rId4"/>
    <p:sldId id="1034" r:id="rId5"/>
    <p:sldId id="1036" r:id="rId6"/>
    <p:sldId id="1030" r:id="rId7"/>
    <p:sldId id="1044" r:id="rId8"/>
    <p:sldId id="1040" r:id="rId9"/>
    <p:sldId id="1041" r:id="rId10"/>
    <p:sldId id="1039" r:id="rId11"/>
    <p:sldId id="1042" r:id="rId12"/>
    <p:sldId id="1032" r:id="rId13"/>
    <p:sldId id="1031" r:id="rId14"/>
    <p:sldId id="1043" r:id="rId15"/>
    <p:sldId id="1038" r:id="rId16"/>
  </p:sldIdLst>
  <p:sldSz cx="9144000" cy="6858000" type="screen4x3"/>
  <p:notesSz cx="6797675" cy="9928225"/>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FCAFF"/>
    <a:srgbClr val="008000"/>
    <a:srgbClr val="99FF99"/>
    <a:srgbClr val="0000FF"/>
    <a:srgbClr val="FFCCCC"/>
    <a:srgbClr val="DDDDDD"/>
    <a:srgbClr val="99FFCC"/>
    <a:srgbClr val="33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6" autoAdjust="0"/>
    <p:restoredTop sz="95238" autoAdjust="0"/>
  </p:normalViewPr>
  <p:slideViewPr>
    <p:cSldViewPr>
      <p:cViewPr varScale="1">
        <p:scale>
          <a:sx n="84" d="100"/>
          <a:sy n="84" d="100"/>
        </p:scale>
        <p:origin x="-396" y="-78"/>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0271544C-6647-7A44-A30B-40518DF4CE46}" type="datetimeFigureOut">
              <a:rPr lang="en-US" smtClean="0"/>
              <a:pPr/>
              <a:t>10/5/2010</a:t>
            </a:fld>
            <a:endParaRPr lang="en-US"/>
          </a:p>
        </p:txBody>
      </p:sp>
      <p:sp>
        <p:nvSpPr>
          <p:cNvPr id="4" name="Footer Placehold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fld id="{675235A8-3F30-CD4B-93C3-534293F9D99E}" type="datetime1">
              <a:rPr lang="en-US" smtClean="0"/>
              <a:pPr/>
              <a:t>10/5/2010</a:t>
            </a:fld>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status</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B5EB0835-724C-DB4C-B87E-E5087EDD3B4C}" type="datetime1">
              <a:rPr lang="en-US" smtClean="0"/>
              <a:pPr/>
              <a:t>10/5/2010</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3C8375E1-4E61-3444-AD31-027B9FCB23D9}" type="datetime1">
              <a:rPr lang="en-US" smtClean="0"/>
              <a:pPr/>
              <a:t>10/5/2010</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fld id="{A374CA7F-3769-7E42-8A21-FB86B1656F95}" type="datetime1">
              <a:rPr lang="en-US" smtClean="0"/>
              <a:pPr/>
              <a:t>10/5/2010</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fld id="{6FCAEBFB-D3B7-5C4D-9F05-2939C62AA7B9}" type="datetime1">
              <a:rPr lang="en-US" smtClean="0"/>
              <a:pPr/>
              <a:t>10/5/2010</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fld id="{23AB7DAF-1FA9-1144-9D4E-316596D676A8}" type="datetime1">
              <a:rPr lang="en-US" smtClean="0"/>
              <a:pPr>
                <a:defRPr/>
              </a:pPr>
              <a:t>10/5/2010</a:t>
            </a:fld>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status</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4C83DC62-E000-8648-9895-ECAE66F57B54}" type="datetime1">
              <a:rPr lang="en-US" smtClean="0"/>
              <a:pPr/>
              <a:t>10/5/2010</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399B340B-B6C7-C244-BBB6-929F08A9C8F7}" type="datetime1">
              <a:rPr lang="en-US" smtClean="0"/>
              <a:pPr/>
              <a:t>10/5/2010</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5918A62C-E5F6-204F-BE87-40A651DA39B6}" type="datetime1">
              <a:rPr lang="en-US" smtClean="0"/>
              <a:pPr/>
              <a:t>10/5/2010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status</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5DEACDEB-B86A-A245-A93D-B51381F6EE9B}" type="datetime1">
              <a:rPr lang="en-US" smtClean="0"/>
              <a:pPr/>
              <a:t>10/5/2010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status</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B5BB0F48-4862-994E-8CDE-8D34C81B5B35}" type="datetime1">
              <a:rPr lang="en-US" smtClean="0"/>
              <a:pPr/>
              <a:t>10/5/2010</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status</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fld id="{6048975A-2FA0-5C48-9028-A7DBE418C15D}" type="datetime1">
              <a:rPr lang="en-US" smtClean="0"/>
              <a:pPr/>
              <a:t>10/5/2010</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973BDDA5-D933-FA44-A43D-BCC1CC882D52}" type="datetime1">
              <a:rPr lang="en-US" smtClean="0"/>
              <a:pPr/>
              <a:t>10/5/2010</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509950CC-3B82-5E45-A678-5CFAC51B5E2A}" type="datetime1">
              <a:rPr lang="en-US" smtClean="0"/>
              <a:pPr/>
              <a:t>10/5/2010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525430"/>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status</a:t>
            </a:r>
            <a:endParaRPr lang="en-US" dirty="0"/>
          </a:p>
        </p:txBody>
      </p:sp>
      <p:sp>
        <p:nvSpPr>
          <p:cNvPr id="24579" name="Rectangle 3"/>
          <p:cNvSpPr>
            <a:spLocks noGrp="1" noChangeArrowheads="1"/>
          </p:cNvSpPr>
          <p:nvPr>
            <p:ph type="sldNum" sz="quarter" idx="4"/>
          </p:nvPr>
        </p:nvSpPr>
        <p:spPr bwMode="auto">
          <a:xfrm>
            <a:off x="6902450" y="6525430"/>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96735"/>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52543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fld id="{174C0405-9B1B-A14E-B00B-BFBFE2BB4C58}" type="datetime1">
              <a:rPr lang="en-US" smtClean="0"/>
              <a:pPr/>
              <a:t>10/5/2010</a:t>
            </a:fld>
            <a:endParaRPr lang="en-US" dirty="0"/>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Monday</a:t>
            </a:r>
            <a:endParaRPr lang="en-US" dirty="0"/>
          </a:p>
        </p:txBody>
      </p:sp>
      <p:sp>
        <p:nvSpPr>
          <p:cNvPr id="6" name="Content Placeholder 5"/>
          <p:cNvSpPr>
            <a:spLocks noGrp="1"/>
          </p:cNvSpPr>
          <p:nvPr>
            <p:ph idx="1"/>
          </p:nvPr>
        </p:nvSpPr>
        <p:spPr/>
        <p:txBody>
          <a:bodyPr/>
          <a:lstStyle/>
          <a:p>
            <a:r>
              <a:rPr lang="en-US" dirty="0" smtClean="0"/>
              <a:t>152 bunch operation summary</a:t>
            </a:r>
          </a:p>
          <a:p>
            <a:pPr lvl="1"/>
            <a:r>
              <a:rPr lang="en-US" dirty="0" smtClean="0"/>
              <a:t>4 fills with stable beams (~ 16h in total, = ~ 20</a:t>
            </a:r>
            <a:r>
              <a:rPr lang="en-US" baseline="-25000" dirty="0" smtClean="0"/>
              <a:t>8</a:t>
            </a:r>
            <a:r>
              <a:rPr lang="en-US" dirty="0" smtClean="0"/>
              <a:t> hours)</a:t>
            </a:r>
          </a:p>
          <a:p>
            <a:pPr lvl="1"/>
            <a:r>
              <a:rPr lang="en-US" dirty="0" smtClean="0"/>
              <a:t>Enough for next step</a:t>
            </a:r>
          </a:p>
          <a:p>
            <a:r>
              <a:rPr lang="en-US" dirty="0" smtClean="0"/>
              <a:t>Injection tests and interlocked BPM qualification for 200b</a:t>
            </a:r>
          </a:p>
          <a:p>
            <a:pPr lvl="1"/>
            <a:r>
              <a:rPr lang="en-US" dirty="0" smtClean="0"/>
              <a:t>Scheme 150ns_200b_186_8_186_8+8bpi17inj </a:t>
            </a:r>
          </a:p>
          <a:p>
            <a:pPr lvl="1"/>
            <a:r>
              <a:rPr lang="en-US" dirty="0" smtClean="0"/>
              <a:t>OK for next step</a:t>
            </a:r>
          </a:p>
          <a:p>
            <a:pPr lvl="1"/>
            <a:r>
              <a:rPr lang="en-US" dirty="0" smtClean="0"/>
              <a:t>Parasitic tune measurement studies </a:t>
            </a:r>
          </a:p>
          <a:p>
            <a:r>
              <a:rPr lang="en-US" dirty="0" smtClean="0"/>
              <a:t>Test ramp</a:t>
            </a:r>
          </a:p>
          <a:p>
            <a:pPr lvl="1"/>
            <a:r>
              <a:rPr lang="en-US" dirty="0" smtClean="0"/>
              <a:t>Stepped through the squeeze to correct coupling</a:t>
            </a:r>
          </a:p>
          <a:p>
            <a:pPr lvl="1"/>
            <a:r>
              <a:rPr lang="en-US" dirty="0" smtClean="0"/>
              <a:t>Loss maps made on the end</a:t>
            </a:r>
          </a:p>
          <a:p>
            <a:r>
              <a:rPr lang="en-US" dirty="0" smtClean="0"/>
              <a:t>Physics with 200 bunches per beam</a:t>
            </a:r>
          </a:p>
          <a:p>
            <a:pPr lvl="1"/>
            <a:r>
              <a:rPr lang="en-US" dirty="0" smtClean="0"/>
              <a:t>Target bunch intensity 10</a:t>
            </a:r>
            <a:r>
              <a:rPr lang="en-US" baseline="30000" dirty="0" smtClean="0"/>
              <a:t>11</a:t>
            </a:r>
            <a:r>
              <a:rPr lang="en-US" dirty="0" smtClean="0"/>
              <a:t> and </a:t>
            </a:r>
            <a:r>
              <a:rPr lang="en-US" dirty="0" err="1" smtClean="0"/>
              <a:t>emittance</a:t>
            </a:r>
            <a:r>
              <a:rPr lang="en-US" dirty="0" smtClean="0"/>
              <a:t> between 2 and 3 </a:t>
            </a:r>
            <a:r>
              <a:rPr lang="en-US" dirty="0" smtClean="0"/>
              <a:t>µm</a:t>
            </a:r>
            <a:endParaRPr lang="en-US" dirty="0" smtClean="0"/>
          </a:p>
        </p:txBody>
      </p:sp>
      <p:sp>
        <p:nvSpPr>
          <p:cNvPr id="3" name="Footer Placeholder 2"/>
          <p:cNvSpPr>
            <a:spLocks noGrp="1"/>
          </p:cNvSpPr>
          <p:nvPr>
            <p:ph type="ftr" sz="quarter" idx="10"/>
          </p:nvPr>
        </p:nvSpPr>
        <p:spPr/>
        <p:txBody>
          <a:bodyPr/>
          <a:lstStyle/>
          <a:p>
            <a:r>
              <a:rPr lang="en-US" dirty="0"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of fill 1393</a:t>
            </a:r>
            <a:endParaRPr lang="en-US"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pic>
        <p:nvPicPr>
          <p:cNvPr id="1025" name="Picture 1" descr="https://ab-dep-op-elogbook.web.cern.ch/ab-dep-op-elogbook/elogbook/attach.php?attachId=1111905&amp;type=png&amp;fname=20101004200320.png"/>
          <p:cNvPicPr>
            <a:picLocks noChangeAspect="1" noChangeArrowheads="1"/>
          </p:cNvPicPr>
          <p:nvPr/>
        </p:nvPicPr>
        <p:blipFill>
          <a:blip r:embed="rId2" cstate="print"/>
          <a:srcRect/>
          <a:stretch>
            <a:fillRect/>
          </a:stretch>
        </p:blipFill>
        <p:spPr bwMode="auto">
          <a:xfrm>
            <a:off x="1043510" y="692620"/>
            <a:ext cx="6842020" cy="5821020"/>
          </a:xfrm>
          <a:prstGeom prst="rect">
            <a:avLst/>
          </a:prstGeom>
          <a:noFill/>
        </p:spPr>
      </p:pic>
      <p:sp>
        <p:nvSpPr>
          <p:cNvPr id="6" name="Oval 5"/>
          <p:cNvSpPr/>
          <p:nvPr/>
        </p:nvSpPr>
        <p:spPr bwMode="auto">
          <a:xfrm>
            <a:off x="5148080" y="1124680"/>
            <a:ext cx="2808390" cy="432060"/>
          </a:xfrm>
          <a:prstGeom prst="ellipse">
            <a:avLst/>
          </a:prstGeom>
          <a:noFill/>
          <a:ln w="254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bg2"/>
              </a:solidFill>
              <a:effectLst/>
              <a:latin typeface="Arial" charset="0"/>
            </a:endParaRPr>
          </a:p>
        </p:txBody>
      </p:sp>
      <p:sp>
        <p:nvSpPr>
          <p:cNvPr id="7" name="Oval 6"/>
          <p:cNvSpPr/>
          <p:nvPr/>
        </p:nvSpPr>
        <p:spPr bwMode="auto">
          <a:xfrm>
            <a:off x="3203810" y="1635475"/>
            <a:ext cx="3240450" cy="562630"/>
          </a:xfrm>
          <a:prstGeom prst="ellipse">
            <a:avLst/>
          </a:prstGeom>
          <a:noFill/>
          <a:ln w="25400" cap="sq"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bg2"/>
              </a:solidFill>
              <a:effectLst/>
              <a:latin typeface="Arial" charset="0"/>
            </a:endParaRPr>
          </a:p>
        </p:txBody>
      </p:sp>
      <p:sp>
        <p:nvSpPr>
          <p:cNvPr id="8" name="TextBox 7"/>
          <p:cNvSpPr txBox="1"/>
          <p:nvPr/>
        </p:nvSpPr>
        <p:spPr>
          <a:xfrm>
            <a:off x="3900903" y="2204830"/>
            <a:ext cx="4775667" cy="400110"/>
          </a:xfrm>
          <a:prstGeom prst="rect">
            <a:avLst/>
          </a:prstGeom>
          <a:solidFill>
            <a:schemeClr val="accent1"/>
          </a:solidFill>
        </p:spPr>
        <p:txBody>
          <a:bodyPr wrap="none" rtlCol="0">
            <a:spAutoFit/>
          </a:bodyPr>
          <a:lstStyle/>
          <a:p>
            <a:r>
              <a:rPr lang="en-US" dirty="0" smtClean="0"/>
              <a:t>Corresponding </a:t>
            </a:r>
            <a:r>
              <a:rPr lang="en-US" dirty="0" err="1" smtClean="0"/>
              <a:t>emittance</a:t>
            </a:r>
            <a:r>
              <a:rPr lang="en-US" dirty="0" smtClean="0"/>
              <a:t> around 2.6 µm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1393</a:t>
            </a:r>
            <a:endParaRPr lang="en-US" dirty="0"/>
          </a:p>
        </p:txBody>
      </p:sp>
      <p:sp>
        <p:nvSpPr>
          <p:cNvPr id="5" name="Content Placeholder 4"/>
          <p:cNvSpPr>
            <a:spLocks noGrp="1"/>
          </p:cNvSpPr>
          <p:nvPr>
            <p:ph idx="1"/>
          </p:nvPr>
        </p:nvSpPr>
        <p:spPr/>
        <p:txBody>
          <a:bodyPr/>
          <a:lstStyle/>
          <a:p>
            <a:r>
              <a:rPr lang="en-US" dirty="0" smtClean="0"/>
              <a:t>From 20.00 Stable </a:t>
            </a:r>
            <a:r>
              <a:rPr lang="en-US" dirty="0" smtClean="0"/>
              <a:t>beams</a:t>
            </a:r>
          </a:p>
          <a:p>
            <a:pPr lvl="1"/>
            <a:r>
              <a:rPr lang="en-US" dirty="0" smtClean="0"/>
              <a:t>2 10</a:t>
            </a:r>
            <a:r>
              <a:rPr lang="en-US" baseline="30000" dirty="0" smtClean="0"/>
              <a:t>13</a:t>
            </a:r>
            <a:r>
              <a:rPr lang="en-US" dirty="0" smtClean="0"/>
              <a:t> per beam</a:t>
            </a:r>
          </a:p>
          <a:p>
            <a:pPr lvl="1"/>
            <a:r>
              <a:rPr lang="en-US" dirty="0" smtClean="0"/>
              <a:t>11.2 MJ per beam</a:t>
            </a:r>
          </a:p>
          <a:p>
            <a:pPr lvl="1"/>
            <a:r>
              <a:rPr lang="en-US" dirty="0" smtClean="0"/>
              <a:t>Initial luminosities 0.68 10</a:t>
            </a:r>
            <a:r>
              <a:rPr lang="en-US" baseline="30000" dirty="0" smtClean="0"/>
              <a:t>32</a:t>
            </a:r>
            <a:endParaRPr lang="en-US" baseline="30000" dirty="0" smtClean="0"/>
          </a:p>
          <a:p>
            <a:pPr lvl="1"/>
            <a:r>
              <a:rPr lang="en-US" dirty="0" smtClean="0"/>
              <a:t>Integrated luminosities after 12 hours &gt; 2 pb</a:t>
            </a:r>
            <a:r>
              <a:rPr lang="en-US" baseline="30000" dirty="0" smtClean="0"/>
              <a:t>-1</a:t>
            </a:r>
          </a:p>
          <a:p>
            <a:r>
              <a:rPr lang="en-US" dirty="0" smtClean="0"/>
              <a:t>From </a:t>
            </a:r>
            <a:r>
              <a:rPr lang="en-US" dirty="0" smtClean="0"/>
              <a:t>22.00 Length scale calibration IP1</a:t>
            </a:r>
          </a:p>
          <a:p>
            <a:r>
              <a:rPr lang="en-US" dirty="0" smtClean="0"/>
              <a:t>From 06.00 TOTEM pots in</a:t>
            </a:r>
          </a:p>
          <a:p>
            <a:r>
              <a:rPr lang="en-US" dirty="0" smtClean="0"/>
              <a:t>End of fill 09.00</a:t>
            </a:r>
            <a:endParaRPr lang="en-US"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sp>
        <p:nvSpPr>
          <p:cNvPr id="7169" name="AutoShape 1" descr="https://ab-dep-op-elogbook.web.cern.ch/ab-dep-op-elogbook/elogbook/attach.php?attachId=1111926&amp;type=png&amp;fname=20101005012713.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0" name="AutoShape 2" descr="https://ab-dep-op-elogbook.web.cern.ch/ab-dep-op-elogbook/elogbook/attach.php?attachId=1111926&amp;type=png&amp;fname=20101005012713.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Outstanding requests </a:t>
            </a:r>
            <a:endParaRPr lang="en-US" dirty="0"/>
          </a:p>
        </p:txBody>
      </p:sp>
      <p:sp>
        <p:nvSpPr>
          <p:cNvPr id="6" name="Content Placeholder 5"/>
          <p:cNvSpPr>
            <a:spLocks noGrp="1"/>
          </p:cNvSpPr>
          <p:nvPr>
            <p:ph idx="1"/>
          </p:nvPr>
        </p:nvSpPr>
        <p:spPr/>
        <p:txBody>
          <a:bodyPr/>
          <a:lstStyle/>
          <a:p>
            <a:r>
              <a:rPr lang="en-US" sz="2000" dirty="0" smtClean="0"/>
              <a:t>Dedicated </a:t>
            </a:r>
            <a:r>
              <a:rPr lang="en-US" sz="2000" dirty="0" smtClean="0"/>
              <a:t>fill to complete </a:t>
            </a:r>
            <a:r>
              <a:rPr lang="en-US" sz="2000" dirty="0" err="1" smtClean="0"/>
              <a:t>VdM</a:t>
            </a:r>
            <a:r>
              <a:rPr lang="en-US" sz="2000" dirty="0" smtClean="0"/>
              <a:t> scans</a:t>
            </a:r>
          </a:p>
          <a:p>
            <a:pPr lvl="1"/>
            <a:r>
              <a:rPr lang="en-US" sz="1600" dirty="0" smtClean="0"/>
              <a:t>Around 1 shift needed</a:t>
            </a:r>
          </a:p>
          <a:p>
            <a:r>
              <a:rPr lang="en-US" sz="2000" dirty="0" smtClean="0"/>
              <a:t>CMS need </a:t>
            </a:r>
            <a:r>
              <a:rPr lang="en-US" sz="2000" dirty="0" smtClean="0"/>
              <a:t>access ?</a:t>
            </a:r>
          </a:p>
          <a:p>
            <a:r>
              <a:rPr lang="en-US" sz="2000" dirty="0" smtClean="0"/>
              <a:t>Intensity effects &amp; vacuum - SVC</a:t>
            </a:r>
          </a:p>
          <a:p>
            <a:r>
              <a:rPr lang="en-US" sz="2000" dirty="0" smtClean="0"/>
              <a:t>Quench test (</a:t>
            </a:r>
            <a:r>
              <a:rPr lang="en-US" sz="2000" dirty="0" err="1" smtClean="0"/>
              <a:t>Wedn</a:t>
            </a:r>
            <a:r>
              <a:rPr lang="en-US" sz="2000" dirty="0" smtClean="0"/>
              <a:t>. – TBC) – </a:t>
            </a:r>
            <a:r>
              <a:rPr lang="en-US" sz="2000" dirty="0" err="1" smtClean="0"/>
              <a:t>Coord</a:t>
            </a:r>
            <a:r>
              <a:rPr lang="en-US" sz="2000" dirty="0" smtClean="0"/>
              <a:t>.: </a:t>
            </a:r>
            <a:r>
              <a:rPr lang="en-US" sz="2000" dirty="0" err="1" smtClean="0"/>
              <a:t>Joerg</a:t>
            </a:r>
            <a:r>
              <a:rPr lang="en-US" sz="2000" dirty="0" smtClean="0"/>
              <a:t> </a:t>
            </a:r>
            <a:r>
              <a:rPr lang="en-US" sz="2000" dirty="0" err="1" smtClean="0"/>
              <a:t>Wenninger</a:t>
            </a:r>
            <a:endParaRPr lang="en-US" sz="2000" dirty="0" smtClean="0"/>
          </a:p>
          <a:p>
            <a:r>
              <a:rPr lang="en-US" sz="2000" dirty="0" smtClean="0"/>
              <a:t>Transverse damper – 2 h without beam – no access W. </a:t>
            </a:r>
            <a:r>
              <a:rPr lang="en-US" sz="2000" dirty="0" err="1" smtClean="0"/>
              <a:t>Hofle</a:t>
            </a:r>
            <a:endParaRPr lang="en-US" sz="2000" dirty="0" smtClean="0"/>
          </a:p>
          <a:p>
            <a:r>
              <a:rPr lang="en-US" sz="2000" dirty="0" smtClean="0"/>
              <a:t>MKQA &amp; </a:t>
            </a:r>
            <a:r>
              <a:rPr lang="en-US" sz="2000" u="sng" dirty="0" smtClean="0"/>
              <a:t>AC-dipole</a:t>
            </a:r>
            <a:r>
              <a:rPr lang="en-US" sz="2000" dirty="0" smtClean="0"/>
              <a:t> – will need another access – E. </a:t>
            </a:r>
            <a:r>
              <a:rPr lang="en-US" sz="2000" dirty="0" err="1" smtClean="0"/>
              <a:t>Carlier</a:t>
            </a:r>
            <a:endParaRPr lang="en-US" sz="2000" dirty="0" smtClean="0"/>
          </a:p>
          <a:p>
            <a:r>
              <a:rPr lang="en-US" sz="2000" dirty="0" smtClean="0"/>
              <a:t>Voltage </a:t>
            </a:r>
            <a:r>
              <a:rPr lang="en-US" sz="2000" dirty="0" err="1" smtClean="0"/>
              <a:t>rampdown@injection</a:t>
            </a:r>
            <a:endParaRPr lang="en-US" sz="2000" dirty="0" smtClean="0"/>
          </a:p>
          <a:p>
            <a:pPr lvl="0" eaLnBrk="0" hangingPunct="0">
              <a:defRPr/>
            </a:pPr>
            <a:r>
              <a:rPr lang="en-GB" sz="2000" dirty="0" smtClean="0"/>
              <a:t>Test of new beam presence flag system – M. </a:t>
            </a:r>
            <a:r>
              <a:rPr lang="en-GB" sz="2000" dirty="0" err="1" smtClean="0"/>
              <a:t>Gasior</a:t>
            </a:r>
            <a:endParaRPr lang="en-GB" sz="2000" dirty="0" smtClean="0"/>
          </a:p>
          <a:p>
            <a:pPr lvl="0" eaLnBrk="0" hangingPunct="0">
              <a:defRPr/>
            </a:pPr>
            <a:r>
              <a:rPr lang="en-US" sz="2000" dirty="0" smtClean="0"/>
              <a:t>CO security intervention to be scheduled - </a:t>
            </a:r>
            <a:r>
              <a:rPr lang="en-US" sz="2000" dirty="0" err="1" smtClean="0"/>
              <a:t>A.Bland</a:t>
            </a:r>
            <a:r>
              <a:rPr lang="en-US" sz="2000" dirty="0" smtClean="0"/>
              <a:t> </a:t>
            </a:r>
          </a:p>
          <a:p>
            <a:pPr lvl="0" eaLnBrk="0" hangingPunct="0">
              <a:defRPr/>
            </a:pPr>
            <a:r>
              <a:rPr lang="en-US" sz="2000" dirty="0" smtClean="0"/>
              <a:t>RCBH15.L6B1 to be exchanged</a:t>
            </a:r>
          </a:p>
          <a:p>
            <a:pPr lvl="0" eaLnBrk="0" hangingPunct="0">
              <a:defRPr/>
            </a:pPr>
            <a:r>
              <a:rPr lang="en-US" sz="2000" dirty="0" err="1" smtClean="0"/>
              <a:t>Mods</a:t>
            </a:r>
            <a:r>
              <a:rPr lang="en-US" sz="2000" dirty="0" smtClean="0"/>
              <a:t> to Q meter electronics (RS et al, from Thursday)</a:t>
            </a:r>
          </a:p>
          <a:p>
            <a:pPr lvl="0" eaLnBrk="0" hangingPunct="0">
              <a:defRPr/>
            </a:pPr>
            <a:r>
              <a:rPr lang="en-US" sz="2000" dirty="0" smtClean="0"/>
              <a:t>BI – </a:t>
            </a:r>
            <a:r>
              <a:rPr lang="en-US" sz="2000" dirty="0" err="1" smtClean="0"/>
              <a:t>Coord</a:t>
            </a:r>
            <a:r>
              <a:rPr lang="en-US" sz="2000" dirty="0" smtClean="0"/>
              <a:t>. J. J. Gras (see next)</a:t>
            </a:r>
          </a:p>
          <a:p>
            <a:endParaRPr lang="en-US" dirty="0" smtClean="0"/>
          </a:p>
        </p:txBody>
      </p:sp>
      <p:sp>
        <p:nvSpPr>
          <p:cNvPr id="3" name="Footer Placeholder 2"/>
          <p:cNvSpPr>
            <a:spLocks noGrp="1"/>
          </p:cNvSpPr>
          <p:nvPr>
            <p:ph type="ftr" sz="quarter" idx="10"/>
          </p:nvPr>
        </p:nvSpPr>
        <p:spPr/>
        <p:txBody>
          <a:bodyPr/>
          <a:lstStyle/>
          <a:p>
            <a:r>
              <a:rPr lang="en-US" dirty="0"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 MD  - c/o JJG – One Shift</a:t>
            </a:r>
            <a:endParaRPr lang="en-US" dirty="0"/>
          </a:p>
        </p:txBody>
      </p:sp>
      <p:sp>
        <p:nvSpPr>
          <p:cNvPr id="3" name="Content Placeholder 2"/>
          <p:cNvSpPr>
            <a:spLocks noGrp="1"/>
          </p:cNvSpPr>
          <p:nvPr>
            <p:ph idx="1"/>
          </p:nvPr>
        </p:nvSpPr>
        <p:spPr>
          <a:xfrm>
            <a:off x="467430" y="908650"/>
            <a:ext cx="8229600" cy="5688790"/>
          </a:xfrm>
        </p:spPr>
        <p:txBody>
          <a:bodyPr/>
          <a:lstStyle/>
          <a:p>
            <a:r>
              <a:rPr lang="en-US" sz="1800" dirty="0" smtClean="0">
                <a:solidFill>
                  <a:srgbClr val="FF0000"/>
                </a:solidFill>
              </a:rPr>
              <a:t>PLL studies</a:t>
            </a:r>
          </a:p>
          <a:p>
            <a:r>
              <a:rPr lang="en-US" sz="1800" dirty="0" smtClean="0"/>
              <a:t>Measure </a:t>
            </a:r>
            <a:r>
              <a:rPr lang="en-US" sz="1800" dirty="0"/>
              <a:t>the sensitivity of </a:t>
            </a:r>
            <a:r>
              <a:rPr lang="en-US" sz="1800" dirty="0" err="1"/>
              <a:t>Marek’s</a:t>
            </a:r>
            <a:r>
              <a:rPr lang="en-US" sz="1800" dirty="0"/>
              <a:t> new beam presence detection system</a:t>
            </a:r>
          </a:p>
          <a:p>
            <a:r>
              <a:rPr lang="en-US" sz="1800" dirty="0" smtClean="0"/>
              <a:t>Check </a:t>
            </a:r>
            <a:r>
              <a:rPr lang="en-US" sz="1800" dirty="0"/>
              <a:t>the linearity of the fast BCT’s in the new configuration for nominal bunches</a:t>
            </a:r>
          </a:p>
          <a:p>
            <a:r>
              <a:rPr lang="en-US" sz="1800" dirty="0" smtClean="0"/>
              <a:t>Tune </a:t>
            </a:r>
            <a:r>
              <a:rPr lang="en-US" sz="1800" dirty="0"/>
              <a:t>the High BW/Low Gain fast BCT calibration for the coming ion run</a:t>
            </a:r>
          </a:p>
          <a:p>
            <a:r>
              <a:rPr lang="en-US" sz="1800" dirty="0" smtClean="0"/>
              <a:t>Measure </a:t>
            </a:r>
            <a:r>
              <a:rPr lang="en-US" sz="1800" dirty="0"/>
              <a:t>the High BW/Low Gain fast BCT sensitivity limit and linearity for low intensity bunches (ion run</a:t>
            </a:r>
            <a:r>
              <a:rPr lang="en-US" sz="1800" dirty="0" smtClean="0"/>
              <a:t>)</a:t>
            </a:r>
          </a:p>
          <a:p>
            <a:r>
              <a:rPr lang="en-US" sz="1800" dirty="0" smtClean="0"/>
              <a:t>Re</a:t>
            </a:r>
            <a:r>
              <a:rPr lang="en-US" sz="1800" dirty="0"/>
              <a:t>-check BPM sensitivity limit</a:t>
            </a:r>
          </a:p>
          <a:p>
            <a:r>
              <a:rPr lang="en-US" sz="1800" dirty="0" smtClean="0"/>
              <a:t>Calibrate </a:t>
            </a:r>
            <a:r>
              <a:rPr lang="en-US" sz="1800" dirty="0"/>
              <a:t>the abort gap over the whole ramp</a:t>
            </a:r>
          </a:p>
          <a:p>
            <a:r>
              <a:rPr lang="en-US" sz="1800" dirty="0" smtClean="0"/>
              <a:t>Check </a:t>
            </a:r>
            <a:r>
              <a:rPr lang="en-US" sz="1800" dirty="0"/>
              <a:t>the abort gap acquisition gate timing resolution and stability</a:t>
            </a:r>
          </a:p>
          <a:p>
            <a:r>
              <a:rPr lang="en-US" sz="1800" dirty="0" smtClean="0"/>
              <a:t>Commission </a:t>
            </a:r>
            <a:r>
              <a:rPr lang="en-US" sz="1800" dirty="0"/>
              <a:t>BGI in preparation to ions</a:t>
            </a:r>
          </a:p>
          <a:p>
            <a:r>
              <a:rPr lang="en-US" sz="1800" dirty="0" smtClean="0"/>
              <a:t>Check </a:t>
            </a:r>
            <a:r>
              <a:rPr lang="en-US" sz="1800" dirty="0"/>
              <a:t>BSRT/BGI/BWS cross-calibration including corresponding emittance logging</a:t>
            </a:r>
          </a:p>
          <a:p>
            <a:r>
              <a:rPr lang="en-US" sz="1800" dirty="0" smtClean="0"/>
              <a:t>Test </a:t>
            </a:r>
            <a:r>
              <a:rPr lang="en-US" sz="1800" dirty="0"/>
              <a:t>and compare bunch/bunch profile measurement via BWS and/or </a:t>
            </a:r>
            <a:r>
              <a:rPr lang="en-US" sz="1800" dirty="0" smtClean="0"/>
              <a:t>BSRT</a:t>
            </a:r>
            <a:endParaRPr lang="en-US" sz="1800" dirty="0"/>
          </a:p>
          <a:p>
            <a:r>
              <a:rPr lang="en-US" sz="1800" dirty="0"/>
              <a:t>For all this, we would need the 2 rings for a few hours at 450 GeV then a ramp and again a few hours at 3.5 TeV.</a:t>
            </a:r>
          </a:p>
          <a:p>
            <a:r>
              <a:rPr lang="en-US" sz="1800" dirty="0"/>
              <a:t>This would be really difficult to fit in a 4 hour slot. 8 would be perfect but we could try with 6.</a:t>
            </a:r>
          </a:p>
        </p:txBody>
      </p:sp>
      <p:sp>
        <p:nvSpPr>
          <p:cNvPr id="6" name="Footer Placeholder 3"/>
          <p:cNvSpPr>
            <a:spLocks noGrp="1"/>
          </p:cNvSpPr>
          <p:nvPr>
            <p:ph type="ftr" sz="quarter" idx="10"/>
          </p:nvPr>
        </p:nvSpPr>
        <p:spPr>
          <a:xfrm>
            <a:off x="3124200" y="6525430"/>
            <a:ext cx="2895600" cy="252413"/>
          </a:xfrm>
        </p:spPr>
        <p:txBody>
          <a:bodyPr/>
          <a:lstStyle/>
          <a:p>
            <a:r>
              <a:rPr lang="en-US" dirty="0" smtClean="0"/>
              <a:t>LHC status</a:t>
            </a:r>
            <a:endParaRPr lang="en-US" dirty="0"/>
          </a:p>
        </p:txBody>
      </p:sp>
    </p:spTree>
    <p:extLst>
      <p:ext uri="{BB962C8B-B14F-4D97-AF65-F5344CB8AC3E}">
        <p14:creationId xmlns:p14="http://schemas.microsoft.com/office/powerpoint/2010/main" xmlns="" val="948626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Scheduled lift maintenance</a:t>
            </a:r>
            <a:endParaRPr lang="en-US" dirty="0"/>
          </a:p>
        </p:txBody>
      </p:sp>
      <p:sp>
        <p:nvSpPr>
          <p:cNvPr id="3" name="Content Placeholder 2"/>
          <p:cNvSpPr>
            <a:spLocks noGrp="1"/>
          </p:cNvSpPr>
          <p:nvPr>
            <p:ph idx="1"/>
          </p:nvPr>
        </p:nvSpPr>
        <p:spPr/>
        <p:txBody>
          <a:bodyPr/>
          <a:lstStyle/>
          <a:p>
            <a:r>
              <a:rPr lang="en-US" sz="2000" dirty="0" smtClean="0"/>
              <a:t>Some preventive maintenance has been requested on the LHC lifts, and agreed according to the following planning:</a:t>
            </a:r>
          </a:p>
          <a:p>
            <a:pPr>
              <a:buNone/>
            </a:pPr>
            <a:endParaRPr lang="en-US" sz="2000" dirty="0" smtClean="0"/>
          </a:p>
          <a:p>
            <a:pPr lvl="1"/>
            <a:r>
              <a:rPr lang="en-US" sz="1600" dirty="0" smtClean="0"/>
              <a:t>Tuesday 5 October:             PM15 from 8h to 12h00; PM25 from 13h30 to 17h30</a:t>
            </a:r>
          </a:p>
          <a:p>
            <a:pPr lvl="1"/>
            <a:r>
              <a:rPr lang="en-US" sz="1600" dirty="0" smtClean="0"/>
              <a:t>Wednesday 6 October:       PX24 from 8h to 12h00; PZ33 from 13h30 to 17h30</a:t>
            </a:r>
          </a:p>
          <a:p>
            <a:pPr lvl="1"/>
            <a:r>
              <a:rPr lang="en-US" sz="1600" dirty="0" smtClean="0"/>
              <a:t>Thursday 7 October: 	PM85 from 8h to 12h00; PZ85 from 13h30 to 17h30</a:t>
            </a:r>
          </a:p>
          <a:p>
            <a:pPr>
              <a:buNone/>
            </a:pPr>
            <a:endParaRPr lang="en-US" sz="2000" dirty="0" smtClean="0"/>
          </a:p>
          <a:p>
            <a:pPr lvl="1"/>
            <a:r>
              <a:rPr lang="en-US" sz="1600" dirty="0" smtClean="0"/>
              <a:t>Tuesday 12 October :          PM56 from 8h to 12h00; PM65 from 13h30 to 17h30</a:t>
            </a:r>
          </a:p>
          <a:p>
            <a:pPr lvl="1"/>
            <a:r>
              <a:rPr lang="en-US" sz="1600" dirty="0" smtClean="0"/>
              <a:t>Wednesday 13 October:     PZ65 from 8h to 12h00; PM76 from 13h30 to 17h30</a:t>
            </a:r>
          </a:p>
          <a:p>
            <a:pPr lvl="1"/>
            <a:r>
              <a:rPr lang="en-US" sz="1600" dirty="0" smtClean="0"/>
              <a:t>Thursday 14 October:          PM45 from 8h to 12h00; PZ45 from 13h30 to 17h30</a:t>
            </a:r>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4C83DC62-E000-8648-9895-ECAE66F57B54}" type="datetime1">
              <a:rPr lang="en-US" smtClean="0"/>
              <a:pPr/>
              <a:t>10/5/2010</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a:t>
            </a:r>
            <a:endParaRPr lang="en-US" dirty="0"/>
          </a:p>
        </p:txBody>
      </p:sp>
      <p:sp>
        <p:nvSpPr>
          <p:cNvPr id="5" name="Content Placeholder 4"/>
          <p:cNvSpPr>
            <a:spLocks noGrp="1"/>
          </p:cNvSpPr>
          <p:nvPr>
            <p:ph idx="1"/>
          </p:nvPr>
        </p:nvSpPr>
        <p:spPr/>
        <p:txBody>
          <a:bodyPr/>
          <a:lstStyle/>
          <a:p>
            <a:r>
              <a:rPr lang="en-US" dirty="0" smtClean="0"/>
              <a:t>BI shift (part 1) </a:t>
            </a:r>
          </a:p>
          <a:p>
            <a:r>
              <a:rPr lang="en-US" dirty="0" smtClean="0"/>
              <a:t>Limited access early afternoon</a:t>
            </a:r>
          </a:p>
          <a:p>
            <a:pPr lvl="1"/>
            <a:r>
              <a:rPr lang="en-US" dirty="0" smtClean="0"/>
              <a:t>CMS</a:t>
            </a:r>
          </a:p>
          <a:p>
            <a:pPr lvl="1"/>
            <a:r>
              <a:rPr lang="en-US" dirty="0" smtClean="0"/>
              <a:t>RCBH15.L6B1 to be exchanged</a:t>
            </a:r>
          </a:p>
          <a:p>
            <a:r>
              <a:rPr lang="en-US" dirty="0" smtClean="0"/>
              <a:t>Physics with 200 bunches per beam</a:t>
            </a:r>
            <a:endParaRPr lang="en-US"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200 bunches per beam</a:t>
            </a:r>
            <a:endParaRPr lang="en-US"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pic>
        <p:nvPicPr>
          <p:cNvPr id="1026" name="Picture 2" descr="http://elogbook.cern.ch/eLogbook/attach_reader?attach_id=1111719"/>
          <p:cNvPicPr>
            <a:picLocks noChangeAspect="1" noChangeArrowheads="1"/>
          </p:cNvPicPr>
          <p:nvPr/>
        </p:nvPicPr>
        <p:blipFill>
          <a:blip r:embed="rId2" cstate="print"/>
          <a:srcRect/>
          <a:stretch>
            <a:fillRect/>
          </a:stretch>
        </p:blipFill>
        <p:spPr bwMode="auto">
          <a:xfrm>
            <a:off x="755470" y="692620"/>
            <a:ext cx="7593245" cy="568879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 bunches, &lt; N &gt; 1.1e13</a:t>
            </a:r>
            <a:endParaRPr lang="en-US"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pic>
        <p:nvPicPr>
          <p:cNvPr id="25602" name="Picture 2" descr="http://elogbook.cern.ch/eLogbook/attach_reader?attach_id=1111714"/>
          <p:cNvPicPr>
            <a:picLocks noChangeAspect="1" noChangeArrowheads="1"/>
          </p:cNvPicPr>
          <p:nvPr/>
        </p:nvPicPr>
        <p:blipFill>
          <a:blip r:embed="rId2" cstate="print"/>
          <a:srcRect/>
          <a:stretch>
            <a:fillRect/>
          </a:stretch>
        </p:blipFill>
        <p:spPr bwMode="auto">
          <a:xfrm>
            <a:off x="14797" y="1916790"/>
            <a:ext cx="9129204" cy="38951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 bunches per beam</a:t>
            </a:r>
            <a:endParaRPr lang="en-US" dirty="0"/>
          </a:p>
        </p:txBody>
      </p:sp>
      <p:sp>
        <p:nvSpPr>
          <p:cNvPr id="7" name="Content Placeholder 6"/>
          <p:cNvSpPr>
            <a:spLocks noGrp="1"/>
          </p:cNvSpPr>
          <p:nvPr>
            <p:ph idx="1"/>
          </p:nvPr>
        </p:nvSpPr>
        <p:spPr/>
        <p:txBody>
          <a:bodyPr/>
          <a:lstStyle/>
          <a:p>
            <a:r>
              <a:rPr lang="en-US" dirty="0" smtClean="0"/>
              <a:t>Positions at P6 interlock BPMs - no signs of big changes </a:t>
            </a:r>
          </a:p>
          <a:p>
            <a:r>
              <a:rPr lang="en-US" dirty="0" smtClean="0"/>
              <a:t>Beam 1				Beam 2 </a:t>
            </a:r>
            <a:br>
              <a:rPr lang="en-US" dirty="0" smtClean="0"/>
            </a:br>
            <a:endParaRPr lang="en-US" dirty="0"/>
          </a:p>
        </p:txBody>
      </p:sp>
      <p:sp>
        <p:nvSpPr>
          <p:cNvPr id="3" name="Footer Placeholder 2"/>
          <p:cNvSpPr>
            <a:spLocks noGrp="1"/>
          </p:cNvSpPr>
          <p:nvPr>
            <p:ph type="ftr" sz="quarter" idx="10"/>
          </p:nvPr>
        </p:nvSpPr>
        <p:spPr/>
        <p:txBody>
          <a:bodyPr/>
          <a:lstStyle/>
          <a:p>
            <a:r>
              <a:rPr lang="en-US" dirty="0"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pic>
        <p:nvPicPr>
          <p:cNvPr id="24578" name="Picture 2" descr="http://elogbook.cern.ch/eLogbook/attach_reader?attach_id=1111720"/>
          <p:cNvPicPr>
            <a:picLocks noChangeAspect="1" noChangeArrowheads="1"/>
          </p:cNvPicPr>
          <p:nvPr/>
        </p:nvPicPr>
        <p:blipFill>
          <a:blip r:embed="rId2" cstate="print"/>
          <a:srcRect/>
          <a:stretch>
            <a:fillRect/>
          </a:stretch>
        </p:blipFill>
        <p:spPr bwMode="auto">
          <a:xfrm>
            <a:off x="0" y="2780910"/>
            <a:ext cx="4553893" cy="3456480"/>
          </a:xfrm>
          <a:prstGeom prst="rect">
            <a:avLst/>
          </a:prstGeom>
          <a:noFill/>
        </p:spPr>
      </p:pic>
      <p:pic>
        <p:nvPicPr>
          <p:cNvPr id="24580" name="Picture 4" descr="http://elogbook.cern.ch/eLogbook/attach_reader?attach_id=1111721"/>
          <p:cNvPicPr>
            <a:picLocks noChangeAspect="1" noChangeArrowheads="1"/>
          </p:cNvPicPr>
          <p:nvPr/>
        </p:nvPicPr>
        <p:blipFill>
          <a:blip r:embed="rId3" cstate="print"/>
          <a:srcRect/>
          <a:stretch>
            <a:fillRect/>
          </a:stretch>
        </p:blipFill>
        <p:spPr bwMode="auto">
          <a:xfrm>
            <a:off x="4572000" y="2794014"/>
            <a:ext cx="4536630" cy="34433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 bunches per beam</a:t>
            </a:r>
            <a:endParaRPr lang="en-US" dirty="0"/>
          </a:p>
        </p:txBody>
      </p:sp>
      <p:sp>
        <p:nvSpPr>
          <p:cNvPr id="3" name="Content Placeholder 2"/>
          <p:cNvSpPr>
            <a:spLocks noGrp="1"/>
          </p:cNvSpPr>
          <p:nvPr>
            <p:ph idx="1"/>
          </p:nvPr>
        </p:nvSpPr>
        <p:spPr/>
        <p:txBody>
          <a:bodyPr/>
          <a:lstStyle/>
          <a:p>
            <a:r>
              <a:rPr lang="en-US" dirty="0" smtClean="0"/>
              <a:t>Dumped 200b in B1 when reached 1.32 mm on the BPMSB.B4R6.B1 (about 0.5 mm away from the measured position, on the safe side). Test passed. B2 lost as well due to BLMs in P6 </a:t>
            </a:r>
          </a:p>
          <a:p>
            <a:r>
              <a:rPr lang="en-US" dirty="0" smtClean="0"/>
              <a:t>Beam 1				Beam 2 </a:t>
            </a:r>
            <a:br>
              <a:rPr lang="en-US" dirty="0" smtClean="0"/>
            </a:b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4C83DC62-E000-8648-9895-ECAE66F57B54}" type="datetime1">
              <a:rPr lang="en-US" smtClean="0"/>
              <a:pPr/>
              <a:t>10/5/2010</a:t>
            </a:fld>
            <a:endParaRPr lang="en-US" dirty="0"/>
          </a:p>
        </p:txBody>
      </p:sp>
      <p:pic>
        <p:nvPicPr>
          <p:cNvPr id="26626" name="Picture 2" descr="http://elogbook.cern.ch/eLogbook/attach_reader?attach_id=1111737"/>
          <p:cNvPicPr>
            <a:picLocks noChangeAspect="1" noChangeArrowheads="1"/>
          </p:cNvPicPr>
          <p:nvPr/>
        </p:nvPicPr>
        <p:blipFill>
          <a:blip r:embed="rId2" cstate="print"/>
          <a:srcRect/>
          <a:stretch>
            <a:fillRect/>
          </a:stretch>
        </p:blipFill>
        <p:spPr bwMode="auto">
          <a:xfrm>
            <a:off x="47807" y="3208406"/>
            <a:ext cx="4452183" cy="3317024"/>
          </a:xfrm>
          <a:prstGeom prst="rect">
            <a:avLst/>
          </a:prstGeom>
          <a:noFill/>
        </p:spPr>
      </p:pic>
      <p:pic>
        <p:nvPicPr>
          <p:cNvPr id="26628" name="Picture 4" descr="http://elogbook.cern.ch/eLogbook/attach_reader?attach_id=1111738"/>
          <p:cNvPicPr>
            <a:picLocks noChangeAspect="1" noChangeArrowheads="1"/>
          </p:cNvPicPr>
          <p:nvPr/>
        </p:nvPicPr>
        <p:blipFill>
          <a:blip r:embed="rId3" cstate="print"/>
          <a:srcRect/>
          <a:stretch>
            <a:fillRect/>
          </a:stretch>
        </p:blipFill>
        <p:spPr bwMode="auto">
          <a:xfrm>
            <a:off x="4572000" y="3169334"/>
            <a:ext cx="4499990" cy="335264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Physics fill 1393</a:t>
            </a:r>
            <a:endParaRPr lang="en-US" dirty="0"/>
          </a:p>
        </p:txBody>
      </p:sp>
      <p:sp>
        <p:nvSpPr>
          <p:cNvPr id="6" name="Content Placeholder 5"/>
          <p:cNvSpPr>
            <a:spLocks noGrp="1"/>
          </p:cNvSpPr>
          <p:nvPr>
            <p:ph idx="1"/>
          </p:nvPr>
        </p:nvSpPr>
        <p:spPr/>
        <p:txBody>
          <a:bodyPr/>
          <a:lstStyle/>
          <a:p>
            <a:r>
              <a:rPr lang="en-US" dirty="0" smtClean="0"/>
              <a:t>Intensities injected</a:t>
            </a:r>
          </a:p>
          <a:p>
            <a:pPr lvl="1"/>
            <a:r>
              <a:rPr lang="en-US" dirty="0" smtClean="0"/>
              <a:t>Around 2 10</a:t>
            </a:r>
            <a:r>
              <a:rPr lang="en-US" baseline="30000" dirty="0" smtClean="0"/>
              <a:t>13</a:t>
            </a:r>
            <a:r>
              <a:rPr lang="en-US" dirty="0" smtClean="0"/>
              <a:t> per beam</a:t>
            </a:r>
          </a:p>
          <a:p>
            <a:pPr lvl="1"/>
            <a:r>
              <a:rPr lang="en-US" dirty="0" smtClean="0"/>
              <a:t>0.85 to 1.05 10</a:t>
            </a:r>
            <a:r>
              <a:rPr lang="en-US" baseline="30000" dirty="0" smtClean="0"/>
              <a:t>11</a:t>
            </a:r>
            <a:r>
              <a:rPr lang="en-US" dirty="0" smtClean="0"/>
              <a:t> per bunch</a:t>
            </a:r>
          </a:p>
          <a:p>
            <a:pPr lvl="1"/>
            <a:r>
              <a:rPr lang="en-US" dirty="0" smtClean="0"/>
              <a:t>2</a:t>
            </a:r>
            <a:r>
              <a:rPr lang="en-US" baseline="30000" dirty="0" smtClean="0"/>
              <a:t>nd</a:t>
            </a:r>
            <a:r>
              <a:rPr lang="en-US" dirty="0" smtClean="0"/>
              <a:t> 8 of an 8 + 8 injection systematically lower</a:t>
            </a:r>
          </a:p>
          <a:p>
            <a:r>
              <a:rPr lang="en-US" dirty="0" err="1" smtClean="0"/>
              <a:t>Emittances</a:t>
            </a:r>
            <a:r>
              <a:rPr lang="en-US" dirty="0" smtClean="0"/>
              <a:t> before ramp</a:t>
            </a:r>
          </a:p>
          <a:p>
            <a:pPr lvl="1"/>
            <a:r>
              <a:rPr lang="en-US" dirty="0" smtClean="0"/>
              <a:t>B2H 2.2 	B2V 2.3 </a:t>
            </a:r>
          </a:p>
          <a:p>
            <a:pPr lvl="1"/>
            <a:r>
              <a:rPr lang="en-US" dirty="0" smtClean="0"/>
              <a:t>could not do B1 due to intensity interlock (B1 BCT &gt; 2 10</a:t>
            </a:r>
            <a:r>
              <a:rPr lang="en-US" baseline="30000" dirty="0" smtClean="0"/>
              <a:t>13</a:t>
            </a:r>
            <a:r>
              <a:rPr lang="en-US" dirty="0" smtClean="0"/>
              <a:t>)</a:t>
            </a:r>
          </a:p>
          <a:p>
            <a:r>
              <a:rPr lang="en-US" dirty="0" smtClean="0"/>
              <a:t>Very little vacuum activity (on the usual gauges)</a:t>
            </a:r>
          </a:p>
          <a:p>
            <a:r>
              <a:rPr lang="en-US" dirty="0" smtClean="0"/>
              <a:t>Ramp</a:t>
            </a:r>
          </a:p>
          <a:p>
            <a:pPr lvl="1"/>
            <a:r>
              <a:rPr lang="en-US" dirty="0" smtClean="0"/>
              <a:t>B1-H drops out for some minutes despite the reduced intensity</a:t>
            </a:r>
          </a:p>
          <a:p>
            <a:pPr lvl="1"/>
            <a:r>
              <a:rPr lang="en-US" dirty="0" smtClean="0"/>
              <a:t>B2 is fine all along the ramp though while having slightly higher bunch intensities (1.1e11 p/b) ... strange... to be further investigated</a:t>
            </a:r>
            <a:br>
              <a:rPr lang="en-US" dirty="0" smtClean="0"/>
            </a:br>
            <a:endParaRPr lang="en-US" dirty="0" smtClean="0"/>
          </a:p>
        </p:txBody>
      </p:sp>
      <p:sp>
        <p:nvSpPr>
          <p:cNvPr id="3" name="Footer Placeholder 2"/>
          <p:cNvSpPr>
            <a:spLocks noGrp="1"/>
          </p:cNvSpPr>
          <p:nvPr>
            <p:ph type="ftr" sz="quarter" idx="10"/>
          </p:nvPr>
        </p:nvSpPr>
        <p:spPr/>
        <p:txBody>
          <a:bodyPr/>
          <a:lstStyle/>
          <a:p>
            <a:r>
              <a:rPr lang="en-US" dirty="0"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1393 – bunch intensities</a:t>
            </a:r>
            <a:endParaRPr lang="en-US"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pic>
        <p:nvPicPr>
          <p:cNvPr id="31745" name="Picture 1" descr="https://ab-dep-op-elogbook.web.cern.ch/ab-dep-op-elogbook/elogbook/attach.php?attachId=1111877&amp;type=png&amp;fname=20101004191008.png"/>
          <p:cNvPicPr>
            <a:picLocks noChangeAspect="1" noChangeArrowheads="1"/>
          </p:cNvPicPr>
          <p:nvPr/>
        </p:nvPicPr>
        <p:blipFill>
          <a:blip r:embed="rId2" cstate="print"/>
          <a:srcRect/>
          <a:stretch>
            <a:fillRect/>
          </a:stretch>
        </p:blipFill>
        <p:spPr bwMode="auto">
          <a:xfrm>
            <a:off x="30235" y="1268700"/>
            <a:ext cx="9113765" cy="38885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1393 – vacuum</a:t>
            </a:r>
            <a:endParaRPr lang="en-US"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pic>
        <p:nvPicPr>
          <p:cNvPr id="30721" name="Picture 1" descr="https://ab-dep-op-elogbook.web.cern.ch/ab-dep-op-elogbook/elogbook/attach.php?attachId=1111913&amp;type=png&amp;fname=20101004204438.png"/>
          <p:cNvPicPr>
            <a:picLocks noChangeAspect="1" noChangeArrowheads="1"/>
          </p:cNvPicPr>
          <p:nvPr/>
        </p:nvPicPr>
        <p:blipFill>
          <a:blip r:embed="rId2" cstate="print"/>
          <a:srcRect/>
          <a:stretch>
            <a:fillRect/>
          </a:stretch>
        </p:blipFill>
        <p:spPr bwMode="auto">
          <a:xfrm>
            <a:off x="827480" y="836640"/>
            <a:ext cx="7533669" cy="5589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1393 – vacuum scale zoomed</a:t>
            </a:r>
            <a:endParaRPr lang="en-US"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10/5/2010</a:t>
            </a:fld>
            <a:endParaRPr lang="en-US" dirty="0"/>
          </a:p>
        </p:txBody>
      </p:sp>
      <p:pic>
        <p:nvPicPr>
          <p:cNvPr id="5" name="Picture 2" descr="https://ab-dep-op-elogbook.web.cern.ch/ab-dep-op-elogbook/elogbook/attach.php?attachId=1111914&amp;type=png&amp;fname=20101004204649.png"/>
          <p:cNvPicPr>
            <a:picLocks noChangeAspect="1" noChangeArrowheads="1"/>
          </p:cNvPicPr>
          <p:nvPr/>
        </p:nvPicPr>
        <p:blipFill>
          <a:blip r:embed="rId2" cstate="print"/>
          <a:srcRect/>
          <a:stretch>
            <a:fillRect/>
          </a:stretch>
        </p:blipFill>
        <p:spPr bwMode="auto">
          <a:xfrm>
            <a:off x="817821" y="836640"/>
            <a:ext cx="7570709" cy="561678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38612</TotalTime>
  <Words>610</Words>
  <Application>Microsoft Office PowerPoint</Application>
  <PresentationFormat>On-screen Show (4:3)</PresentationFormat>
  <Paragraphs>120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Pixel</vt:lpstr>
      <vt:lpstr>Monday</vt:lpstr>
      <vt:lpstr>Filling 200 bunches per beam</vt:lpstr>
      <vt:lpstr>200 bunches, &lt; N &gt; 1.1e13</vt:lpstr>
      <vt:lpstr>200 bunches per beam</vt:lpstr>
      <vt:lpstr>200 bunches per beam</vt:lpstr>
      <vt:lpstr>Physics fill 1393</vt:lpstr>
      <vt:lpstr>Fill 1393 – bunch intensities</vt:lpstr>
      <vt:lpstr>Fill 1393 – vacuum</vt:lpstr>
      <vt:lpstr>Fill 1393 – vacuum scale zoomed</vt:lpstr>
      <vt:lpstr>Start of fill 1393</vt:lpstr>
      <vt:lpstr>Fill 1393</vt:lpstr>
      <vt:lpstr>Outstanding requests </vt:lpstr>
      <vt:lpstr>BI MD  - c/o JJG – One Shift</vt:lpstr>
      <vt:lpstr>Scheduled lift maintenance</vt:lpstr>
      <vt:lpstr>Tuesday</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roger bailey</cp:lastModifiedBy>
  <cp:revision>2024</cp:revision>
  <dcterms:created xsi:type="dcterms:W3CDTF">2010-07-05T06:11:43Z</dcterms:created>
  <dcterms:modified xsi:type="dcterms:W3CDTF">2010-10-05T06:06:47Z</dcterms:modified>
</cp:coreProperties>
</file>