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012" r:id="rId2"/>
    <p:sldId id="1021" r:id="rId3"/>
    <p:sldId id="1022" r:id="rId4"/>
    <p:sldId id="1023" r:id="rId5"/>
    <p:sldId id="1024" r:id="rId6"/>
    <p:sldId id="1025" r:id="rId7"/>
    <p:sldId id="1026" r:id="rId8"/>
    <p:sldId id="1017" r:id="rId9"/>
    <p:sldId id="1019" r:id="rId10"/>
    <p:sldId id="1020" r:id="rId11"/>
    <p:sldId id="1018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10/9/2010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10/9/2010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09/10/2010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10/9/2010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10/9/2010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10/9/2010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8/10/10 -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20610"/>
            <a:ext cx="8229600" cy="2088290"/>
          </a:xfrm>
        </p:spPr>
        <p:txBody>
          <a:bodyPr/>
          <a:lstStyle/>
          <a:p>
            <a:r>
              <a:rPr lang="en-US" dirty="0" smtClean="0"/>
              <a:t>Planned to keep fill until the afternoon</a:t>
            </a:r>
          </a:p>
          <a:p>
            <a:r>
              <a:rPr lang="en-US" dirty="0" smtClean="0"/>
              <a:t>9:15 Beams dumped due to SIS orbit interlock at Totem</a:t>
            </a:r>
          </a:p>
          <a:p>
            <a:pPr lvl="1"/>
            <a:r>
              <a:rPr lang="en-US" dirty="0" smtClean="0"/>
              <a:t>interlocking around TOTEM (+- 0.8 mm) was a bit harsh on data dropout; corrected and deployed</a:t>
            </a:r>
          </a:p>
          <a:p>
            <a:r>
              <a:rPr lang="en-US" dirty="0" smtClean="0"/>
              <a:t>6.5 hours of physics with 2 x 248 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09/10/2010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670" y="2636890"/>
            <a:ext cx="5436119" cy="40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: access to cavern in Pt8 (PM85) to exchange a 24 V power supply </a:t>
            </a:r>
          </a:p>
          <a:p>
            <a:pPr lvl="1"/>
            <a:r>
              <a:rPr lang="en-US" dirty="0" smtClean="0"/>
              <a:t>not urgent ~ 30 minutes </a:t>
            </a:r>
          </a:p>
          <a:p>
            <a:r>
              <a:rPr lang="en-US" dirty="0" smtClean="0"/>
              <a:t>TI : </a:t>
            </a:r>
            <a:r>
              <a:rPr lang="en-US" dirty="0" err="1" smtClean="0"/>
              <a:t>demineralized</a:t>
            </a:r>
            <a:r>
              <a:rPr lang="en-US" dirty="0" smtClean="0"/>
              <a:t> water alarm UA83: fixed Friday eve?</a:t>
            </a:r>
          </a:p>
          <a:p>
            <a:r>
              <a:rPr lang="en-US" dirty="0" smtClean="0"/>
              <a:t>QPS : 1 resistor switch on RB.78, needs longer access</a:t>
            </a:r>
          </a:p>
          <a:p>
            <a:r>
              <a:rPr lang="en-US" dirty="0" smtClean="0"/>
              <a:t>COD: RCBH15.L6B1</a:t>
            </a:r>
          </a:p>
          <a:p>
            <a:r>
              <a:rPr lang="en-US" dirty="0" smtClean="0"/>
              <a:t>Magnetic measurements Pt3 : ~3 hours (hump hunt) L. </a:t>
            </a:r>
            <a:r>
              <a:rPr lang="en-US" dirty="0" err="1" smtClean="0"/>
              <a:t>Walkiers</a:t>
            </a:r>
            <a:r>
              <a:rPr lang="en-US" dirty="0" smtClean="0"/>
              <a:t> et al</a:t>
            </a:r>
          </a:p>
          <a:p>
            <a:r>
              <a:rPr lang="en-US" dirty="0" smtClean="0"/>
              <a:t>Electron cloud coil installation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Scheduled lift maintenance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744235"/>
          </a:xfrm>
        </p:spPr>
        <p:txBody>
          <a:bodyPr/>
          <a:lstStyle/>
          <a:p>
            <a:r>
              <a:rPr lang="en-US" sz="2000" dirty="0" smtClean="0"/>
              <a:t>Some preventive maintenance has been requested on the LHC lifts, and agreed according to the following planning: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Tuesday 5 October:             PM15 from 8h to 12h00; PM25 from 13h30 to 17h30</a:t>
            </a:r>
          </a:p>
          <a:p>
            <a:pPr lvl="1"/>
            <a:r>
              <a:rPr lang="en-US" sz="1600" dirty="0" smtClean="0"/>
              <a:t>Wednesday 6 October:       PX24 from 8h to 12h00; PZ33 from 13h30 to 17h30</a:t>
            </a:r>
          </a:p>
          <a:p>
            <a:pPr lvl="1"/>
            <a:r>
              <a:rPr lang="en-US" sz="1600" dirty="0" smtClean="0"/>
              <a:t>Thursday 7 October: 	PM85 from 8h to 12h00; PZ85 from 13h30 to 17h30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Tuesday 12 October :          PM56 from 8h to 12h00; PM65 from 13h30 to 17h30</a:t>
            </a:r>
          </a:p>
          <a:p>
            <a:pPr lvl="1"/>
            <a:r>
              <a:rPr lang="en-US" sz="1600" dirty="0" smtClean="0"/>
              <a:t>Wednesday 13 October:     PZ65 from 8h to 12h00; PM76 from 13h30 to 17h30</a:t>
            </a:r>
          </a:p>
          <a:p>
            <a:pPr lvl="1"/>
            <a:r>
              <a:rPr lang="en-US" sz="1600" dirty="0" smtClean="0"/>
              <a:t>Thursday 14 October:          PM45 from 8h to 12h00; PZ45 from 13h30 to 17h30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500" y="4797190"/>
            <a:ext cx="7056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La maintenance du PM56 aura lieu le jeudi 7 de 13h30 à 17h30, celle du PZ 85 le mardi 12 de 8h à 12h.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779890" y="3501010"/>
            <a:ext cx="576080" cy="21603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5436120" y="2852920"/>
            <a:ext cx="576080" cy="21603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92100" y="299694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PM56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79890" y="324492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PZ85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09/10/2010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over the last two weeks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3350" y="837249"/>
            <a:ext cx="8524875" cy="5696901"/>
            <a:chOff x="133350" y="837249"/>
            <a:chExt cx="8524875" cy="5696901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4335" y="837249"/>
              <a:ext cx="8229600" cy="205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950" y="3001669"/>
              <a:ext cx="8286750" cy="3167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r="22522"/>
            <a:stretch>
              <a:fillRect/>
            </a:stretch>
          </p:blipFill>
          <p:spPr bwMode="auto">
            <a:xfrm>
              <a:off x="133350" y="6248400"/>
              <a:ext cx="84867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1000125" y="3276600"/>
              <a:ext cx="19145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3.5·10</a:t>
              </a:r>
              <a:r>
                <a:rPr lang="en-US" baseline="30000" dirty="0" smtClean="0">
                  <a:solidFill>
                    <a:srgbClr val="FFFF00"/>
                  </a:solidFill>
                </a:rPr>
                <a:t>-7 </a:t>
              </a:r>
              <a:r>
                <a:rPr lang="en-US" dirty="0" smtClean="0">
                  <a:solidFill>
                    <a:srgbClr val="FFFF00"/>
                  </a:solidFill>
                </a:rPr>
                <a:t>mbar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5825" y="1032510"/>
              <a:ext cx="12668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3.e13 p+</a:t>
              </a:r>
              <a:endParaRPr lang="en-US" baseline="30000" dirty="0">
                <a:solidFill>
                  <a:srgbClr val="FFFF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34300" y="2105025"/>
              <a:ext cx="9239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Fri AM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90900" y="3981449"/>
              <a:ext cx="4800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Bad at first fill of record beam intensity </a:t>
              </a:r>
              <a:r>
                <a:rPr lang="en-US" dirty="0" smtClean="0">
                  <a:solidFill>
                    <a:srgbClr val="FFFF00"/>
                  </a:solidFill>
                </a:rPr>
                <a:t>!</a:t>
              </a:r>
              <a:r>
                <a:rPr lang="en-US" dirty="0">
                  <a:solidFill>
                    <a:srgbClr val="FFFF00"/>
                  </a:solidFill>
                </a:rPr>
                <a:t/>
              </a:r>
              <a:br>
                <a:rPr lang="en-US" dirty="0">
                  <a:solidFill>
                    <a:srgbClr val="FFFF00"/>
                  </a:solidFill>
                </a:rPr>
              </a:br>
              <a:r>
                <a:rPr lang="en-US" dirty="0" smtClean="0">
                  <a:solidFill>
                    <a:srgbClr val="FFFF00"/>
                  </a:solidFill>
                </a:rPr>
                <a:t>After that very rapid conditioning</a:t>
              </a:r>
              <a:endParaRPr lang="en-US" dirty="0" smtClean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Friday morning fill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5276" y="752475"/>
            <a:ext cx="8477249" cy="5643562"/>
            <a:chOff x="295276" y="752475"/>
            <a:chExt cx="8477249" cy="564356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3133724"/>
              <a:ext cx="8467725" cy="3262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562600" y="3648075"/>
              <a:ext cx="22002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FFFF00"/>
                  </a:solidFill>
                </a:rPr>
                <a:t>1:30 – Ramp</a:t>
              </a:r>
            </a:p>
            <a:p>
              <a:pPr algn="l"/>
              <a:r>
                <a:rPr lang="en-US" dirty="0" smtClean="0">
                  <a:solidFill>
                    <a:srgbClr val="FFFF00"/>
                  </a:solidFill>
                </a:rPr>
                <a:t>2:00 – Squeeze</a:t>
              </a:r>
            </a:p>
            <a:p>
              <a:pPr algn="l"/>
              <a:r>
                <a:rPr lang="en-US" dirty="0" smtClean="0">
                  <a:solidFill>
                    <a:srgbClr val="FFFF00"/>
                  </a:solidFill>
                </a:rPr>
                <a:t>2:30 - Collide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276" y="752475"/>
              <a:ext cx="8458199" cy="227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Connector 9"/>
            <p:cNvCxnSpPr/>
            <p:nvPr/>
          </p:nvCxnSpPr>
          <p:spPr bwMode="auto">
            <a:xfrm rot="5400000">
              <a:off x="-962025" y="3676650"/>
              <a:ext cx="5238750" cy="19050"/>
            </a:xfrm>
            <a:prstGeom prst="line">
              <a:avLst/>
            </a:prstGeom>
            <a:solidFill>
              <a:schemeClr val="accent1"/>
            </a:solidFill>
            <a:ln w="25400" cap="sq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for QPS in pt 2, as announced </a:t>
            </a:r>
          </a:p>
          <a:p>
            <a:r>
              <a:rPr lang="en-US" dirty="0" smtClean="0"/>
              <a:t>Followed by a series of problems:</a:t>
            </a:r>
          </a:p>
          <a:p>
            <a:pPr lvl="1"/>
            <a:r>
              <a:rPr lang="en-US" dirty="0" smtClean="0"/>
              <a:t>RF LL major trip, not understood by the piquet; </a:t>
            </a:r>
          </a:p>
          <a:p>
            <a:pPr lvl="1"/>
            <a:r>
              <a:rPr lang="en-US" dirty="0" smtClean="0"/>
              <a:t> RB in 78 has one switch which is open since about two weeks. The experts decided not to intervene in the end, they'll wait until the next long access - but it took one extra </a:t>
            </a:r>
            <a:r>
              <a:rPr lang="en-US" dirty="0" err="1" smtClean="0"/>
              <a:t>precycle</a:t>
            </a:r>
            <a:r>
              <a:rPr lang="en-US" dirty="0" smtClean="0"/>
              <a:t> anyway; </a:t>
            </a:r>
          </a:p>
          <a:p>
            <a:pPr lvl="1"/>
            <a:r>
              <a:rPr lang="en-US" dirty="0" smtClean="0"/>
              <a:t>DC-BCT quick calibration returns error - will be fixed when expert back from holidays; </a:t>
            </a:r>
          </a:p>
          <a:p>
            <a:pPr lvl="1"/>
            <a:r>
              <a:rPr lang="en-US" dirty="0" smtClean="0"/>
              <a:t>used some time to set up new patterns in BQMSPS, pattern verification is ok now; </a:t>
            </a:r>
          </a:p>
          <a:p>
            <a:pPr lvl="1"/>
            <a:r>
              <a:rPr lang="en-US" dirty="0" smtClean="0"/>
              <a:t>additional delays from PSB ring 4, SPS TDV01 and SPS mains.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and access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111750"/>
          </a:xfrm>
        </p:spPr>
        <p:txBody>
          <a:bodyPr/>
          <a:lstStyle/>
          <a:p>
            <a:r>
              <a:rPr lang="en-US" sz="2000" dirty="0" smtClean="0"/>
              <a:t>13:30 LHC ready to take beam</a:t>
            </a:r>
          </a:p>
          <a:p>
            <a:r>
              <a:rPr lang="en-US" sz="2000" dirty="0" smtClean="0"/>
              <a:t>15:40 Pilots in</a:t>
            </a:r>
          </a:p>
          <a:p>
            <a:r>
              <a:rPr lang="en-US" sz="2000" dirty="0" smtClean="0"/>
              <a:t>Work on beam to inject</a:t>
            </a:r>
          </a:p>
          <a:p>
            <a:pPr lvl="1"/>
            <a:r>
              <a:rPr lang="en-US" sz="1800" dirty="0" smtClean="0"/>
              <a:t>Adjust SPS to get equal bunch </a:t>
            </a:r>
            <a:r>
              <a:rPr lang="en-US" sz="1800" dirty="0" smtClean="0"/>
              <a:t>intensities, last bunch below 6e10</a:t>
            </a:r>
            <a:endParaRPr lang="en-US" sz="1800" dirty="0" smtClean="0"/>
          </a:p>
          <a:p>
            <a:pPr lvl="1"/>
            <a:r>
              <a:rPr lang="en-US" sz="1800" dirty="0" smtClean="0"/>
              <a:t>SBF interlock on the Extraction BICs, due to the BCT3 in SPS that is slight </a:t>
            </a:r>
            <a:r>
              <a:rPr lang="en-US" sz="1800" dirty="0" err="1" smtClean="0"/>
              <a:t>mis</a:t>
            </a:r>
            <a:r>
              <a:rPr lang="en-US" sz="1800" dirty="0" smtClean="0"/>
              <a:t>-calibrated. Forced SBF to false as temporary solution.</a:t>
            </a:r>
            <a:endParaRPr lang="en-US" sz="1800" dirty="0" smtClean="0"/>
          </a:p>
          <a:p>
            <a:r>
              <a:rPr lang="en-US" sz="2000" dirty="0" smtClean="0"/>
              <a:t>18:20 Start injection with 8 x 1.1e11 bunches, e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= 2.2 – 2.4</a:t>
            </a:r>
          </a:p>
          <a:p>
            <a:pPr lvl="1"/>
            <a:r>
              <a:rPr lang="en-US" sz="1800" dirty="0" smtClean="0"/>
              <a:t>B1 looks fine in TL, but losses in LHC giving IQC latches</a:t>
            </a:r>
          </a:p>
          <a:p>
            <a:pPr lvl="1"/>
            <a:r>
              <a:rPr lang="en-US" sz="1800" dirty="0" smtClean="0"/>
              <a:t>B2 not IQC latches</a:t>
            </a:r>
          </a:p>
          <a:p>
            <a:r>
              <a:rPr lang="en-US" sz="2000" dirty="0" smtClean="0"/>
              <a:t>18:47 both beams dumped. Losses at </a:t>
            </a:r>
            <a:r>
              <a:rPr lang="en-US" sz="2000" dirty="0" smtClean="0"/>
              <a:t>injection B1 in the LHC</a:t>
            </a:r>
          </a:p>
          <a:p>
            <a:pPr lvl="1"/>
            <a:r>
              <a:rPr lang="en-US" sz="1600" dirty="0" smtClean="0"/>
              <a:t>BLMs at 05L2 and 06L2 </a:t>
            </a:r>
            <a:endParaRPr lang="en-US" sz="1600" dirty="0" smtClean="0"/>
          </a:p>
          <a:p>
            <a:r>
              <a:rPr lang="en-US" sz="2000" dirty="0" smtClean="0"/>
              <a:t>20:00 Preparing for refill but RB.A56 fault</a:t>
            </a:r>
          </a:p>
          <a:p>
            <a:pPr lvl="1"/>
            <a:r>
              <a:rPr lang="en-US" sz="1800" dirty="0" smtClean="0"/>
              <a:t>Access needed for the FGC in RB.A56 PO and CV to intervene </a:t>
            </a:r>
          </a:p>
          <a:p>
            <a:pPr lvl="1"/>
            <a:r>
              <a:rPr lang="en-US" sz="1800" dirty="0" smtClean="0"/>
              <a:t>Also and access needed for </a:t>
            </a:r>
            <a:r>
              <a:rPr lang="en-US" sz="1800" dirty="0" err="1" smtClean="0"/>
              <a:t>demineralised</a:t>
            </a:r>
            <a:r>
              <a:rPr lang="en-US" sz="1800" dirty="0" smtClean="0"/>
              <a:t> water interlock (on CV) in UA83 ... this is to be done in the shadow of the Pt 6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during </a:t>
            </a:r>
            <a:r>
              <a:rPr lang="en-US" dirty="0" smtClean="0"/>
              <a:t>injection Friday evening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124680"/>
            <a:ext cx="7819642" cy="515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attempt for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23:50 pilots in</a:t>
            </a:r>
          </a:p>
          <a:p>
            <a:r>
              <a:rPr lang="en-US" sz="2000" dirty="0" smtClean="0"/>
              <a:t>00:38 beams dumped again during injection for physics</a:t>
            </a:r>
          </a:p>
          <a:p>
            <a:pPr lvl="1"/>
            <a:r>
              <a:rPr lang="en-US" sz="1800" dirty="0" smtClean="0"/>
              <a:t>Reduced intensity to 1e11 and small </a:t>
            </a:r>
            <a:r>
              <a:rPr lang="en-US" sz="1800" dirty="0" err="1" smtClean="0"/>
              <a:t>emittances</a:t>
            </a:r>
            <a:r>
              <a:rPr lang="en-US" sz="1800" dirty="0" smtClean="0"/>
              <a:t> of 1.5 – 1.7 um</a:t>
            </a:r>
          </a:p>
          <a:p>
            <a:pPr lvl="1"/>
            <a:r>
              <a:rPr lang="en-US" sz="1800" dirty="0" smtClean="0"/>
              <a:t>Corrected trajectory in TI2</a:t>
            </a:r>
          </a:p>
          <a:p>
            <a:pPr lvl="1"/>
            <a:r>
              <a:rPr lang="en-US" sz="1800" dirty="0" smtClean="0"/>
              <a:t>Orbit and trajectories look good.</a:t>
            </a:r>
          </a:p>
          <a:p>
            <a:pPr lvl="1"/>
            <a:r>
              <a:rPr lang="en-US" sz="1800" dirty="0" smtClean="0"/>
              <a:t>As before: little losses in </a:t>
            </a:r>
            <a:r>
              <a:rPr lang="en-US" sz="1800" dirty="0" err="1" smtClean="0"/>
              <a:t>tl</a:t>
            </a:r>
            <a:endParaRPr lang="en-US" sz="1800" dirty="0" smtClean="0"/>
          </a:p>
          <a:p>
            <a:pPr lvl="1"/>
            <a:r>
              <a:rPr lang="en-US" sz="1800" dirty="0" smtClean="0"/>
              <a:t>level of losses at Q5.L2 increased suddenly a lot today. Aperture should be </a:t>
            </a:r>
            <a:r>
              <a:rPr lang="en-US" sz="1800" dirty="0" smtClean="0"/>
              <a:t>checked!</a:t>
            </a:r>
          </a:p>
          <a:p>
            <a:pPr lvl="1"/>
            <a:r>
              <a:rPr lang="en-US" sz="1800" dirty="0" smtClean="0"/>
              <a:t>BLM between 60 and 80 % of dump level around cell 5L2</a:t>
            </a:r>
            <a:endParaRPr lang="en-US" sz="1800" dirty="0" smtClean="0"/>
          </a:p>
          <a:p>
            <a:r>
              <a:rPr lang="en-US" sz="2000" dirty="0" smtClean="0"/>
              <a:t>03:40 Manage to get all 2 x 248 bunches in</a:t>
            </a:r>
          </a:p>
          <a:p>
            <a:pPr lvl="1"/>
            <a:r>
              <a:rPr lang="en-US" sz="1800" dirty="0" smtClean="0"/>
              <a:t>Vacuum peaks below 1e-8: conditioned on previous fill </a:t>
            </a:r>
          </a:p>
          <a:p>
            <a:r>
              <a:rPr lang="en-US" sz="2000" dirty="0" smtClean="0"/>
              <a:t>04:15 Ready to squeeze, but </a:t>
            </a:r>
            <a:r>
              <a:rPr lang="en-US" sz="2000" dirty="0" err="1" smtClean="0"/>
              <a:t>Cryo</a:t>
            </a:r>
            <a:r>
              <a:rPr lang="en-US" sz="2000" dirty="0" smtClean="0"/>
              <a:t> informs of </a:t>
            </a:r>
            <a:r>
              <a:rPr lang="en-US" sz="2000" dirty="0" err="1" smtClean="0"/>
              <a:t>cryo</a:t>
            </a:r>
            <a:r>
              <a:rPr lang="en-US" sz="2000" dirty="0" smtClean="0"/>
              <a:t> stop in Point 6</a:t>
            </a:r>
          </a:p>
          <a:p>
            <a:r>
              <a:rPr lang="en-US" sz="2000" dirty="0" smtClean="0"/>
              <a:t>06:40 </a:t>
            </a:r>
            <a:r>
              <a:rPr lang="en-US" sz="2000" dirty="0" smtClean="0"/>
              <a:t>Trip RB.A81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</a:t>
            </a:r>
            <a:r>
              <a:rPr lang="en-US" dirty="0" smtClean="0"/>
              <a:t>the weekend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</a:t>
            </a:r>
            <a:r>
              <a:rPr lang="en-US" dirty="0" err="1" smtClean="0"/>
              <a:t>Cryo</a:t>
            </a:r>
            <a:r>
              <a:rPr lang="en-US" dirty="0" smtClean="0"/>
              <a:t> point 6 is back but will need to at least Sunday morning before conditions are ok again</a:t>
            </a:r>
          </a:p>
          <a:p>
            <a:r>
              <a:rPr lang="en-US" dirty="0" smtClean="0"/>
              <a:t>In the mean time:</a:t>
            </a:r>
          </a:p>
          <a:p>
            <a:pPr lvl="1"/>
            <a:r>
              <a:rPr lang="en-US" dirty="0" smtClean="0"/>
              <a:t>Check </a:t>
            </a:r>
            <a:r>
              <a:rPr lang="en-US" dirty="0" smtClean="0"/>
              <a:t>RB.A81</a:t>
            </a:r>
          </a:p>
          <a:p>
            <a:pPr lvl="1"/>
            <a:r>
              <a:rPr lang="en-US" dirty="0" smtClean="0"/>
              <a:t>Check extraction kicker SPS (MKE6) and check trajectory in TI2</a:t>
            </a:r>
          </a:p>
          <a:p>
            <a:r>
              <a:rPr lang="en-US" dirty="0" smtClean="0"/>
              <a:t>Sunday</a:t>
            </a:r>
          </a:p>
          <a:p>
            <a:pPr lvl="1"/>
            <a:r>
              <a:rPr lang="en-US" dirty="0" smtClean="0"/>
              <a:t>Check aperture around Q5.L2</a:t>
            </a:r>
          </a:p>
          <a:p>
            <a:pPr lvl="1"/>
            <a:r>
              <a:rPr lang="en-US" dirty="0" smtClean="0"/>
              <a:t>Physics 2 x 248 bunches (2 fills and 13.5 h to go)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V/d </a:t>
            </a:r>
            <a:r>
              <a:rPr lang="en-US" dirty="0" smtClean="0"/>
              <a:t>Meer Scans next Tuesday</a:t>
            </a:r>
          </a:p>
          <a:p>
            <a:r>
              <a:rPr lang="en-US" dirty="0" smtClean="0"/>
              <a:t>Change </a:t>
            </a:r>
            <a:r>
              <a:rPr lang="en-US" dirty="0" err="1" smtClean="0"/>
              <a:t>LHCb</a:t>
            </a:r>
            <a:r>
              <a:rPr lang="en-US" dirty="0" smtClean="0"/>
              <a:t> polarity after scan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09/10/2010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US" sz="2000" dirty="0" smtClean="0"/>
              <a:t>Periodic loss maps (not really MD)</a:t>
            </a:r>
          </a:p>
          <a:p>
            <a:r>
              <a:rPr lang="en-US" sz="2000" dirty="0" smtClean="0"/>
              <a:t>Orbit shift versus TCT check: collide 1 bunch and check the TCT center change as compared to predicted orbit change.</a:t>
            </a:r>
          </a:p>
          <a:p>
            <a:r>
              <a:rPr lang="en-US" sz="2000" dirty="0" smtClean="0"/>
              <a:t>BI</a:t>
            </a:r>
          </a:p>
          <a:p>
            <a:pPr lvl="1"/>
            <a:r>
              <a:rPr lang="en-US" sz="1800" dirty="0" smtClean="0"/>
              <a:t>PLL studies during ramp</a:t>
            </a:r>
          </a:p>
          <a:p>
            <a:pPr lvl="1"/>
            <a:r>
              <a:rPr lang="en-US" sz="1800" dirty="0" smtClean="0"/>
              <a:t>Commission BGI in preparation to ions – switch on at injection</a:t>
            </a:r>
          </a:p>
          <a:p>
            <a:pPr lvl="1"/>
            <a:r>
              <a:rPr lang="en-US" sz="1800" dirty="0" smtClean="0"/>
              <a:t>Other BI studies – list to be updated</a:t>
            </a:r>
          </a:p>
          <a:p>
            <a:pPr lvl="1"/>
            <a:r>
              <a:rPr lang="en-US" sz="1800" dirty="0" smtClean="0"/>
              <a:t>Test of 'dynamic' references for the OFB (varying </a:t>
            </a:r>
            <a:r>
              <a:rPr lang="en-US" sz="1800" dirty="0" err="1" smtClean="0"/>
              <a:t>Xing.separation</a:t>
            </a:r>
            <a:r>
              <a:rPr lang="en-US" sz="1800" dirty="0" smtClean="0"/>
              <a:t> bump): injection, then test of ramp + first part of squeeze.</a:t>
            </a:r>
          </a:p>
          <a:p>
            <a:r>
              <a:rPr lang="en-US" sz="2000" dirty="0" smtClean="0"/>
              <a:t>BT</a:t>
            </a:r>
          </a:p>
          <a:p>
            <a:pPr lvl="1"/>
            <a:r>
              <a:rPr lang="en-US" sz="1800" dirty="0" smtClean="0"/>
              <a:t>Abort Gap Cleaning – on at injection for physics</a:t>
            </a:r>
          </a:p>
          <a:p>
            <a:pPr lvl="1"/>
            <a:r>
              <a:rPr lang="en-US" sz="1800" dirty="0" smtClean="0"/>
              <a:t>Injection Studies 32 Bunches when required (344 bunches)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09/10/2010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41502</TotalTime>
  <Words>755</Words>
  <Application>Microsoft Office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Friday 8/10/10 - Morning</vt:lpstr>
      <vt:lpstr>Vacuum over the last two weeks</vt:lpstr>
      <vt:lpstr>Vacuum Friday morning fill</vt:lpstr>
      <vt:lpstr>Access and problems</vt:lpstr>
      <vt:lpstr>Waiting and access again</vt:lpstr>
      <vt:lpstr>Losses during injection Friday evening </vt:lpstr>
      <vt:lpstr>Next attempt for physics</vt:lpstr>
      <vt:lpstr>Planning for the weekend</vt:lpstr>
      <vt:lpstr>Outstanding Studies</vt:lpstr>
      <vt:lpstr>Access Requests</vt:lpstr>
      <vt:lpstr>Scheduled lift maintenance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2128</cp:revision>
  <dcterms:created xsi:type="dcterms:W3CDTF">2010-07-26T05:43:59Z</dcterms:created>
  <dcterms:modified xsi:type="dcterms:W3CDTF">2010-10-09T06:44:11Z</dcterms:modified>
</cp:coreProperties>
</file>