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1006" r:id="rId2"/>
    <p:sldId id="1007" r:id="rId3"/>
    <p:sldId id="1008" r:id="rId4"/>
    <p:sldId id="1009" r:id="rId5"/>
    <p:sldId id="1010" r:id="rId6"/>
    <p:sldId id="998" r:id="rId7"/>
    <p:sldId id="999" r:id="rId8"/>
    <p:sldId id="1005" r:id="rId9"/>
    <p:sldId id="1003" r:id="rId10"/>
    <p:sldId id="1017" r:id="rId11"/>
    <p:sldId id="1012" r:id="rId12"/>
    <p:sldId id="1000" r:id="rId13"/>
    <p:sldId id="1001" r:id="rId14"/>
    <p:sldId id="1014" r:id="rId15"/>
    <p:sldId id="1004" r:id="rId16"/>
    <p:sldId id="1013" r:id="rId17"/>
    <p:sldId id="1015" r:id="rId18"/>
    <p:sldId id="1018" r:id="rId19"/>
    <p:sldId id="1016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3" d="100"/>
          <a:sy n="73" d="100"/>
        </p:scale>
        <p:origin x="-756" y="-10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536230-5D6D-45AB-AC73-BC26BA5A6E3F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02B6FF-8B44-40C4-8C5D-213F3DFE117A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9F3D76-CF6B-477E-B4BF-1B2B287B6291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59F560A3-A5FB-4615-AFEF-8E3331DC42D3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8BE800BF-8471-4C87-93A5-B16D24CC18FA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3592CD1-AF6D-4BA4-B6FB-77FD927258C2}" type="datetime1">
              <a:rPr lang="en-US" smtClean="0"/>
              <a:pPr>
                <a:defRPr/>
              </a:pPr>
              <a:t>10/1/2010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FB268AC-8D51-4740-9E71-9AB0155CDFCD}" type="datetime1">
              <a:rPr lang="en-US" smtClean="0"/>
              <a:pPr/>
              <a:t>10/1/2010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7D0631-56F1-4DDC-A29D-6CBA9196605F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87CF8A2-D1C4-4491-A486-00E5A78F963A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4A3F2BB-34F9-4A6C-81BA-792FA8B59856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29FF63-F272-4A46-8D39-F30C1DB5D2D1}" type="datetime1">
              <a:rPr lang="en-US" smtClean="0"/>
              <a:pPr/>
              <a:t>10/1/2010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9CCBFF-5059-47F9-8261-A102E77A6A68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6C0A45B-921A-42C2-B58E-44B8C95283A7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3FBF2D2-FF6A-4DE5-9991-3E28AD3137E1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6613082A-9C96-4972-A211-541EF3BBCBE0}" type="datetime1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30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De-bunching test</a:t>
            </a:r>
          </a:p>
          <a:p>
            <a:pPr lvl="1"/>
            <a:r>
              <a:rPr lang="en-US" dirty="0" smtClean="0"/>
              <a:t>Intensities before switching off RF 2.6e10 B1 and 3.0e10 for B2</a:t>
            </a:r>
          </a:p>
          <a:p>
            <a:pPr lvl="1"/>
            <a:r>
              <a:rPr lang="en-US" dirty="0" smtClean="0"/>
              <a:t>Leave the beam to </a:t>
            </a:r>
            <a:r>
              <a:rPr lang="en-US" dirty="0" err="1" smtClean="0"/>
              <a:t>debunch</a:t>
            </a:r>
            <a:r>
              <a:rPr lang="en-US" dirty="0" smtClean="0"/>
              <a:t> for an hour</a:t>
            </a:r>
          </a:p>
          <a:p>
            <a:pPr lvl="1"/>
            <a:r>
              <a:rPr lang="en-US" dirty="0" smtClean="0"/>
              <a:t>Preliminary conclusions: with present BLM thresholds we can tolerate maximum 1e11p+ </a:t>
            </a:r>
            <a:r>
              <a:rPr lang="en-US" dirty="0" err="1" smtClean="0"/>
              <a:t>uncaptured</a:t>
            </a:r>
            <a:r>
              <a:rPr lang="en-US" dirty="0" smtClean="0"/>
              <a:t> beam, if equally spread around the ring. The local density should not exceed 3e6 p+/m, which is about 2.4e7 p+/25ns, or 0.02% of injected intensity (!). At present, injecting 150 bunches, the </a:t>
            </a:r>
            <a:r>
              <a:rPr lang="en-US" dirty="0" err="1" smtClean="0"/>
              <a:t>uncaptured</a:t>
            </a:r>
            <a:r>
              <a:rPr lang="en-US" dirty="0" smtClean="0"/>
              <a:t> beam level is maybe 0.3%.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80" y="2780910"/>
            <a:ext cx="3860013" cy="380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29FF63-F272-4A46-8D39-F30C1DB5D2D1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028700"/>
            <a:ext cx="7905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wider context still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E6DC9D4-4808-44FD-A0B1-10F6F6017EC4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40962" name="Picture 2" descr="http://elogbook.cern.ch/eLogbook/attach_reader?attach_id=1110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1196690"/>
            <a:ext cx="8893233" cy="4032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570" y="357302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20" y="357302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30" y="350101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0" y="4221110"/>
            <a:ext cx="158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152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attempt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230" y="429312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#1381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680" y="580533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CMS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231675" y="4833195"/>
            <a:ext cx="1440200" cy="720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C2BE1E-8D6B-4762-824B-070A5379F7C7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28674" name="Picture 2" descr="http://elogbook.cern.ch/eLogbook/attach_reader?attach_id=1110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908650"/>
            <a:ext cx="7849090" cy="518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- history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5D43F9-6FCC-4AD9-8B8C-C37690C940AB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29698" name="53909d70-7c02-412a-b717-c4a767eb40f8" descr="E9EBAA55-F2DC-47BC-BECB-9219D80E2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10" y="908650"/>
            <a:ext cx="5486209" cy="271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0533b8b0-3843-405f-8ef3-020d685f9596" descr="E8487D1F-EB6C-42A1-A489-5BD65D74C15F@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30" y="4941210"/>
            <a:ext cx="6759149" cy="165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580" y="414910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2267680" y="5013220"/>
            <a:ext cx="108015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2663735" y="4905205"/>
            <a:ext cx="72010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63860" y="400508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rot="5400000">
            <a:off x="3475875" y="4637195"/>
            <a:ext cx="968080" cy="5040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990D21-F355-459E-BD70-B79208B5CFB8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43010" name="Picture 2" descr="http://elogbook.cern.ch/eLogbook/attach_reader?attach_id=1110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548600"/>
            <a:ext cx="8172450" cy="5362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490" y="6021360"/>
            <a:ext cx="727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 ramp – presumably multiplicity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 evening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2232025"/>
          </a:xfrm>
        </p:spPr>
        <p:txBody>
          <a:bodyPr/>
          <a:lstStyle/>
          <a:p>
            <a:r>
              <a:rPr lang="en-US" dirty="0" smtClean="0"/>
              <a:t>After some delays, 18:00 Vacuum activity injection test</a:t>
            </a:r>
          </a:p>
          <a:p>
            <a:r>
              <a:rPr lang="en-US" dirty="0" smtClean="0"/>
              <a:t>Beam 2 – 151 bunches – no activity</a:t>
            </a:r>
          </a:p>
          <a:p>
            <a:r>
              <a:rPr lang="en-US" dirty="0" smtClean="0"/>
              <a:t>Beam 1 </a:t>
            </a:r>
          </a:p>
          <a:p>
            <a:pPr lvl="1"/>
            <a:r>
              <a:rPr lang="en-US" dirty="0" smtClean="0"/>
              <a:t>Pressure starts rising at 48 bunches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0B3EB2-1C53-4CA1-9C9C-F3C64F593ACB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38918" name="Picture 6" descr="http://elogbook.cern.ch/eLogbook/attach_reader?attach_id=1110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680" y="2636890"/>
            <a:ext cx="4968690" cy="38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and then B1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DC7F1D-0627-42C8-A939-0D20FA6BA4A7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7" name="Picture 4" descr="http://elogbook.cern.ch/eLogbook/attach_reader?attach_id=11107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692620"/>
            <a:ext cx="7777081" cy="48720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460" y="5661310"/>
            <a:ext cx="7921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was 10 times smaller than those observed on fill 1381</a:t>
            </a:r>
          </a:p>
          <a:p>
            <a:r>
              <a:rPr lang="en-US" dirty="0" smtClean="0"/>
              <a:t>- cleaning?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152 and then 104…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C2016BD-9846-4239-9B52-B4354D832F1F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1484730"/>
            <a:ext cx="7740440" cy="311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810" y="5157240"/>
            <a:ext cx="331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 nothing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night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29FF63-F272-4A46-8D39-F30C1DB5D2D1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908649"/>
            <a:ext cx="8641200" cy="488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3710" y="6093370"/>
            <a:ext cx="338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Shorter bunch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Overnight Thurs - Friday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Had problems injecting b2 due to </a:t>
            </a:r>
            <a:r>
              <a:rPr lang="en-US" sz="1600" dirty="0" err="1" smtClean="0"/>
              <a:t>LHCb</a:t>
            </a:r>
            <a:r>
              <a:rPr lang="en-US" sz="1600" dirty="0" smtClean="0"/>
              <a:t> BCM triggers (up to 400% of the dump threshold).  According to </a:t>
            </a:r>
            <a:r>
              <a:rPr lang="en-US" sz="1600" dirty="0" err="1" smtClean="0"/>
              <a:t>LHCb</a:t>
            </a:r>
            <a:r>
              <a:rPr lang="en-US" sz="1600" dirty="0" smtClean="0"/>
              <a:t> the problem had already started at 18:00, while the injections the night before were clean. </a:t>
            </a:r>
          </a:p>
          <a:p>
            <a:r>
              <a:rPr lang="en-US" sz="1600" dirty="0" smtClean="0"/>
              <a:t>We proceeded cautiously, in close contact with </a:t>
            </a:r>
            <a:r>
              <a:rPr lang="en-US" sz="1600" dirty="0" err="1" smtClean="0"/>
              <a:t>LHCb</a:t>
            </a:r>
            <a:r>
              <a:rPr lang="en-US" sz="1600" dirty="0" smtClean="0"/>
              <a:t>.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In the meanwhile lost a PC in TT60</a:t>
            </a:r>
            <a:r>
              <a:rPr lang="en-US" sz="1600" dirty="0" smtClean="0"/>
              <a:t>, which obliged us to fill b2 completely first, and then keep it at the flat bottom for over an hour. </a:t>
            </a:r>
          </a:p>
          <a:p>
            <a:r>
              <a:rPr lang="en-US" sz="1600" dirty="0" smtClean="0"/>
              <a:t>By the time we had injected also b1, for b2 the abort gap was completely filled. </a:t>
            </a:r>
          </a:p>
          <a:p>
            <a:r>
              <a:rPr lang="en-US" sz="1600" dirty="0" smtClean="0"/>
              <a:t>When preparing for the ramp, we had the unpleasant surprise that we had </a:t>
            </a:r>
            <a:r>
              <a:rPr lang="en-US" sz="1600" dirty="0" smtClean="0">
                <a:solidFill>
                  <a:srgbClr val="FF0000"/>
                </a:solidFill>
              </a:rPr>
              <a:t>no tune measurement for b1h. </a:t>
            </a:r>
          </a:p>
          <a:p>
            <a:r>
              <a:rPr lang="en-US" sz="1600" dirty="0" smtClean="0"/>
              <a:t>Given the fact that the problem is known, but not yet solved, we did not dare start a ramp in these conditions. </a:t>
            </a:r>
          </a:p>
          <a:p>
            <a:r>
              <a:rPr lang="en-US" sz="1600" dirty="0" smtClean="0"/>
              <a:t>Given that the beams would have been dumped at 7:00 anyway, we agreed with the coordinator to do simply a test ramp for chromaticity measurements instead. </a:t>
            </a:r>
          </a:p>
          <a:p>
            <a:r>
              <a:rPr lang="en-US" sz="1600" dirty="0" smtClean="0"/>
              <a:t>Concerning this one, we corrected the coupling and a bit the tunes in the squeeze, but did not feed forward nor backwards any of the trims. </a:t>
            </a:r>
          </a:p>
          <a:p>
            <a:r>
              <a:rPr lang="en-US" sz="1600" dirty="0" smtClean="0"/>
              <a:t>Left the machine ready to inject for </a:t>
            </a:r>
            <a:r>
              <a:rPr lang="en-US" sz="1600" dirty="0" err="1" smtClean="0"/>
              <a:t>vdM</a:t>
            </a:r>
            <a:r>
              <a:rPr lang="en-US" sz="1600" dirty="0" smtClean="0"/>
              <a:t> scans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239655A-404E-4AF7-A5A5-CEDC062CFDF1}" type="datetime1">
              <a:rPr lang="en-US" smtClean="0"/>
              <a:pPr/>
              <a:t>10/1/2010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C9696DB-1584-47F8-8C95-F58D966A7944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10" y="836640"/>
            <a:ext cx="5472760" cy="539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tests  11:00 – 16:30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1) </a:t>
            </a:r>
            <a:r>
              <a:rPr lang="en-US" sz="1800" dirty="0" smtClean="0"/>
              <a:t>kick delay between abort gap cleaning pulse and bunch 1 adjusted </a:t>
            </a:r>
            <a:br>
              <a:rPr lang="en-US" sz="1800" dirty="0" smtClean="0"/>
            </a:br>
            <a:r>
              <a:rPr lang="en-US" sz="1800" dirty="0" smtClean="0"/>
              <a:t>for all dampers of beam 1 and beam 2  ok, except one module of vertical beam 2, needs offline check, one slot error observed (25 ns)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2) injected two nominal bunches in each beam bucket 1 and 1201 [due to abort gap keeper cannot place bunches at edges of true abort gap]; then concentrated on beam 1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3) switched on cleaning pulses modulated exactly at tunes and placed left of bunch 1, i.e. in true abort gap. using 10/10 x25ns (250 ns) as rise and fall time and 50x25ns = 1250 ns as flat top for the cleaning pulse; saw detrimental effect on beam (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increase, lifetime drop at large amplitude excitation)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4) reduced pulse length to 20x25ns flat top; placed cleaning pulse between the two bunches, adjusted position to minimize effect on bunches; better preservation of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for hor. than for ver. cleaning </a:t>
            </a:r>
            <a:br>
              <a:rPr lang="en-US" sz="1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922D1CA-AE21-4C70-ABBB-649A376EA2AE}" type="datetime1">
              <a:rPr lang="en-US" smtClean="0"/>
              <a:pPr/>
              <a:t>10/1/2010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5) with fresh beam: switched on cleaning program </a:t>
            </a:r>
            <a:br>
              <a:rPr lang="en-US" sz="1800" dirty="0" smtClean="0"/>
            </a:br>
            <a:r>
              <a:rPr lang="en-US" sz="1800" dirty="0" smtClean="0"/>
              <a:t>20 steps, 0.001 in tune, horizontal beam 1 covering 0.27 to 0.29 in tune </a:t>
            </a:r>
            <a:br>
              <a:rPr lang="en-US" sz="1800" dirty="0" smtClean="0"/>
            </a:br>
            <a:r>
              <a:rPr lang="en-US" sz="1800" dirty="0" smtClean="0"/>
              <a:t>reduced amplitude, 0.3 in application</a:t>
            </a:r>
          </a:p>
          <a:p>
            <a:pPr lvl="1"/>
            <a:r>
              <a:rPr lang="en-US" sz="1400" dirty="0" smtClean="0"/>
              <a:t> 4x2.5 kV on damper </a:t>
            </a:r>
            <a:r>
              <a:rPr lang="en-US" sz="1400" dirty="0" err="1" smtClean="0"/>
              <a:t>emittances</a:t>
            </a:r>
            <a:r>
              <a:rPr lang="en-US" sz="1400" dirty="0" smtClean="0"/>
              <a:t> of bunches seemed to not increase more than usual 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6) created losses from bucket by reducing RF voltage in steps, </a:t>
            </a:r>
            <a:br>
              <a:rPr lang="en-US" sz="1800" dirty="0" smtClean="0"/>
            </a:br>
            <a:r>
              <a:rPr lang="en-US" sz="1800" dirty="0" smtClean="0"/>
              <a:t>going down in steps (with cleaning on or off)  from "7 MV" programmed (is 3.5 MV) to "3.5 MV" (is 1.75 MV) nicely saw </a:t>
            </a:r>
            <a:r>
              <a:rPr lang="en-US" sz="1800" dirty="0" err="1" smtClean="0"/>
              <a:t>unbunched</a:t>
            </a:r>
            <a:r>
              <a:rPr lang="en-US" sz="1800" dirty="0" smtClean="0"/>
              <a:t> beam passing abort gap and being cleaned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If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increases are confirmed to be acceptable, could go with these settings for a test during a real fill.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6FB811E-E7E0-4DC7-906D-FE870E5120FD}" type="datetime1">
              <a:rPr lang="en-US" smtClean="0"/>
              <a:pPr/>
              <a:t>10/1/2010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ATLAS’S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subject of the 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17ACBF-58F5-4CDD-A8AF-E2BCF2F931E0}" type="datetime1">
              <a:rPr lang="en-US" smtClean="0"/>
              <a:pPr/>
              <a:t>10/1/2010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104 - 8 bunch 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A64DCF-7114-476F-8C0D-BA4B14775978}" type="datetime1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480" y="5517290"/>
            <a:ext cx="7489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at Pt 1 from fill 1373 </a:t>
            </a:r>
            <a:br>
              <a:rPr lang="en-US" dirty="0" smtClean="0"/>
            </a:br>
            <a:r>
              <a:rPr lang="en-US" dirty="0" smtClean="0"/>
              <a:t>Relatively low increase in ramp</a:t>
            </a:r>
            <a:br>
              <a:rPr lang="en-US" dirty="0" smtClean="0"/>
            </a:br>
            <a:r>
              <a:rPr lang="en-US" dirty="0" smtClean="0"/>
              <a:t>Gauges in question between DFBX &amp; D1 around </a:t>
            </a:r>
            <a:r>
              <a:rPr lang="en-US" dirty="0" smtClean="0"/>
              <a:t>58.8</a:t>
            </a:r>
            <a:r>
              <a:rPr lang="en-US" dirty="0" smtClean="0"/>
              <a:t> </a:t>
            </a:r>
            <a:r>
              <a:rPr lang="en-US" dirty="0" smtClean="0"/>
              <a:t>m from IP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836640"/>
            <a:ext cx="8454814" cy="461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before last – 152 bunch (8+8) injection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74A87D-C6D9-4103-B11F-6CE524B085B1}" type="datetime1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520" y="5517290"/>
            <a:ext cx="612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1381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980660"/>
            <a:ext cx="8281150" cy="457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680" y="6021360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increase at injection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night in a wider context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A281A2-73FE-4356-BCA1-B64A68B71290}" type="datetime1">
              <a:rPr lang="en-US" smtClean="0"/>
              <a:pPr/>
              <a:t>10/1/2010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1340710"/>
            <a:ext cx="7507852" cy="41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20" y="5805330"/>
            <a:ext cx="446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spikes during injection tests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4580034"/>
              </p:ext>
            </p:extLst>
          </p:nvPr>
        </p:nvGraphicFramePr>
        <p:xfrm>
          <a:off x="251399" y="1124680"/>
          <a:ext cx="8569191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936"/>
                <a:gridCol w="1255830"/>
                <a:gridCol w="1255830"/>
                <a:gridCol w="1366638"/>
                <a:gridCol w="1366638"/>
                <a:gridCol w="15513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Int. 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Weds. 22/9/10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1364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24x24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4.6e30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Thurs 23/9/10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1366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56x56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2.1e31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4*150 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Fri</a:t>
                      </a:r>
                      <a:r>
                        <a:rPr lang="en-US" sz="2000" baseline="0" dirty="0" smtClean="0"/>
                        <a:t> 24/9/10</a:t>
                      </a:r>
                      <a:endParaRPr lang="en-US" sz="20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Alice polarity change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 25/9/10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1369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56x56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1.9e31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</a:t>
                      </a:r>
                      <a:r>
                        <a:rPr lang="en-US" sz="2000" baseline="0" dirty="0" smtClean="0"/>
                        <a:t> 25/9/10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1372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104x104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3.5e31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Sun</a:t>
                      </a:r>
                      <a:r>
                        <a:rPr lang="en-US" sz="2000" baseline="0" dirty="0" smtClean="0"/>
                        <a:t> 26/9/10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1373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104x104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3.2e31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</a:t>
                      </a:r>
                      <a:r>
                        <a:rPr lang="en-US" sz="2000" baseline="0" dirty="0" smtClean="0"/>
                        <a:t> 27/9/10</a:t>
                      </a:r>
                      <a:endParaRPr lang="en-US" sz="20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Access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Tues</a:t>
                      </a:r>
                      <a:r>
                        <a:rPr lang="en-US" sz="2000" baseline="0" dirty="0" smtClean="0"/>
                        <a:t> 28/9/10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1375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104x104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3.5e31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Thurs</a:t>
                      </a:r>
                      <a:r>
                        <a:rPr lang="en-US" sz="2000" baseline="0" dirty="0" smtClean="0"/>
                        <a:t> 29/9/10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152x152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4.9e31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(8 +</a:t>
                      </a:r>
                      <a:r>
                        <a:rPr lang="en-US" sz="2000" baseline="0" dirty="0" smtClean="0"/>
                        <a:t> 8)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C310E7-E501-4E83-AE0E-683FC3BE3142}" type="datetime1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440" y="5733320"/>
            <a:ext cx="69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Parasitic encounters at 11.25, 22.5, 33, 44, 55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41830</TotalTime>
  <Words>603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Pixel</vt:lpstr>
      <vt:lpstr>Thursday 30th September</vt:lpstr>
      <vt:lpstr>Slide 2</vt:lpstr>
      <vt:lpstr>Abort gap tests  11:00 – 16:30</vt:lpstr>
      <vt:lpstr>Abort Gap 2/2</vt:lpstr>
      <vt:lpstr>ATLAS’S BACKGROUND</vt:lpstr>
      <vt:lpstr>104 - 8 bunch injection</vt:lpstr>
      <vt:lpstr>Night before last – 152 bunch (8+8) injection</vt:lpstr>
      <vt:lpstr>Last night in a wider context</vt:lpstr>
      <vt:lpstr>Slide 9</vt:lpstr>
      <vt:lpstr>E.g.</vt:lpstr>
      <vt:lpstr>And wider context still</vt:lpstr>
      <vt:lpstr>Bunch length</vt:lpstr>
      <vt:lpstr>Atlas - history</vt:lpstr>
      <vt:lpstr>Atlas</vt:lpstr>
      <vt:lpstr>Yester evening</vt:lpstr>
      <vt:lpstr>B2 and then B1</vt:lpstr>
      <vt:lpstr>152 and then 104…</vt:lpstr>
      <vt:lpstr>Yesterday night</vt:lpstr>
      <vt:lpstr>Overnight Thurs - Friday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2076</cp:revision>
  <dcterms:created xsi:type="dcterms:W3CDTF">2010-07-26T05:43:59Z</dcterms:created>
  <dcterms:modified xsi:type="dcterms:W3CDTF">2010-10-01T07:32:59Z</dcterms:modified>
</cp:coreProperties>
</file>