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335" r:id="rId2"/>
    <p:sldId id="352" r:id="rId3"/>
    <p:sldId id="353" r:id="rId4"/>
    <p:sldId id="350" r:id="rId5"/>
    <p:sldId id="351" r:id="rId6"/>
    <p:sldId id="340" r:id="rId7"/>
    <p:sldId id="348" r:id="rId8"/>
    <p:sldId id="349" r:id="rId9"/>
    <p:sldId id="354" r:id="rId10"/>
    <p:sldId id="347" r:id="rId11"/>
    <p:sldId id="34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9B4B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48" autoAdjust="0"/>
  </p:normalViewPr>
  <p:slideViewPr>
    <p:cSldViewPr snapToGrid="0" snapToObjects="1">
      <p:cViewPr varScale="1">
        <p:scale>
          <a:sx n="76" d="100"/>
          <a:sy n="76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67FE2-1CE6-3F45-BDE3-2F1476ED856A}" type="datetimeFigureOut">
              <a:rPr lang="en-US" smtClean="0"/>
              <a:pPr/>
              <a:t>9/19/2010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E8748-EC35-3242-BCE5-4852AB75D9B3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E8748-EC35-3242-BCE5-4852AB75D9B3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E8748-EC35-3242-BCE5-4852AB75D9B3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E8748-EC35-3242-BCE5-4852AB75D9B3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E8748-EC35-3242-BCE5-4852AB75D9B3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9E8748-EC35-3242-BCE5-4852AB75D9B3}" type="slidenum">
              <a:rPr lang="de-DE" smtClean="0"/>
              <a:pPr/>
              <a:t>11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FFFFFF"/>
                </a:solidFill>
              </a:rPr>
              <a:t>8:30 meeting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B08561-987D-B145-A016-90E5F81A7EBF}" type="slidenum">
              <a:rPr lang="en-US">
                <a:solidFill>
                  <a:srgbClr val="FFFFFF"/>
                </a:solidFill>
              </a:rPr>
              <a:pPr/>
              <a:t>‹#›</a:t>
            </a:fld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86800" cy="533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5" name="Rectangle 35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rotWithShape="1">
            <a:gsLst>
              <a:gs pos="0">
                <a:srgbClr val="003368"/>
              </a:gs>
              <a:gs pos="100000">
                <a:srgbClr val="003368">
                  <a:gamma/>
                  <a:tint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35" tIns="45718" rIns="91435" bIns="45718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de-DE" sz="2400">
              <a:solidFill>
                <a:srgbClr val="FFFFFF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0" y="6667500"/>
            <a:ext cx="3629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bg1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FFFFFF"/>
                </a:solidFill>
              </a:rPr>
              <a:t>8:30 meeting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91000" y="6642100"/>
            <a:ext cx="1143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E8E5321B-5B0B-2644-B899-325EB572D2B9}" type="slidenum">
              <a:rPr lang="en-US">
                <a:solidFill>
                  <a:srgbClr val="FFFFFF"/>
                </a:solidFill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0276" name="Rectangle 36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rgbClr val="003368"/>
              </a:gs>
              <a:gs pos="100000">
                <a:srgbClr val="003368">
                  <a:gamma/>
                  <a:tint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1435" tIns="45718" rIns="91435" bIns="45718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de-DE" sz="2400">
              <a:solidFill>
                <a:srgbClr val="FFFFFF"/>
              </a:solidFill>
            </a:endParaRPr>
          </a:p>
        </p:txBody>
      </p:sp>
      <p:pic>
        <p:nvPicPr>
          <p:cNvPr id="1031" name="Picture 37" descr="Logo CERN width=144,      height=14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" y="381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38" descr="AB_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82200" y="762000"/>
            <a:ext cx="6477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0"/>
            <a:ext cx="7543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1034" name="Picture 41" descr="CERNT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601200" y="2970213"/>
            <a:ext cx="1114425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 spd="med">
    <p:fade thruBlk="1"/>
  </p:transition>
  <p:timing>
    <p:tnLst>
      <p:par>
        <p:cTn id="1" dur="indefinite" restart="never" nodeType="tmRoot"/>
      </p:par>
    </p:tnLst>
  </p:timing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Arial Unicode MS" charset="0"/>
        <a:buChar char="●"/>
        <a:defRPr sz="2400">
          <a:solidFill>
            <a:srgbClr val="000099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6699FF"/>
        </a:buClr>
        <a:buFont typeface="Franklin Gothic Medium" charset="0"/>
        <a:buChar char="–"/>
        <a:defRPr sz="2000">
          <a:solidFill>
            <a:srgbClr val="6666FF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0104" y="803095"/>
            <a:ext cx="9103896" cy="5839005"/>
          </a:xfrm>
          <a:solidFill>
            <a:schemeClr val="bg1">
              <a:alpha val="0"/>
            </a:schemeClr>
          </a:solidFill>
        </p:spPr>
        <p:txBody>
          <a:bodyPr/>
          <a:lstStyle/>
          <a:p>
            <a:r>
              <a:rPr lang="en-US" dirty="0" smtClean="0"/>
              <a:t>Morning:</a:t>
            </a:r>
          </a:p>
          <a:p>
            <a:pPr lvl="1"/>
            <a:r>
              <a:rPr lang="en-US" dirty="0" smtClean="0"/>
              <a:t>Squeeze and collide. </a:t>
            </a:r>
          </a:p>
          <a:p>
            <a:pPr lvl="1"/>
            <a:r>
              <a:rPr lang="en-US" dirty="0" smtClean="0"/>
              <a:t>Smooth, orbit rather well under control (max. excursion ~ 0.2 mm at TCT, roughly 0.5 -1sigma). Orbit evolution at the TCTs recorded – to be </a:t>
            </a:r>
            <a:r>
              <a:rPr lang="en-US" dirty="0" err="1" smtClean="0"/>
              <a:t>analysed</a:t>
            </a:r>
            <a:r>
              <a:rPr lang="en-US" dirty="0" smtClean="0"/>
              <a:t> in details.</a:t>
            </a:r>
          </a:p>
          <a:p>
            <a:pPr lvl="1"/>
            <a:r>
              <a:rPr lang="en-US" dirty="0" smtClean="0"/>
              <a:t>All IRs were optimized, then offset for ALICE.</a:t>
            </a:r>
          </a:p>
          <a:p>
            <a:pPr lvl="1"/>
            <a:r>
              <a:rPr lang="en-US" dirty="0" smtClean="0"/>
              <a:t>Beam-based alignment of all TCTs for collisions.</a:t>
            </a:r>
          </a:p>
          <a:p>
            <a:pPr lvl="1"/>
            <a:r>
              <a:rPr lang="en-US" dirty="0" smtClean="0"/>
              <a:t>TCSG in IR6 was rechecked. TCSG B1 center shifted by 0.4 mm (~0.5 sigma).</a:t>
            </a:r>
          </a:p>
          <a:p>
            <a:r>
              <a:rPr lang="en-US" dirty="0" smtClean="0"/>
              <a:t>15:30 Loss maps in collisions</a:t>
            </a:r>
          </a:p>
          <a:p>
            <a:pPr lvl="1"/>
            <a:r>
              <a:rPr lang="en-US" dirty="0" smtClean="0"/>
              <a:t>Loss maps for </a:t>
            </a:r>
            <a:r>
              <a:rPr lang="en-US" dirty="0" err="1" smtClean="0"/>
              <a:t>betatron</a:t>
            </a:r>
            <a:r>
              <a:rPr lang="en-US" dirty="0" smtClean="0"/>
              <a:t> losses were made for both beams (i.e. B1v, B1h, B2v, B2h) – no surprises, hierarchy looks ok. To be checked in detail offline.</a:t>
            </a:r>
          </a:p>
          <a:p>
            <a:pPr lvl="1"/>
            <a:r>
              <a:rPr lang="en-US" dirty="0" smtClean="0"/>
              <a:t>Beams were dumped (the left over of) B2, when trying to perform momentum losses.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Saturday 18.9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5014056-7BCD-1845-8D94-64C65C1E8D8B}" type="slidenum">
              <a:rPr lang="en-US" smtClean="0">
                <a:solidFill>
                  <a:srgbClr val="FFFFFF"/>
                </a:solidFill>
              </a:rPr>
              <a:pPr/>
              <a:t>1</a:t>
            </a:fld>
            <a:r>
              <a:rPr lang="en-US" dirty="0" smtClean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8:30 meeting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0104" y="803095"/>
            <a:ext cx="9103896" cy="5839005"/>
          </a:xfrm>
          <a:solidFill>
            <a:schemeClr val="bg1">
              <a:alpha val="0"/>
            </a:schemeClr>
          </a:solidFill>
        </p:spPr>
        <p:txBody>
          <a:bodyPr/>
          <a:lstStyle/>
          <a:p>
            <a:r>
              <a:rPr lang="en-US" dirty="0" smtClean="0"/>
              <a:t>Missing loss maps:</a:t>
            </a:r>
          </a:p>
          <a:p>
            <a:pPr lvl="1"/>
            <a:r>
              <a:rPr lang="en-US" dirty="0" smtClean="0"/>
              <a:t>Collision settings: </a:t>
            </a:r>
          </a:p>
          <a:p>
            <a:pPr lvl="2"/>
            <a:r>
              <a:rPr lang="en-US" dirty="0" smtClean="0"/>
              <a:t>Positive off-momentum B1+B2 </a:t>
            </a:r>
          </a:p>
          <a:p>
            <a:pPr lvl="2"/>
            <a:r>
              <a:rPr lang="en-US" dirty="0" smtClean="0"/>
              <a:t>Negative off-momentum B1+B2 </a:t>
            </a:r>
          </a:p>
          <a:p>
            <a:pPr lvl="1"/>
            <a:r>
              <a:rPr lang="en-US" dirty="0" smtClean="0"/>
              <a:t>Further still to be qualified: </a:t>
            </a:r>
          </a:p>
          <a:p>
            <a:pPr lvl="2"/>
            <a:r>
              <a:rPr lang="en-US" dirty="0" smtClean="0"/>
              <a:t>Re-check negative off-momentum for 100urad settings for B2 (hierarchy problem seen before) .</a:t>
            </a:r>
          </a:p>
          <a:p>
            <a:pPr lvl="2"/>
            <a:r>
              <a:rPr lang="en-US" dirty="0" smtClean="0"/>
              <a:t>Full set of loss maps for end of squeeze, separated beams (B1v, B1h, B2v, B2h, positive off-momentum B1+B2, negative off-momentum B1+B2).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Plus the asynchronous dump tests…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Loss maps and </a:t>
            </a:r>
            <a:r>
              <a:rPr lang="en-US" dirty="0" err="1" smtClean="0"/>
              <a:t>asynch</a:t>
            </a:r>
            <a:r>
              <a:rPr lang="en-US" dirty="0" smtClean="0"/>
              <a:t> dump tests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5014056-7BCD-1845-8D94-64C65C1E8D8B}" type="slidenum">
              <a:rPr lang="en-US" smtClean="0">
                <a:solidFill>
                  <a:srgbClr val="FFFFFF"/>
                </a:solidFill>
              </a:rPr>
              <a:pPr/>
              <a:t>10</a:t>
            </a:fld>
            <a:r>
              <a:rPr lang="en-US" dirty="0" smtClean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8:30 meeting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334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Ramp, squeeze, collide cycles</a:t>
            </a:r>
          </a:p>
          <a:p>
            <a:pPr lvl="1"/>
            <a:r>
              <a:rPr lang="en-US" dirty="0" smtClean="0"/>
              <a:t>Loss maps, asynchronous dump tests.</a:t>
            </a:r>
          </a:p>
          <a:p>
            <a:r>
              <a:rPr lang="en-US" dirty="0" smtClean="0"/>
              <a:t>Prepare and test all collimator </a:t>
            </a:r>
            <a:r>
              <a:rPr lang="en-US" dirty="0" smtClean="0"/>
              <a:t>functions</a:t>
            </a:r>
          </a:p>
          <a:p>
            <a:r>
              <a:rPr lang="en-US" dirty="0" smtClean="0"/>
              <a:t>SPS scrapper to </a:t>
            </a:r>
            <a:r>
              <a:rPr lang="en-US" smtClean="0"/>
              <a:t>be fixed…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8:30 meeting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B08561-987D-B145-A016-90E5F81A7EBF}" type="slidenum">
              <a:rPr lang="en-US" smtClean="0">
                <a:solidFill>
                  <a:srgbClr val="FFFFFF"/>
                </a:solidFill>
              </a:rPr>
              <a:pPr/>
              <a:t>11</a:t>
            </a:fld>
            <a:r>
              <a:rPr lang="en-US" smtClean="0">
                <a:solidFill>
                  <a:srgbClr val="FFFFFF"/>
                </a:solidFill>
              </a:rPr>
              <a:t> 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positions at TCTV 7 m </a:t>
            </a:r>
            <a:r>
              <a:rPr lang="en-US" dirty="0" smtClean="0">
                <a:sym typeface="Wingdings" pitchFamily="2" charset="2"/>
              </a:rPr>
              <a:t> 3.5 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8:30 meeting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B08561-987D-B145-A016-90E5F81A7EBF}" type="slidenum">
              <a:rPr lang="en-US" smtClean="0">
                <a:solidFill>
                  <a:srgbClr val="FFFFFF"/>
                </a:solidFill>
              </a:rPr>
              <a:pPr/>
              <a:t>2</a:t>
            </a:fld>
            <a:r>
              <a:rPr lang="en-US" smtClean="0">
                <a:solidFill>
                  <a:srgbClr val="FFFFFF"/>
                </a:solidFill>
              </a:rPr>
              <a:t> 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812" y="1169270"/>
            <a:ext cx="7269323" cy="519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382000" cy="762000"/>
          </a:xfrm>
        </p:spPr>
        <p:txBody>
          <a:bodyPr/>
          <a:lstStyle/>
          <a:p>
            <a:r>
              <a:rPr lang="en-US" sz="2400" dirty="0" smtClean="0"/>
              <a:t>Beam position at TCTVB.4L8 during separation bump (V) collapse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8:30 meeting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B08561-987D-B145-A016-90E5F81A7EBF}" type="slidenum">
              <a:rPr lang="en-US" smtClean="0">
                <a:solidFill>
                  <a:srgbClr val="FFFFFF"/>
                </a:solidFill>
              </a:rPr>
              <a:pPr/>
              <a:t>3</a:t>
            </a:fld>
            <a:r>
              <a:rPr lang="en-US" smtClean="0">
                <a:solidFill>
                  <a:srgbClr val="FFFFFF"/>
                </a:solidFill>
              </a:rPr>
              <a:t> 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8518" y="1030885"/>
            <a:ext cx="6665197" cy="5369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B1 V loss map in collision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8:30 meeting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B08561-987D-B145-A016-90E5F81A7EBF}" type="slidenum">
              <a:rPr lang="en-US" smtClean="0">
                <a:solidFill>
                  <a:srgbClr val="FFFFFF"/>
                </a:solidFill>
              </a:rPr>
              <a:pPr/>
              <a:t>4</a:t>
            </a:fld>
            <a:r>
              <a:rPr lang="en-US" smtClean="0">
                <a:solidFill>
                  <a:srgbClr val="FFFFFF"/>
                </a:solidFill>
              </a:rPr>
              <a:t> 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734" y="1295350"/>
            <a:ext cx="8915399" cy="491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B1 V loss map – zoom into IR7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8:30 meeting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B08561-987D-B145-A016-90E5F81A7EBF}" type="slidenum">
              <a:rPr lang="en-US" smtClean="0">
                <a:solidFill>
                  <a:srgbClr val="FFFFFF"/>
                </a:solidFill>
              </a:rPr>
              <a:pPr/>
              <a:t>5</a:t>
            </a:fld>
            <a:r>
              <a:rPr lang="en-US" smtClean="0">
                <a:solidFill>
                  <a:srgbClr val="FFFFFF"/>
                </a:solidFill>
              </a:rPr>
              <a:t> 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188" y="1575848"/>
            <a:ext cx="8761869" cy="4828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0104" y="803095"/>
            <a:ext cx="9103896" cy="5839005"/>
          </a:xfrm>
          <a:solidFill>
            <a:schemeClr val="bg1">
              <a:alpha val="0"/>
            </a:schemeClr>
          </a:solidFill>
        </p:spPr>
        <p:txBody>
          <a:bodyPr/>
          <a:lstStyle/>
          <a:p>
            <a:r>
              <a:rPr lang="en-US" dirty="0" smtClean="0"/>
              <a:t>17:00 Injection protection qualification</a:t>
            </a:r>
          </a:p>
          <a:p>
            <a:pPr lvl="1"/>
            <a:r>
              <a:rPr lang="en-US" dirty="0" smtClean="0"/>
              <a:t>TCDI acceptance </a:t>
            </a:r>
            <a:r>
              <a:rPr lang="en-US" dirty="0" err="1" smtClean="0"/>
              <a:t>remeasured</a:t>
            </a:r>
            <a:r>
              <a:rPr lang="en-US" dirty="0" smtClean="0"/>
              <a:t> for TI 2 V - results look good, and the coverage for both lines is in tolerance. Problem in the week was a bad knob. </a:t>
            </a:r>
          </a:p>
          <a:p>
            <a:pPr lvl="1"/>
            <a:r>
              <a:rPr lang="en-US" dirty="0" smtClean="0"/>
              <a:t>Scanned injected beam at TDI and TCLIs - some offset seen of the order of 1 sigma - maybe due to the differences in the LHCFAST1 and LHC3 trajectories in the lines - data to </a:t>
            </a:r>
            <a:r>
              <a:rPr lang="en-US" dirty="0" err="1" smtClean="0"/>
              <a:t>analyse</a:t>
            </a:r>
            <a:r>
              <a:rPr lang="en-US" dirty="0" smtClean="0"/>
              <a:t> in detail but no big surprises are apparent. </a:t>
            </a:r>
          </a:p>
          <a:p>
            <a:pPr lvl="1"/>
            <a:r>
              <a:rPr lang="en-US" dirty="0" smtClean="0"/>
              <a:t>Tripped both ALICE and </a:t>
            </a:r>
            <a:r>
              <a:rPr lang="en-US" dirty="0" err="1" smtClean="0"/>
              <a:t>LHCb</a:t>
            </a:r>
            <a:r>
              <a:rPr lang="en-US" dirty="0" smtClean="0"/>
              <a:t> BCMs when beam hitting TDI - coincided in all cases with LHC BLMs above dump thresholds. </a:t>
            </a:r>
          </a:p>
          <a:p>
            <a:endParaRPr lang="en-US" dirty="0" smtClean="0"/>
          </a:p>
        </p:txBody>
      </p:sp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Saturday 18.9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5014056-7BCD-1845-8D94-64C65C1E8D8B}" type="slidenum">
              <a:rPr lang="en-US" smtClean="0">
                <a:solidFill>
                  <a:srgbClr val="FFFFFF"/>
                </a:solidFill>
              </a:rPr>
              <a:pPr/>
              <a:t>6</a:t>
            </a:fld>
            <a:r>
              <a:rPr lang="en-US" dirty="0" smtClean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8:30 meeting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Injection protection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8:30 meeting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B08561-987D-B145-A016-90E5F81A7EBF}" type="slidenum">
              <a:rPr lang="en-US" smtClean="0">
                <a:solidFill>
                  <a:srgbClr val="FFFFFF"/>
                </a:solidFill>
              </a:rPr>
              <a:pPr/>
              <a:t>7</a:t>
            </a:fld>
            <a:r>
              <a:rPr lang="en-US" smtClean="0">
                <a:solidFill>
                  <a:srgbClr val="FFFFFF"/>
                </a:solidFill>
              </a:rPr>
              <a:t> 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321" y="3677711"/>
            <a:ext cx="4308893" cy="2964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2899" y="870351"/>
            <a:ext cx="4271315" cy="2919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39587" y="3706153"/>
            <a:ext cx="4167121" cy="2882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41728" y="870351"/>
            <a:ext cx="4264980" cy="2922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0104" y="803095"/>
            <a:ext cx="9103896" cy="5839005"/>
          </a:xfrm>
          <a:solidFill>
            <a:schemeClr val="bg1">
              <a:alpha val="0"/>
            </a:schemeClr>
          </a:solidFill>
        </p:spPr>
        <p:txBody>
          <a:bodyPr/>
          <a:lstStyle/>
          <a:p>
            <a:r>
              <a:rPr lang="en-US" dirty="0" smtClean="0"/>
              <a:t>21:00 Quench level measurement at injection</a:t>
            </a:r>
          </a:p>
          <a:p>
            <a:pPr lvl="1"/>
            <a:r>
              <a:rPr lang="en-US" dirty="0" smtClean="0"/>
              <a:t>Bump (inwards as B1 on inside) at 14R2.B1.</a:t>
            </a:r>
          </a:p>
          <a:p>
            <a:pPr lvl="1"/>
            <a:r>
              <a:rPr lang="en-US" dirty="0" smtClean="0"/>
              <a:t>Beam in inject and dump mode.</a:t>
            </a:r>
          </a:p>
          <a:p>
            <a:pPr lvl="1"/>
            <a:r>
              <a:rPr lang="en-US" dirty="0" smtClean="0"/>
              <a:t>No quench was produced, even with ~8E9 p/bunch and bump amplitudes of around 24 mm, but QPS problem on old QPS !</a:t>
            </a:r>
          </a:p>
          <a:p>
            <a:pPr lvl="1"/>
            <a:r>
              <a:rPr lang="en-US" dirty="0" smtClean="0"/>
              <a:t>Need access to reset controller. Probably controller reacted to the radiation.</a:t>
            </a:r>
          </a:p>
          <a:p>
            <a:r>
              <a:rPr lang="en-US" dirty="0" smtClean="0"/>
              <a:t>02:00 Access to Pt2.</a:t>
            </a:r>
          </a:p>
          <a:p>
            <a:pPr lvl="1"/>
            <a:r>
              <a:rPr lang="en-US" dirty="0" smtClean="0"/>
              <a:t>Lost communication between LASS and LACS.</a:t>
            </a:r>
          </a:p>
          <a:p>
            <a:pPr lvl="1"/>
            <a:r>
              <a:rPr lang="en-US" dirty="0" smtClean="0"/>
              <a:t>Finally access at 03:00.</a:t>
            </a:r>
          </a:p>
          <a:p>
            <a:r>
              <a:rPr lang="en-US" dirty="0" smtClean="0"/>
              <a:t>05:00 Injection</a:t>
            </a:r>
          </a:p>
          <a:p>
            <a:pPr lvl="1"/>
            <a:r>
              <a:rPr lang="en-US" dirty="0" err="1" smtClean="0"/>
              <a:t>Asynch</a:t>
            </a:r>
            <a:r>
              <a:rPr lang="en-US" dirty="0" smtClean="0"/>
              <a:t>. dump test at injection.</a:t>
            </a:r>
          </a:p>
          <a:p>
            <a:endParaRPr lang="en-US" dirty="0" smtClean="0"/>
          </a:p>
        </p:txBody>
      </p:sp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Saturday 18.9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5014056-7BCD-1845-8D94-64C65C1E8D8B}" type="slidenum">
              <a:rPr lang="en-US" smtClean="0">
                <a:solidFill>
                  <a:srgbClr val="FFFFFF"/>
                </a:solidFill>
              </a:rPr>
              <a:pPr/>
              <a:t>8</a:t>
            </a:fld>
            <a:r>
              <a:rPr lang="en-US" dirty="0" smtClean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8:30 meeting</a:t>
            </a:r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2152389"/>
          </a:xfrm>
        </p:spPr>
        <p:txBody>
          <a:bodyPr/>
          <a:lstStyle/>
          <a:p>
            <a:pPr marL="342900" lvl="1" indent="-342900">
              <a:buClr>
                <a:srgbClr val="000099"/>
              </a:buClr>
              <a:buFont typeface="Arial Unicode MS" charset="0"/>
              <a:buChar char="●"/>
            </a:pPr>
            <a:r>
              <a:rPr lang="en-US" dirty="0" smtClean="0"/>
              <a:t>The plots show one of the highest registered losses (transient losses). The values on the first and the second monitor on MQ is up to factor 3 above calculated quench level. A global view shows structure of losses following the lattice in a particular way. No loss is registered after cleaning insertion in IR3 (plot starts left of IP2 and ends right of IP3). </a:t>
            </a:r>
          </a:p>
          <a:p>
            <a:pPr marL="342900" lvl="1" indent="-342900">
              <a:buClr>
                <a:srgbClr val="000099"/>
              </a:buClr>
              <a:buFont typeface="Arial Unicode MS" charset="0"/>
              <a:buChar char="●"/>
            </a:pPr>
            <a:r>
              <a:rPr lang="en-US" dirty="0" smtClean="0"/>
              <a:t>20 </a:t>
            </a:r>
            <a:r>
              <a:rPr lang="en-US" dirty="0" err="1" smtClean="0"/>
              <a:t>uSv</a:t>
            </a:r>
            <a:r>
              <a:rPr lang="en-US" dirty="0" smtClean="0"/>
              <a:t>/h on contact at MB.C14.R2.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8:30 meeting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B08561-987D-B145-A016-90E5F81A7EBF}" type="slidenum">
              <a:rPr lang="en-US" smtClean="0">
                <a:solidFill>
                  <a:srgbClr val="FFFFFF"/>
                </a:solidFill>
              </a:rPr>
              <a:pPr/>
              <a:t>9</a:t>
            </a:fld>
            <a:r>
              <a:rPr lang="en-US" smtClean="0">
                <a:solidFill>
                  <a:srgbClr val="FFFFFF"/>
                </a:solidFill>
              </a:rPr>
              <a:t> 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097" y="3118981"/>
            <a:ext cx="4341317" cy="3164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9392" y="3144032"/>
            <a:ext cx="4724400" cy="3172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Pixel">
  <a:themeElements>
    <a:clrScheme name="Pixel 13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CC00CC"/>
      </a:hlink>
      <a:folHlink>
        <a:srgbClr val="CCCCE6"/>
      </a:folHlink>
    </a:clrScheme>
    <a:fontScheme name="Pixe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alibri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CC00CC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15228</TotalTime>
  <Words>583</Words>
  <Application>Microsoft Office PowerPoint</Application>
  <PresentationFormat>On-screen Show (4:3)</PresentationFormat>
  <Paragraphs>76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Pixel</vt:lpstr>
      <vt:lpstr>Saturday 18.9</vt:lpstr>
      <vt:lpstr>Beam positions at TCTV 7 m  3.5 m </vt:lpstr>
      <vt:lpstr>Beam position at TCTVB.4L8 during separation bump (V) collapse</vt:lpstr>
      <vt:lpstr>B1 V loss map in collision</vt:lpstr>
      <vt:lpstr>B1 V loss map – zoom into IR7</vt:lpstr>
      <vt:lpstr>Saturday 18.9</vt:lpstr>
      <vt:lpstr>Injection protection</vt:lpstr>
      <vt:lpstr>Saturday 18.9</vt:lpstr>
      <vt:lpstr>Slide 9</vt:lpstr>
      <vt:lpstr>Loss maps and asynch dump tests</vt:lpstr>
      <vt:lpstr>Today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Night 27</dc:title>
  <dc:creator>Oliver Bruning</dc:creator>
  <cp:lastModifiedBy>jwenning</cp:lastModifiedBy>
  <cp:revision>467</cp:revision>
  <dcterms:created xsi:type="dcterms:W3CDTF">2010-06-07T12:46:32Z</dcterms:created>
  <dcterms:modified xsi:type="dcterms:W3CDTF">2010-09-19T06:49:34Z</dcterms:modified>
</cp:coreProperties>
</file>