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335" r:id="rId2"/>
    <p:sldId id="341" r:id="rId3"/>
    <p:sldId id="340" r:id="rId4"/>
    <p:sldId id="346" r:id="rId5"/>
    <p:sldId id="344" r:id="rId6"/>
    <p:sldId id="34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9B4B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48" autoAdjust="0"/>
  </p:normalViewPr>
  <p:slideViewPr>
    <p:cSldViewPr snapToGrid="0" snapToObjects="1">
      <p:cViewPr varScale="1">
        <p:scale>
          <a:sx n="76" d="100"/>
          <a:sy n="76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67FE2-1CE6-3F45-BDE3-2F1476ED856A}" type="datetimeFigureOut">
              <a:rPr lang="en-US" smtClean="0"/>
              <a:pPr/>
              <a:t>9/17/2010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E8748-EC35-3242-BCE5-4852AB75D9B3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E8748-EC35-3242-BCE5-4852AB75D9B3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E8748-EC35-3242-BCE5-4852AB75D9B3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E8748-EC35-3242-BCE5-4852AB75D9B3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E8748-EC35-3242-BCE5-4852AB75D9B3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94C69-A77A-4829-890D-081FF2A6740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B08561-987D-B145-A016-90E5F81A7EBF}" type="slidenum">
              <a:rPr lang="en-US">
                <a:solidFill>
                  <a:srgbClr val="FFFFFF"/>
                </a:solidFill>
              </a:rPr>
              <a:pPr/>
              <a:t>‹#›</a:t>
            </a:fld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86800" cy="533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rotWithShape="1">
            <a:gsLst>
              <a:gs pos="0">
                <a:srgbClr val="003368"/>
              </a:gs>
              <a:gs pos="100000">
                <a:srgbClr val="003368">
                  <a:gamma/>
                  <a:tint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35" tIns="45718" rIns="91435" bIns="45718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FFFF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0" y="6667500"/>
            <a:ext cx="3629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91000" y="6642100"/>
            <a:ext cx="1143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E8E5321B-5B0B-2644-B899-325EB572D2B9}" type="slidenum">
              <a:rPr lang="en-US">
                <a:solidFill>
                  <a:srgbClr val="FFFFFF"/>
                </a:solidFill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0276" name="Rectangle 36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003368"/>
              </a:gs>
              <a:gs pos="100000">
                <a:srgbClr val="003368">
                  <a:gamma/>
                  <a:tint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35" tIns="45718" rIns="91435" bIns="45718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FFFFFF"/>
              </a:solidFill>
            </a:endParaRPr>
          </a:p>
        </p:txBody>
      </p:sp>
      <p:pic>
        <p:nvPicPr>
          <p:cNvPr id="1031" name="Picture 37" descr="Logo CERN width=144,      height=1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" y="381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38" descr="AB_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82200" y="76200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0"/>
            <a:ext cx="7543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34" name="Picture 41" descr="CERNT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601200" y="2970213"/>
            <a:ext cx="1114425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med">
    <p:fade thruBlk="1"/>
  </p:transition>
  <p:timing>
    <p:tnLst>
      <p:par>
        <p:cTn id="1" dur="indefinite" restart="never" nodeType="tmRoot"/>
      </p:par>
    </p:tnLst>
  </p:timing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Arial Unicode MS" charset="0"/>
        <a:buChar char="●"/>
        <a:defRPr sz="2400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0104" y="803095"/>
            <a:ext cx="9103896" cy="5839005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r>
              <a:rPr lang="en-US" dirty="0" smtClean="0"/>
              <a:t>09:30 Off-momentum loss map </a:t>
            </a:r>
            <a:r>
              <a:rPr lang="en-US" dirty="0" err="1" smtClean="0"/>
              <a:t>fRF</a:t>
            </a:r>
            <a:r>
              <a:rPr lang="en-US" dirty="0" smtClean="0"/>
              <a:t> +1000 Hz</a:t>
            </a:r>
          </a:p>
          <a:p>
            <a:pPr lvl="1"/>
            <a:r>
              <a:rPr lang="en-US" dirty="0" smtClean="0"/>
              <a:t>Test OK for B1, not OK for B2.</a:t>
            </a:r>
          </a:p>
          <a:p>
            <a:pPr lvl="1"/>
            <a:r>
              <a:rPr lang="en-US" dirty="0" smtClean="0"/>
              <a:t>Traced to a difference between the injection and flat top orbit reference for B2 in IR3 (OK for all other planes/beams in IR3 and IR7).</a:t>
            </a:r>
          </a:p>
          <a:p>
            <a:pPr lvl="1"/>
            <a:r>
              <a:rPr lang="en-US" dirty="0" smtClean="0"/>
              <a:t>Will modify the orbit at injection to have (as close as possible) identical references all along the cycle. If a setup would be </a:t>
            </a:r>
            <a:r>
              <a:rPr lang="en-US" dirty="0" err="1" smtClean="0"/>
              <a:t>nedeed</a:t>
            </a:r>
            <a:r>
              <a:rPr lang="en-US" dirty="0" smtClean="0"/>
              <a:t>, it is anyhow faster to redo injection.</a:t>
            </a:r>
          </a:p>
          <a:p>
            <a:r>
              <a:rPr lang="en-US" dirty="0" smtClean="0"/>
              <a:t>10:30 Access</a:t>
            </a:r>
          </a:p>
          <a:p>
            <a:pPr lvl="1"/>
            <a:r>
              <a:rPr lang="en-US" dirty="0" smtClean="0"/>
              <a:t>RCBCV9.R1B2 and RCBH28.L3B1 fixed.</a:t>
            </a:r>
          </a:p>
          <a:p>
            <a:pPr lvl="1"/>
            <a:r>
              <a:rPr lang="en-US" dirty="0" smtClean="0"/>
              <a:t>QPS firmware not changed (near end of TI2/TI8). </a:t>
            </a:r>
          </a:p>
          <a:p>
            <a:pPr lvl="1"/>
            <a:r>
              <a:rPr lang="en-US" dirty="0" smtClean="0"/>
              <a:t>Interlock BLM WBTN cards exchanged and all BPMs calibrated.</a:t>
            </a:r>
          </a:p>
          <a:p>
            <a:pPr lvl="1"/>
            <a:r>
              <a:rPr lang="en-US" dirty="0" smtClean="0"/>
              <a:t>ATLAS patrol box lost.</a:t>
            </a:r>
          </a:p>
          <a:p>
            <a:pPr lvl="1"/>
            <a:r>
              <a:rPr lang="en-US" dirty="0" smtClean="0"/>
              <a:t>Patrol box lost for PM25. Intervention by access team.</a:t>
            </a:r>
          </a:p>
        </p:txBody>
      </p:sp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16.9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014056-7BCD-1845-8D94-64C65C1E8D8B}" type="slidenum">
              <a:rPr lang="en-US" smtClean="0">
                <a:solidFill>
                  <a:srgbClr val="FFFFFF"/>
                </a:solidFill>
              </a:rPr>
              <a:pPr/>
              <a:t>1</a:t>
            </a:fld>
            <a:r>
              <a:rPr lang="en-US" dirty="0" smtClean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8:30 meeting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9" y="0"/>
            <a:ext cx="7893485" cy="762000"/>
          </a:xfrm>
        </p:spPr>
        <p:txBody>
          <a:bodyPr/>
          <a:lstStyle/>
          <a:p>
            <a:r>
              <a:rPr lang="en-US" dirty="0" smtClean="0"/>
              <a:t>Orbit B2 : difference injection-flat top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08561-987D-B145-A016-90E5F81A7EBF}" type="slidenum">
              <a:rPr lang="en-US" smtClean="0">
                <a:solidFill>
                  <a:srgbClr val="FFFFFF"/>
                </a:solidFill>
              </a:rPr>
              <a:pPr/>
              <a:t>2</a:t>
            </a:fld>
            <a:r>
              <a:rPr lang="en-US" smtClean="0">
                <a:solidFill>
                  <a:srgbClr val="FFFFFF"/>
                </a:solidFill>
              </a:rPr>
              <a:t> 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417" y="1321273"/>
            <a:ext cx="8654603" cy="346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 bwMode="auto">
          <a:xfrm>
            <a:off x="2903212" y="2041742"/>
            <a:ext cx="616602" cy="68893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928264" y="3569918"/>
            <a:ext cx="616602" cy="688932"/>
          </a:xfrm>
          <a:prstGeom prst="ellipse">
            <a:avLst/>
          </a:prstGeom>
          <a:noFill/>
          <a:ln w="38100" cap="flat" cmpd="sng" algn="ctr">
            <a:solidFill>
              <a:srgbClr val="159B4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961645" y="3569918"/>
            <a:ext cx="616602" cy="688932"/>
          </a:xfrm>
          <a:prstGeom prst="ellipse">
            <a:avLst/>
          </a:prstGeom>
          <a:noFill/>
          <a:ln w="38100" cap="flat" cmpd="sng" algn="ctr">
            <a:solidFill>
              <a:srgbClr val="159B4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961645" y="2041742"/>
            <a:ext cx="616602" cy="688932"/>
          </a:xfrm>
          <a:prstGeom prst="ellipse">
            <a:avLst/>
          </a:prstGeom>
          <a:noFill/>
          <a:ln w="38100" cap="flat" cmpd="sng" algn="ctr">
            <a:solidFill>
              <a:srgbClr val="159B4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0104" y="803095"/>
            <a:ext cx="9103896" cy="5839005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r>
              <a:rPr lang="en-US" dirty="0" smtClean="0"/>
              <a:t>14:00 Powering interlock problem on RB.81</a:t>
            </a:r>
          </a:p>
          <a:p>
            <a:pPr lvl="1"/>
            <a:r>
              <a:rPr lang="en-US" dirty="0" smtClean="0"/>
              <a:t>Problem somewhere between QPS, PIC and PC. All (super-)experts out of town…</a:t>
            </a:r>
          </a:p>
          <a:p>
            <a:pPr lvl="1"/>
            <a:r>
              <a:rPr lang="en-US" dirty="0" smtClean="0"/>
              <a:t>20:00 problem solved by exchange of a ANY(PROFI)BUS interface. </a:t>
            </a:r>
          </a:p>
          <a:p>
            <a:pPr lvl="1"/>
            <a:r>
              <a:rPr lang="en-US" dirty="0" smtClean="0"/>
              <a:t>PIC tests of RB.81 done.</a:t>
            </a:r>
          </a:p>
          <a:p>
            <a:r>
              <a:rPr lang="en-US" dirty="0" smtClean="0"/>
              <a:t>20:45 Pre-cycle</a:t>
            </a:r>
          </a:p>
          <a:p>
            <a:r>
              <a:rPr lang="en-US" dirty="0" smtClean="0"/>
              <a:t>22:30 Injection</a:t>
            </a:r>
          </a:p>
          <a:p>
            <a:pPr lvl="1"/>
            <a:r>
              <a:rPr lang="en-US" dirty="0" smtClean="0"/>
              <a:t>PC problem (CV) on RCBXV2.L8 – access needed</a:t>
            </a:r>
          </a:p>
          <a:p>
            <a:r>
              <a:rPr lang="en-US" dirty="0" smtClean="0"/>
              <a:t>23:30 Access Pt </a:t>
            </a:r>
            <a:r>
              <a:rPr lang="en-US" dirty="0" smtClean="0"/>
              <a:t>8</a:t>
            </a:r>
          </a:p>
          <a:p>
            <a:pPr lvl="1"/>
            <a:r>
              <a:rPr lang="en-US" dirty="0" smtClean="0"/>
              <a:t>Water flow increased.</a:t>
            </a:r>
            <a:endParaRPr lang="en-US" dirty="0" smtClean="0"/>
          </a:p>
          <a:p>
            <a:r>
              <a:rPr lang="en-US" dirty="0" smtClean="0"/>
              <a:t>04:50 Injection</a:t>
            </a:r>
          </a:p>
          <a:p>
            <a:pPr lvl="1"/>
            <a:r>
              <a:rPr lang="en-US" dirty="0" smtClean="0"/>
              <a:t>Humpy ramp.</a:t>
            </a:r>
          </a:p>
          <a:p>
            <a:pPr lvl="1"/>
            <a:r>
              <a:rPr lang="en-US" dirty="0" smtClean="0"/>
              <a:t>Off-momentum loss map 3.5 </a:t>
            </a:r>
            <a:r>
              <a:rPr lang="en-US" dirty="0" err="1" smtClean="0"/>
              <a:t>TeV</a:t>
            </a:r>
            <a:r>
              <a:rPr lang="en-US" dirty="0" smtClean="0"/>
              <a:t> 170 </a:t>
            </a:r>
            <a:r>
              <a:rPr lang="en-US" dirty="0" err="1" smtClean="0"/>
              <a:t>urad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06:40 </a:t>
            </a:r>
            <a:r>
              <a:rPr lang="en-US" smtClean="0"/>
              <a:t>Ramp down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16.9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014056-7BCD-1845-8D94-64C65C1E8D8B}" type="slidenum">
              <a:rPr lang="en-US" smtClean="0">
                <a:solidFill>
                  <a:srgbClr val="FFFFFF"/>
                </a:solidFill>
              </a:rPr>
              <a:pPr/>
              <a:t>3</a:t>
            </a:fld>
            <a:r>
              <a:rPr lang="en-US" dirty="0" smtClean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8:30 meeting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Off-momentum loss map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08561-987D-B145-A016-90E5F81A7EBF}" type="slidenum">
              <a:rPr lang="en-US" smtClean="0">
                <a:solidFill>
                  <a:srgbClr val="FFFFFF"/>
                </a:solidFill>
              </a:rPr>
              <a:pPr/>
              <a:t>4</a:t>
            </a:fld>
            <a:r>
              <a:rPr lang="en-US" smtClean="0">
                <a:solidFill>
                  <a:srgbClr val="FFFFFF"/>
                </a:solidFill>
              </a:rPr>
              <a:t> 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690" y="1135135"/>
            <a:ext cx="6516710" cy="536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334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Collimator setup for collisions and collision setup</a:t>
            </a:r>
          </a:p>
          <a:p>
            <a:pPr lvl="1"/>
            <a:r>
              <a:rPr lang="en-US" dirty="0" smtClean="0"/>
              <a:t>Check squeeze (orbit, coupling) on the way.</a:t>
            </a:r>
          </a:p>
          <a:p>
            <a:pPr lvl="1"/>
            <a:r>
              <a:rPr lang="en-US" dirty="0" smtClean="0"/>
              <a:t>Tuning of longitudinal blowup.</a:t>
            </a:r>
          </a:p>
          <a:p>
            <a:pPr lvl="1"/>
            <a:r>
              <a:rPr lang="en-US" dirty="0" smtClean="0"/>
              <a:t>Setup of SIS interlock for TCDQ, orbit and CODs for stable beams.</a:t>
            </a:r>
          </a:p>
          <a:p>
            <a:r>
              <a:rPr lang="en-US" dirty="0" smtClean="0"/>
              <a:t>Loss maps and asynchronous dump tests</a:t>
            </a:r>
          </a:p>
          <a:p>
            <a:r>
              <a:rPr lang="en-US" dirty="0" smtClean="0"/>
              <a:t>We should finally feed-forward the Q and Q’ measurements taken along the ramp.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08561-987D-B145-A016-90E5F81A7EBF}" type="slidenum">
              <a:rPr lang="en-US" smtClean="0">
                <a:solidFill>
                  <a:srgbClr val="FFFFFF"/>
                </a:solidFill>
              </a:rPr>
              <a:pPr/>
              <a:t>5</a:t>
            </a:fld>
            <a:r>
              <a:rPr lang="en-US" smtClean="0">
                <a:solidFill>
                  <a:srgbClr val="FFFFFF"/>
                </a:solidFill>
              </a:rPr>
              <a:t> 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96735"/>
            <a:ext cx="8229600" cy="523875"/>
          </a:xfrm>
        </p:spPr>
        <p:txBody>
          <a:bodyPr/>
          <a:lstStyle/>
          <a:p>
            <a:r>
              <a:rPr lang="en-US" dirty="0" smtClean="0"/>
              <a:t>Outlook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33701" y="858674"/>
          <a:ext cx="8857231" cy="4471892"/>
        </p:xfrm>
        <a:graphic>
          <a:graphicData uri="http://schemas.openxmlformats.org/drawingml/2006/table">
            <a:tbl>
              <a:tblPr/>
              <a:tblGrid>
                <a:gridCol w="674607"/>
                <a:gridCol w="626421"/>
                <a:gridCol w="569200"/>
                <a:gridCol w="6987003"/>
              </a:tblGrid>
              <a:tr h="2653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"/>
                        </a:rPr>
                        <a:t>Tue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M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latin typeface="Arial"/>
                        </a:rPr>
                        <a:t>Access</a:t>
                      </a:r>
                      <a:r>
                        <a:rPr lang="en-US" sz="1400" b="1" i="0" u="none" strike="noStrike" baseline="0" dirty="0" smtClean="0">
                          <a:latin typeface="Arial"/>
                        </a:rPr>
                        <a:t> system problem - recovery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Tue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A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latin typeface="Arial"/>
                        </a:rPr>
                        <a:t>Injection</a:t>
                      </a:r>
                      <a:r>
                        <a:rPr lang="en-US" sz="1400" b="1" i="0" u="none" strike="noStrike" baseline="0" dirty="0" smtClean="0">
                          <a:latin typeface="Arial"/>
                        </a:rPr>
                        <a:t> protection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3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Tue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N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Collimation set up at </a:t>
                      </a:r>
                      <a:r>
                        <a:rPr lang="en-US" sz="1400" b="1" i="0" u="none" strike="noStrike" dirty="0" smtClean="0">
                          <a:latin typeface="Arial"/>
                        </a:rPr>
                        <a:t>3.5TeV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Wed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M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Squeeze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and collision – sequence test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Wed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A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Injection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qualification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Wed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Loss maps at 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3.5TeV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100/110 </a:t>
                      </a:r>
                      <a:r>
                        <a:rPr lang="en-US" sz="1400" b="1" i="0" u="none" strike="noStrike" baseline="0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urad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no collisions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159B4B"/>
                          </a:solidFill>
                          <a:latin typeface="Arial"/>
                        </a:rPr>
                        <a:t>Thu</a:t>
                      </a:r>
                    </a:p>
                  </a:txBody>
                  <a:tcPr marL="8398"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159B4B"/>
                          </a:solidFill>
                          <a:latin typeface="Arial"/>
                        </a:rPr>
                        <a:t>M</a:t>
                      </a:r>
                    </a:p>
                  </a:txBody>
                  <a:tcPr marL="8398"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159B4B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8398"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159B4B"/>
                          </a:solidFill>
                          <a:latin typeface="Arial"/>
                        </a:rPr>
                        <a:t>Access</a:t>
                      </a:r>
                    </a:p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159B4B"/>
                          </a:solidFill>
                          <a:latin typeface="Arial"/>
                        </a:rPr>
                        <a:t>Collide with higher intensity, squeeze check</a:t>
                      </a:r>
                      <a:endParaRPr lang="en-US" sz="1400" b="1" i="0" u="none" strike="noStrike" dirty="0">
                        <a:solidFill>
                          <a:srgbClr val="159B4B"/>
                        </a:solidFill>
                        <a:latin typeface="Arial"/>
                      </a:endParaRP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159B4B"/>
                          </a:solidFill>
                          <a:latin typeface="Arial"/>
                        </a:rPr>
                        <a:t>Thu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159B4B"/>
                          </a:solidFill>
                          <a:latin typeface="Arial"/>
                        </a:rPr>
                        <a:t>A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159B4B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159B4B"/>
                          </a:solidFill>
                          <a:latin typeface="Arial"/>
                        </a:rPr>
                        <a:t>Collimator set-up</a:t>
                      </a:r>
                      <a:r>
                        <a:rPr lang="en-US" sz="1400" b="1" i="0" u="none" strike="noStrike" baseline="0" dirty="0" smtClean="0">
                          <a:solidFill>
                            <a:srgbClr val="159B4B"/>
                          </a:solidFill>
                          <a:latin typeface="Arial"/>
                        </a:rPr>
                        <a:t> at 3.5 </a:t>
                      </a:r>
                      <a:r>
                        <a:rPr lang="en-US" sz="1400" b="1" i="0" u="none" strike="noStrike" baseline="0" dirty="0" err="1" smtClean="0">
                          <a:solidFill>
                            <a:srgbClr val="159B4B"/>
                          </a:solidFill>
                          <a:latin typeface="Arial"/>
                        </a:rPr>
                        <a:t>TeV</a:t>
                      </a:r>
                      <a:r>
                        <a:rPr lang="en-US" sz="1400" b="1" i="0" u="none" strike="noStrike" baseline="0" dirty="0" smtClean="0">
                          <a:solidFill>
                            <a:srgbClr val="159B4B"/>
                          </a:solidFill>
                          <a:latin typeface="Arial"/>
                        </a:rPr>
                        <a:t> – separation off</a:t>
                      </a:r>
                      <a:endParaRPr lang="en-US" sz="1400" b="1" i="0" u="none" strike="noStrike" dirty="0">
                        <a:solidFill>
                          <a:srgbClr val="159B4B"/>
                        </a:solidFill>
                        <a:latin typeface="Arial"/>
                      </a:endParaRP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159B4B"/>
                          </a:solidFill>
                          <a:latin typeface="Arial" pitchFamily="34" charset="0"/>
                          <a:cs typeface="Arial" pitchFamily="34" charset="0"/>
                        </a:rPr>
                        <a:t>Thu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159B4B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159B4B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159B4B"/>
                          </a:solidFill>
                          <a:latin typeface="Arial" pitchFamily="34" charset="0"/>
                          <a:cs typeface="Arial" pitchFamily="34" charset="0"/>
                        </a:rPr>
                        <a:t>Loss-maps</a:t>
                      </a: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Fri </a:t>
                      </a:r>
                      <a:endParaRPr lang="en-US" sz="14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n-US" sz="14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4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Collimator setup </a:t>
                      </a:r>
                      <a:r>
                        <a:rPr lang="en-US" sz="1400" b="1" i="0" u="none" strike="noStrike" smtClean="0">
                          <a:latin typeface="Arial" pitchFamily="34" charset="0"/>
                          <a:cs typeface="Arial" pitchFamily="34" charset="0"/>
                        </a:rPr>
                        <a:t>for collisions</a:t>
                      </a:r>
                      <a:endParaRPr lang="en-US" sz="14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Fri</a:t>
                      </a:r>
                      <a:endParaRPr lang="en-US" sz="14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4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4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Loss maps,</a:t>
                      </a:r>
                      <a:r>
                        <a:rPr lang="en-US" sz="1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0" u="none" strike="noStrike" baseline="0" dirty="0" err="1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1400" b="1" i="0" u="none" strike="noStrike" dirty="0" err="1" smtClean="0">
                          <a:latin typeface="Arial" pitchFamily="34" charset="0"/>
                          <a:cs typeface="Arial" pitchFamily="34" charset="0"/>
                        </a:rPr>
                        <a:t>synch</a:t>
                      </a:r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dump tests</a:t>
                      </a: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Fri</a:t>
                      </a:r>
                      <a:endParaRPr lang="en-US" sz="14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en-US" sz="14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4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Loss maps,</a:t>
                      </a:r>
                      <a:r>
                        <a:rPr lang="en-US" sz="1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0" u="none" strike="noStrike" baseline="0" dirty="0" err="1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1400" b="1" i="0" u="none" strike="noStrike" dirty="0" err="1" smtClean="0">
                          <a:latin typeface="Arial" pitchFamily="34" charset="0"/>
                          <a:cs typeface="Arial" pitchFamily="34" charset="0"/>
                        </a:rPr>
                        <a:t>synch</a:t>
                      </a:r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dump tests</a:t>
                      </a: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67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Collimation integration into sequencer and tests</a:t>
                      </a: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67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Ramp and squeeze bunch trains - collisions with 3 trains of 8</a:t>
                      </a: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67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98" marR="8398" marT="8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Quench test at 450 GeV</a:t>
                      </a:r>
                    </a:p>
                  </a:txBody>
                  <a:tcPr marR="8398" marT="8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LHC status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34925" y="6616700"/>
            <a:ext cx="2133600" cy="268288"/>
          </a:xfrm>
          <a:prstGeom prst="rect">
            <a:avLst/>
          </a:prstGeom>
        </p:spPr>
        <p:txBody>
          <a:bodyPr/>
          <a:lstStyle/>
          <a:p>
            <a:fld id="{4C83DC62-E000-8648-9895-ECAE66F57B54}" type="datetime1">
              <a:rPr lang="en-US" smtClean="0"/>
              <a:pPr/>
              <a:t>9/17/2010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Pixel">
  <a:themeElements>
    <a:clrScheme name="Pixel 13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CC00CC"/>
      </a:hlink>
      <a:folHlink>
        <a:srgbClr val="CCCCE6"/>
      </a:folHlink>
    </a:clrScheme>
    <a:fontScheme name="Pixe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CC00CC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15136</TotalTime>
  <Words>418</Words>
  <Application>Microsoft Office PowerPoint</Application>
  <PresentationFormat>On-screen Show (4:3)</PresentationFormat>
  <Paragraphs>105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Pixel</vt:lpstr>
      <vt:lpstr>Thursday 16.9</vt:lpstr>
      <vt:lpstr>Orbit B2 : difference injection-flat top</vt:lpstr>
      <vt:lpstr>Thursday 16.9</vt:lpstr>
      <vt:lpstr>Off-momentum loss map</vt:lpstr>
      <vt:lpstr>Today</vt:lpstr>
      <vt:lpstr>Outlook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Night 27</dc:title>
  <dc:creator>Oliver Bruning</dc:creator>
  <cp:lastModifiedBy>jwenning</cp:lastModifiedBy>
  <cp:revision>435</cp:revision>
  <dcterms:created xsi:type="dcterms:W3CDTF">2010-06-07T12:46:32Z</dcterms:created>
  <dcterms:modified xsi:type="dcterms:W3CDTF">2010-09-17T05:34:00Z</dcterms:modified>
</cp:coreProperties>
</file>