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heme/theme2.xml" ContentType="application/vnd.openxmlformats-officedocument.theme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s/slide11.xml" ContentType="application/vnd.openxmlformats-officedocument.presentationml.slide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4"/>
  </p:notesMasterIdLst>
  <p:sldIdLst>
    <p:sldId id="519" r:id="rId2"/>
    <p:sldId id="553" r:id="rId3"/>
    <p:sldId id="554" r:id="rId4"/>
    <p:sldId id="555" r:id="rId5"/>
    <p:sldId id="556" r:id="rId6"/>
    <p:sldId id="557" r:id="rId7"/>
    <p:sldId id="559" r:id="rId8"/>
    <p:sldId id="558" r:id="rId9"/>
    <p:sldId id="560" r:id="rId10"/>
    <p:sldId id="561" r:id="rId11"/>
    <p:sldId id="562" r:id="rId12"/>
    <p:sldId id="55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248" autoAdjust="0"/>
  </p:normalViewPr>
  <p:slideViewPr>
    <p:cSldViewPr snapToGrid="0" snapToObjects="1">
      <p:cViewPr varScale="1">
        <p:scale>
          <a:sx n="108" d="100"/>
          <a:sy n="108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9/7/10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6.9.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842592"/>
          </a:xfrm>
        </p:spPr>
        <p:txBody>
          <a:bodyPr/>
          <a:lstStyle/>
          <a:p>
            <a:r>
              <a:rPr lang="en-US" dirty="0" smtClean="0"/>
              <a:t>04h00: </a:t>
            </a:r>
            <a:r>
              <a:rPr lang="en-US" dirty="0" smtClean="0"/>
              <a:t>Ramp 10 A/</a:t>
            </a:r>
            <a:r>
              <a:rPr lang="en-US" dirty="0" err="1" smtClean="0"/>
              <a:t>s</a:t>
            </a:r>
            <a:r>
              <a:rPr lang="en-US" dirty="0" smtClean="0"/>
              <a:t> (chromaticity, crossing angle non-closure, beta-beating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At 7m and 3.5m,</a:t>
            </a:r>
            <a:r>
              <a:rPr lang="en-US" dirty="0" smtClean="0"/>
              <a:t> put </a:t>
            </a:r>
            <a:r>
              <a:rPr lang="en-US" dirty="0" smtClean="0"/>
              <a:t>in one by one crossing angles, calculated corrections and </a:t>
            </a:r>
            <a:r>
              <a:rPr lang="en-US" dirty="0" smtClean="0"/>
              <a:t>removed </a:t>
            </a:r>
            <a:r>
              <a:rPr lang="en-US" dirty="0" smtClean="0"/>
              <a:t>it in order to prepare the knob correction</a:t>
            </a:r>
            <a:r>
              <a:rPr lang="en-US" dirty="0" smtClean="0"/>
              <a:t>. The </a:t>
            </a:r>
            <a:r>
              <a:rPr lang="en-US" dirty="0" smtClean="0"/>
              <a:t>one for IP8 is not good and </a:t>
            </a:r>
            <a:r>
              <a:rPr lang="en-US" dirty="0" smtClean="0"/>
              <a:t>needs </a:t>
            </a:r>
            <a:r>
              <a:rPr lang="en-US" dirty="0" smtClean="0"/>
              <a:t>to be redone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Another iteration on beta beat measurement.</a:t>
            </a:r>
          </a:p>
          <a:p>
            <a:r>
              <a:rPr lang="en-US" dirty="0" smtClean="0"/>
              <a:t>10h23: </a:t>
            </a:r>
            <a:r>
              <a:rPr lang="en-US" dirty="0" smtClean="0"/>
              <a:t>dump because of losses on </a:t>
            </a:r>
            <a:r>
              <a:rPr lang="en-US" dirty="0" smtClean="0"/>
              <a:t>un-</a:t>
            </a:r>
            <a:r>
              <a:rPr lang="en-US" dirty="0" err="1" smtClean="0"/>
              <a:t>maskable</a:t>
            </a:r>
            <a:r>
              <a:rPr lang="en-US" dirty="0" smtClean="0"/>
              <a:t> </a:t>
            </a:r>
            <a:r>
              <a:rPr lang="en-US" dirty="0" smtClean="0"/>
              <a:t>channel MBW.B6L7</a:t>
            </a:r>
            <a:endParaRPr lang="en-US" dirty="0" smtClean="0"/>
          </a:p>
          <a:p>
            <a:r>
              <a:rPr lang="en-US" dirty="0" smtClean="0"/>
              <a:t>11h47: Injection</a:t>
            </a:r>
            <a:r>
              <a:rPr lang="en-US" dirty="0" smtClean="0"/>
              <a:t>/Injection </a:t>
            </a:r>
            <a:r>
              <a:rPr lang="en-US" dirty="0" smtClean="0"/>
              <a:t>protection</a:t>
            </a:r>
          </a:p>
          <a:p>
            <a:r>
              <a:rPr lang="en-US" dirty="0" smtClean="0"/>
              <a:t>19h52: </a:t>
            </a:r>
            <a:r>
              <a:rPr lang="en-US" dirty="0" smtClean="0"/>
              <a:t>Transverse </a:t>
            </a:r>
            <a:r>
              <a:rPr lang="en-US" dirty="0" smtClean="0"/>
              <a:t>damper</a:t>
            </a:r>
          </a:p>
          <a:p>
            <a:pPr lvl="1"/>
            <a:r>
              <a:rPr lang="en-US" dirty="0" smtClean="0"/>
              <a:t>Gains </a:t>
            </a:r>
            <a:r>
              <a:rPr lang="en-US" dirty="0" smtClean="0"/>
              <a:t>were changed for beam 2 and beam 1 dampers and </a:t>
            </a:r>
            <a:r>
              <a:rPr lang="en-US" dirty="0" err="1" smtClean="0"/>
              <a:t>emittances</a:t>
            </a:r>
            <a:r>
              <a:rPr lang="en-US" dirty="0" smtClean="0"/>
              <a:t> recorded. </a:t>
            </a:r>
            <a:r>
              <a:rPr lang="en-US" dirty="0" err="1" smtClean="0"/>
              <a:t>Emittance</a:t>
            </a:r>
            <a:r>
              <a:rPr lang="en-US" dirty="0" smtClean="0"/>
              <a:t> increase again does not depend on damper gain</a:t>
            </a:r>
            <a:r>
              <a:rPr lang="en-US" dirty="0" smtClean="0"/>
              <a:t>. Could </a:t>
            </a:r>
            <a:r>
              <a:rPr lang="en-US" dirty="0" smtClean="0"/>
              <a:t>run at higher gain than our standard gains.</a:t>
            </a:r>
            <a:endParaRPr lang="en-US" dirty="0" smtClean="0"/>
          </a:p>
          <a:p>
            <a:r>
              <a:rPr lang="en-US" dirty="0" smtClean="0"/>
              <a:t>23h05: PLL commissioning</a:t>
            </a:r>
          </a:p>
          <a:p>
            <a:r>
              <a:rPr lang="en-US" dirty="0" smtClean="0"/>
              <a:t>04h08: </a:t>
            </a:r>
            <a:r>
              <a:rPr lang="en-US" dirty="0" err="1" smtClean="0"/>
              <a:t>k</a:t>
            </a:r>
            <a:r>
              <a:rPr lang="en-US" dirty="0" smtClean="0"/>
              <a:t>-modulation</a:t>
            </a:r>
          </a:p>
          <a:p>
            <a:r>
              <a:rPr lang="en-US" dirty="0" smtClean="0"/>
              <a:t>08h30: </a:t>
            </a:r>
            <a:r>
              <a:rPr lang="en-US" dirty="0" smtClean="0"/>
              <a:t>C</a:t>
            </a:r>
            <a:r>
              <a:rPr lang="en-US" dirty="0" smtClean="0"/>
              <a:t>ollimation setup 450 </a:t>
            </a:r>
            <a:r>
              <a:rPr lang="en-US" dirty="0" err="1" smtClean="0"/>
              <a:t>GeV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 err="1" smtClean="0"/>
              <a:t>k</a:t>
            </a:r>
            <a:r>
              <a:rPr lang="en-US" dirty="0" smtClean="0"/>
              <a:t>-modulation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Completed the intended measurement </a:t>
            </a:r>
            <a:r>
              <a:rPr lang="en-US" dirty="0" err="1" smtClean="0"/>
              <a:t>programme</a:t>
            </a:r>
            <a:r>
              <a:rPr lang="en-US" dirty="0" smtClean="0"/>
              <a:t> nearly as planned for the vertical plane in IR1 for crossing angles of -170, -100 and -50 </a:t>
            </a:r>
            <a:r>
              <a:rPr lang="en-US" dirty="0" err="1" smtClean="0"/>
              <a:t>urad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lost half of B2 due to a beam instability (seen on the tune) while modulating Q2L1 with a crossing angle of +100 </a:t>
            </a:r>
            <a:r>
              <a:rPr lang="en-US" dirty="0" err="1" smtClean="0"/>
              <a:t>urad</a:t>
            </a:r>
            <a:r>
              <a:rPr lang="en-US" dirty="0" smtClean="0"/>
              <a:t> (Q1 scans were OK). We aborted the missing Q2 and Q3 modulations in </a:t>
            </a:r>
            <a:r>
              <a:rPr lang="en-US" dirty="0" err="1" smtClean="0"/>
              <a:t>favour</a:t>
            </a:r>
            <a:r>
              <a:rPr lang="en-US" dirty="0" smtClean="0"/>
              <a:t> for some scans in H since this would have been the fourth measurement point in the vertical plane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the horizontal plane only the modulation of Q1 at 2 and 1 mm separation has been performed. The feed-down effects were generally small (kicks much below 1urad) but the global </a:t>
            </a:r>
            <a:r>
              <a:rPr lang="en-US" dirty="0" err="1" smtClean="0"/>
              <a:t>r.m.s</a:t>
            </a:r>
            <a:r>
              <a:rPr lang="en-US" dirty="0" smtClean="0"/>
              <a:t>. generally at least four times larger than the residual BPM noise floor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Result (more in logbook)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50" y="973945"/>
            <a:ext cx="8890446" cy="35433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6284" y="4926707"/>
            <a:ext cx="8635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Q1.L1 changed: +</a:t>
            </a:r>
            <a:r>
              <a:rPr lang="en-US" dirty="0" err="1" smtClean="0"/>
              <a:t>k</a:t>
            </a:r>
            <a:r>
              <a:rPr lang="en-US" dirty="0" smtClean="0"/>
              <a:t>, -</a:t>
            </a:r>
            <a:r>
              <a:rPr lang="en-US" dirty="0" err="1" smtClean="0"/>
              <a:t>k</a:t>
            </a:r>
            <a:endParaRPr lang="en-US" dirty="0" smtClean="0"/>
          </a:p>
          <a:p>
            <a:r>
              <a:rPr lang="en-US" dirty="0" smtClean="0"/>
              <a:t>Q1.R1 changed: +</a:t>
            </a:r>
            <a:r>
              <a:rPr lang="en-US" dirty="0" err="1" smtClean="0"/>
              <a:t>k</a:t>
            </a:r>
            <a:r>
              <a:rPr lang="en-US" dirty="0" smtClean="0"/>
              <a:t>, -</a:t>
            </a:r>
            <a:r>
              <a:rPr lang="en-US" dirty="0" err="1" smtClean="0"/>
              <a:t>k</a:t>
            </a:r>
            <a:endParaRPr lang="en-US" dirty="0" smtClean="0"/>
          </a:p>
          <a:p>
            <a:r>
              <a:rPr lang="en-US" dirty="0" smtClean="0"/>
              <a:t>Delta </a:t>
            </a:r>
            <a:r>
              <a:rPr lang="en-US" dirty="0" err="1" smtClean="0"/>
              <a:t>k</a:t>
            </a:r>
            <a:r>
              <a:rPr lang="en-US" dirty="0" smtClean="0"/>
              <a:t> = 2e-5 Tm</a:t>
            </a:r>
          </a:p>
          <a:p>
            <a:endParaRPr lang="en-US" dirty="0" smtClean="0"/>
          </a:p>
          <a:p>
            <a:r>
              <a:rPr lang="en-US" dirty="0" smtClean="0"/>
              <a:t>Offset: BPMSW.1L1.B1 (V) </a:t>
            </a:r>
            <a:r>
              <a:rPr lang="en-US" dirty="0" err="1" smtClean="0"/>
              <a:t>wrt</a:t>
            </a:r>
            <a:r>
              <a:rPr lang="en-US" dirty="0" smtClean="0"/>
              <a:t> to quad center: 	~ 0.8 mm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48502" b="16949"/>
          <a:stretch>
            <a:fillRect/>
          </a:stretch>
        </p:blipFill>
        <p:spPr>
          <a:xfrm>
            <a:off x="6350" y="1139946"/>
            <a:ext cx="9137650" cy="23676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3939014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to weekly plan:	IR aperture measurements</a:t>
            </a:r>
          </a:p>
          <a:p>
            <a:r>
              <a:rPr lang="en-US" dirty="0" smtClean="0"/>
              <a:t>					Interlock tightening at 450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					RF setup, once we have train commissioned</a:t>
            </a:r>
          </a:p>
          <a:p>
            <a:endParaRPr lang="en-US" dirty="0" smtClean="0"/>
          </a:p>
          <a:p>
            <a:r>
              <a:rPr lang="en-US" dirty="0" smtClean="0"/>
              <a:t>Access requests:		QPS (3h), CMS, ALICE in shadow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 Event 10h23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813" y="858760"/>
            <a:ext cx="7699215" cy="563387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Beat 3.5 </a:t>
            </a:r>
            <a:r>
              <a:rPr lang="en-US" dirty="0" err="1" smtClean="0"/>
              <a:t>TeV</a:t>
            </a:r>
            <a:r>
              <a:rPr lang="en-US" dirty="0" smtClean="0"/>
              <a:t> B1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05" y="931334"/>
            <a:ext cx="7827958" cy="5477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57030" y="6224618"/>
            <a:ext cx="147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R. Tomas et al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560000" cy="762000"/>
          </a:xfrm>
        </p:spPr>
        <p:txBody>
          <a:bodyPr/>
          <a:lstStyle/>
          <a:p>
            <a:r>
              <a:rPr lang="en-US" dirty="0" smtClean="0"/>
              <a:t>Beta Beat 3.5 </a:t>
            </a:r>
            <a:r>
              <a:rPr lang="en-US" dirty="0" err="1" smtClean="0"/>
              <a:t>TeV</a:t>
            </a:r>
            <a:r>
              <a:rPr lang="en-US" dirty="0" smtClean="0"/>
              <a:t> B2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30" y="882952"/>
            <a:ext cx="7911000" cy="55663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57030" y="6224618"/>
            <a:ext cx="147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R. Tomas et al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 of TL and Injection setup with </a:t>
            </a:r>
            <a:r>
              <a:rPr lang="en-US" sz="2800" dirty="0" smtClean="0"/>
              <a:t>trains I</a:t>
            </a:r>
            <a:br>
              <a:rPr lang="en-US" sz="2800" dirty="0" smtClean="0"/>
            </a:br>
            <a:r>
              <a:rPr lang="en-US" sz="2800" dirty="0" smtClean="0"/>
              <a:t>(B. Goddard et al)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5385"/>
            <a:ext cx="8686800" cy="5334000"/>
          </a:xfrm>
        </p:spPr>
        <p:txBody>
          <a:bodyPr/>
          <a:lstStyle/>
          <a:p>
            <a:r>
              <a:rPr lang="en-US" dirty="0" smtClean="0"/>
              <a:t>TDI </a:t>
            </a:r>
            <a:r>
              <a:rPr lang="en-US" dirty="0" smtClean="0"/>
              <a:t>setup again checked for B1 with angle scan: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confirmed </a:t>
            </a:r>
            <a:r>
              <a:rPr lang="en-US" dirty="0" smtClean="0"/>
              <a:t>the 900 </a:t>
            </a:r>
            <a:r>
              <a:rPr lang="en-US" dirty="0" err="1" smtClean="0"/>
              <a:t>urad</a:t>
            </a:r>
            <a:r>
              <a:rPr lang="en-US" dirty="0" smtClean="0"/>
              <a:t> misalignment of the lower </a:t>
            </a:r>
            <a:r>
              <a:rPr lang="en-US" dirty="0" smtClean="0"/>
              <a:t>jaw</a:t>
            </a:r>
            <a:endParaRPr lang="en-US" dirty="0" smtClean="0"/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TDI thresholds trimmed into the beam </a:t>
            </a:r>
            <a:r>
              <a:rPr lang="en-US" dirty="0" smtClean="0"/>
              <a:t>process</a:t>
            </a:r>
            <a:endParaRPr lang="en-US" dirty="0" smtClean="0"/>
          </a:p>
          <a:p>
            <a:r>
              <a:rPr lang="en-US" dirty="0" smtClean="0"/>
              <a:t>Single </a:t>
            </a:r>
            <a:r>
              <a:rPr lang="en-US" dirty="0" smtClean="0"/>
              <a:t>trains of 4 nominal bunches on LHC3 cycle extracted to TT40/60 and TI2/8 </a:t>
            </a:r>
            <a:r>
              <a:rPr lang="en-US" dirty="0" err="1" smtClean="0"/>
              <a:t>TEDs</a:t>
            </a:r>
            <a:endParaRPr lang="en-US" dirty="0" smtClean="0"/>
          </a:p>
          <a:p>
            <a:r>
              <a:rPr lang="en-US" dirty="0" smtClean="0"/>
              <a:t>TI2 </a:t>
            </a:r>
            <a:r>
              <a:rPr lang="en-US" dirty="0" smtClean="0"/>
              <a:t>and TI8 steered back to July 2010 references.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working references taken (not yet defined as official references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Settings </a:t>
            </a:r>
            <a:r>
              <a:rPr lang="en-US" dirty="0" smtClean="0"/>
              <a:t>copied LHC3 -&gt; LHCFAST1- kicker </a:t>
            </a:r>
            <a:r>
              <a:rPr lang="en-US" dirty="0" err="1" smtClean="0"/>
              <a:t>synchronisation</a:t>
            </a:r>
            <a:r>
              <a:rPr lang="en-US" dirty="0" smtClean="0"/>
              <a:t> checked B1 with beam trajectories and B2 with just OASIS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keep </a:t>
            </a:r>
            <a:r>
              <a:rPr lang="en-US" dirty="0" smtClean="0"/>
              <a:t>present settings of 69 us for B1 and 54 us for </a:t>
            </a:r>
            <a:r>
              <a:rPr lang="en-US" dirty="0" smtClean="0"/>
              <a:t>B2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 of TL and Injection setup with </a:t>
            </a:r>
            <a:r>
              <a:rPr lang="en-US" sz="2800" dirty="0" smtClean="0"/>
              <a:t>trains II</a:t>
            </a:r>
            <a:br>
              <a:rPr lang="en-US" sz="2800" dirty="0" smtClean="0"/>
            </a:br>
            <a:r>
              <a:rPr lang="en-US" sz="2800" dirty="0" smtClean="0"/>
              <a:t>(B. Goddard et al)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5385"/>
            <a:ext cx="8686800" cy="5334000"/>
          </a:xfrm>
        </p:spPr>
        <p:txBody>
          <a:bodyPr/>
          <a:lstStyle/>
          <a:p>
            <a:r>
              <a:rPr lang="en-US" dirty="0" smtClean="0"/>
              <a:t>Injection </a:t>
            </a:r>
            <a:r>
              <a:rPr lang="en-US" dirty="0" smtClean="0"/>
              <a:t>into LHC then looked good for both beams with single 4b </a:t>
            </a:r>
            <a:r>
              <a:rPr lang="en-US" dirty="0" smtClean="0"/>
              <a:t>train</a:t>
            </a:r>
            <a:endParaRPr lang="en-US" dirty="0" smtClean="0"/>
          </a:p>
          <a:p>
            <a:pPr lvl="1"/>
            <a:r>
              <a:rPr lang="en-US" dirty="0" smtClean="0"/>
              <a:t>Both </a:t>
            </a:r>
            <a:r>
              <a:rPr lang="en-US" dirty="0" smtClean="0"/>
              <a:t>beams injected </a:t>
            </a:r>
            <a:r>
              <a:rPr lang="en-US" dirty="0" smtClean="0"/>
              <a:t>cleanly</a:t>
            </a:r>
            <a:endParaRPr lang="en-US" dirty="0" smtClean="0"/>
          </a:p>
          <a:p>
            <a:pPr lvl="1"/>
            <a:r>
              <a:rPr lang="en-US" dirty="0" smtClean="0"/>
              <a:t>B1 </a:t>
            </a:r>
            <a:r>
              <a:rPr lang="en-US" dirty="0" smtClean="0"/>
              <a:t>&amp; B2 losses only from </a:t>
            </a:r>
            <a:r>
              <a:rPr lang="en-US" dirty="0" smtClean="0"/>
              <a:t>over-injection </a:t>
            </a:r>
            <a:r>
              <a:rPr lang="en-US" dirty="0" smtClean="0"/>
              <a:t>above IQC </a:t>
            </a:r>
            <a:r>
              <a:rPr lang="en-US" dirty="0" smtClean="0"/>
              <a:t>thresholds</a:t>
            </a:r>
            <a:endParaRPr lang="en-US" dirty="0" smtClean="0"/>
          </a:p>
          <a:p>
            <a:pPr lvl="1"/>
            <a:r>
              <a:rPr lang="en-US" dirty="0" smtClean="0"/>
              <a:t>B1 </a:t>
            </a:r>
            <a:r>
              <a:rPr lang="en-US" dirty="0" smtClean="0"/>
              <a:t>2nd batch injected very cleanly with no loss warnings and IQC all </a:t>
            </a:r>
            <a:r>
              <a:rPr lang="en-US" dirty="0" smtClean="0"/>
              <a:t>green</a:t>
            </a:r>
            <a:endParaRPr lang="en-US" dirty="0" smtClean="0"/>
          </a:p>
          <a:p>
            <a:pPr lvl="1"/>
            <a:r>
              <a:rPr lang="en-US" dirty="0" smtClean="0"/>
              <a:t>B2 </a:t>
            </a:r>
            <a:r>
              <a:rPr lang="en-US" dirty="0" smtClean="0"/>
              <a:t>could not inject 2nd batch as BPF FALSE - BCT fix </a:t>
            </a:r>
            <a:r>
              <a:rPr lang="en-US" dirty="0" smtClean="0"/>
              <a:t>needed</a:t>
            </a:r>
            <a:endParaRPr lang="en-US" dirty="0" smtClean="0"/>
          </a:p>
          <a:p>
            <a:pPr lvl="1"/>
            <a:r>
              <a:rPr lang="en-US" dirty="0" smtClean="0"/>
              <a:t>Injection </a:t>
            </a:r>
            <a:r>
              <a:rPr lang="en-US" dirty="0" smtClean="0"/>
              <a:t>oscillations looked fine - </a:t>
            </a:r>
            <a:r>
              <a:rPr lang="en-US" dirty="0" err="1" smtClean="0"/>
              <a:t>injecton</a:t>
            </a:r>
            <a:r>
              <a:rPr lang="en-US" dirty="0" smtClean="0"/>
              <a:t> NOT </a:t>
            </a:r>
            <a:r>
              <a:rPr lang="en-US" dirty="0" smtClean="0"/>
              <a:t>steered</a:t>
            </a:r>
            <a:endParaRPr lang="en-US" dirty="0" smtClean="0"/>
          </a:p>
          <a:p>
            <a:pPr lvl="1"/>
            <a:r>
              <a:rPr lang="en-US" dirty="0" smtClean="0"/>
              <a:t>Transfer </a:t>
            </a:r>
            <a:r>
              <a:rPr lang="en-US" dirty="0" smtClean="0"/>
              <a:t>line losses OK - some </a:t>
            </a:r>
            <a:r>
              <a:rPr lang="en-US" dirty="0" err="1" smtClean="0"/>
              <a:t>TCDIs</a:t>
            </a:r>
            <a:r>
              <a:rPr lang="en-US" dirty="0" smtClean="0"/>
              <a:t> to re-</a:t>
            </a:r>
            <a:r>
              <a:rPr lang="en-US" dirty="0" smtClean="0"/>
              <a:t>center</a:t>
            </a:r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 smtClean="0"/>
              <a:t>steps to do detailed TCDI adjustments - need to be able to fill with 48 bunches for this.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Injection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41757" b="27397"/>
          <a:stretch>
            <a:fillRect/>
          </a:stretch>
        </p:blipFill>
        <p:spPr>
          <a:xfrm>
            <a:off x="6350" y="1284808"/>
            <a:ext cx="9137650" cy="2113953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 bwMode="auto">
          <a:xfrm>
            <a:off x="3659565" y="3556002"/>
            <a:ext cx="392339" cy="87085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185" y="4502834"/>
            <a:ext cx="2482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Injection of 4b per batch</a:t>
            </a:r>
          </a:p>
          <a:p>
            <a:r>
              <a:rPr lang="en-US" dirty="0" smtClean="0"/>
              <a:t>(0.9e11 per bunch)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1143" y="2270667"/>
            <a:ext cx="182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 Injection Fill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Injection/Injection Protection Plan</a:t>
            </a:r>
            <a:br>
              <a:rPr lang="en-US" dirty="0" smtClean="0"/>
            </a:br>
            <a:r>
              <a:rPr lang="en-US" sz="1400" dirty="0" smtClean="0"/>
              <a:t>(preliminary)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: 12-19</a:t>
            </a:r>
            <a:r>
              <a:rPr lang="en-US" dirty="0" smtClean="0"/>
              <a:t>, 7 </a:t>
            </a:r>
            <a:r>
              <a:rPr lang="en-US" dirty="0" err="1" smtClean="0"/>
              <a:t>h</a:t>
            </a:r>
            <a:r>
              <a:rPr lang="en-US" dirty="0" smtClean="0"/>
              <a:t> - finish off TDI setups, steering of </a:t>
            </a:r>
            <a:r>
              <a:rPr lang="en-US" dirty="0" err="1" smtClean="0"/>
              <a:t>TLs</a:t>
            </a:r>
            <a:r>
              <a:rPr lang="en-US" dirty="0" smtClean="0"/>
              <a:t> with 1 train of 4b [BG, WB, CB</a:t>
            </a:r>
            <a:r>
              <a:rPr lang="en-US" dirty="0" smtClean="0"/>
              <a:t>]</a:t>
            </a:r>
          </a:p>
          <a:p>
            <a:r>
              <a:rPr lang="en-US" dirty="0" smtClean="0"/>
              <a:t>Tuesday</a:t>
            </a:r>
            <a:r>
              <a:rPr lang="en-US" dirty="0" smtClean="0"/>
              <a:t>: 12-20, 8 </a:t>
            </a:r>
            <a:r>
              <a:rPr lang="en-US" dirty="0" err="1" smtClean="0"/>
              <a:t>h</a:t>
            </a:r>
            <a:r>
              <a:rPr lang="en-US" dirty="0" smtClean="0"/>
              <a:t> - steering of </a:t>
            </a:r>
            <a:r>
              <a:rPr lang="en-US" dirty="0" err="1" smtClean="0"/>
              <a:t>TLs</a:t>
            </a:r>
            <a:r>
              <a:rPr lang="en-US" dirty="0" smtClean="0"/>
              <a:t> with 1 train of 4b, injection steering, setup of </a:t>
            </a:r>
            <a:r>
              <a:rPr lang="en-US" dirty="0" err="1" smtClean="0"/>
              <a:t>TCDIs</a:t>
            </a:r>
            <a:r>
              <a:rPr lang="en-US" dirty="0" smtClean="0"/>
              <a:t> in </a:t>
            </a:r>
            <a:r>
              <a:rPr lang="en-US" dirty="0" err="1" smtClean="0"/>
              <a:t>TLs</a:t>
            </a:r>
            <a:r>
              <a:rPr lang="en-US" dirty="0" smtClean="0"/>
              <a:t>, [BG, WB, CB</a:t>
            </a:r>
            <a:r>
              <a:rPr lang="en-US" dirty="0" smtClean="0"/>
              <a:t>]</a:t>
            </a:r>
          </a:p>
          <a:p>
            <a:r>
              <a:rPr lang="en-US" dirty="0" smtClean="0"/>
              <a:t>Wednesday</a:t>
            </a:r>
            <a:r>
              <a:rPr lang="en-US" dirty="0" smtClean="0"/>
              <a:t>: 12-23, 11h - finish setup of </a:t>
            </a:r>
            <a:r>
              <a:rPr lang="en-US" dirty="0" err="1" smtClean="0"/>
              <a:t>TCDIs</a:t>
            </a:r>
            <a:r>
              <a:rPr lang="en-US" dirty="0" smtClean="0"/>
              <a:t>, start injection protection validation checks, [BG, WB, JU</a:t>
            </a:r>
            <a:r>
              <a:rPr lang="en-US" dirty="0" smtClean="0"/>
              <a:t>]</a:t>
            </a:r>
          </a:p>
          <a:p>
            <a:r>
              <a:rPr lang="en-US" dirty="0" smtClean="0"/>
              <a:t>Thursday</a:t>
            </a:r>
            <a:r>
              <a:rPr lang="en-US" dirty="0" smtClean="0"/>
              <a:t>: 9-17, 8h - injection protection validation checks, [VK, WB, JU</a:t>
            </a:r>
            <a:r>
              <a:rPr lang="en-US" dirty="0" smtClean="0"/>
              <a:t>]</a:t>
            </a:r>
          </a:p>
          <a:p>
            <a:r>
              <a:rPr lang="en-US" dirty="0" smtClean="0"/>
              <a:t>Friday</a:t>
            </a:r>
            <a:r>
              <a:rPr lang="en-US" dirty="0" smtClean="0"/>
              <a:t>: 8-16, 8h - injection of 2 and 3 trains of 4b, [BG, VK, WB]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PLL (R. </a:t>
            </a:r>
            <a:r>
              <a:rPr lang="en-US" dirty="0" err="1" smtClean="0"/>
              <a:t>Steinhagen</a:t>
            </a:r>
            <a:r>
              <a:rPr lang="en-US" dirty="0" smtClean="0"/>
              <a:t> et 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9882"/>
            <a:ext cx="8686800" cy="5564848"/>
          </a:xfrm>
        </p:spPr>
        <p:txBody>
          <a:bodyPr/>
          <a:lstStyle/>
          <a:p>
            <a:r>
              <a:rPr lang="en-US" dirty="0" smtClean="0"/>
              <a:t>re-validated beam-transfer-functions (</a:t>
            </a:r>
            <a:r>
              <a:rPr lang="en-US" dirty="0" err="1" smtClean="0"/>
              <a:t>BTFs</a:t>
            </a:r>
            <a:r>
              <a:rPr lang="en-US" dirty="0" smtClean="0"/>
              <a:t>) with various damper settings - zero crossings </a:t>
            </a:r>
            <a:r>
              <a:rPr lang="en-US" dirty="0" smtClean="0"/>
              <a:t>at</a:t>
            </a:r>
            <a:endParaRPr lang="en-US" dirty="0" smtClean="0"/>
          </a:p>
          <a:p>
            <a:r>
              <a:rPr lang="en-US" dirty="0" smtClean="0"/>
              <a:t>BTF </a:t>
            </a:r>
            <a:r>
              <a:rPr lang="en-US" dirty="0" smtClean="0"/>
              <a:t>phase-responses were within 10deg the same as during last measurements (and initial setup done last </a:t>
            </a:r>
            <a:r>
              <a:rPr lang="en-US" dirty="0" smtClean="0"/>
              <a:t>December)</a:t>
            </a:r>
          </a:p>
          <a:p>
            <a:r>
              <a:rPr lang="en-US" dirty="0" smtClean="0"/>
              <a:t>locked </a:t>
            </a:r>
            <a:r>
              <a:rPr lang="en-US" dirty="0" smtClean="0"/>
              <a:t>the PLL on tune and applied </a:t>
            </a:r>
            <a:r>
              <a:rPr lang="en-US" dirty="0" err="1" smtClean="0"/>
              <a:t>dp/p</a:t>
            </a:r>
            <a:r>
              <a:rPr lang="en-US" dirty="0" smtClean="0"/>
              <a:t> modulations to test the tracking bandwidth and tune measurement stability for various ADT gains and dQ'+-5 </a:t>
            </a:r>
            <a:r>
              <a:rPr lang="en-US" dirty="0" smtClean="0"/>
              <a:t>trims</a:t>
            </a:r>
            <a:endParaRPr lang="en-US" dirty="0" smtClean="0"/>
          </a:p>
          <a:p>
            <a:r>
              <a:rPr lang="en-US" dirty="0" smtClean="0"/>
              <a:t>initial observations (more details in log):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PLL gave nice tune tracking signals, provided the excitation and set-bandwidth was large enough.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With </a:t>
            </a:r>
            <a:r>
              <a:rPr lang="en-US" dirty="0" smtClean="0"/>
              <a:t>the tested excitation amplitudes no obvious beam size growth has been seen in addition to the already constant increase which seem to occur regardless of whether the damper was on/off (observation of the previous ADT expert tests) or whether the PLL excited the beam or not (this test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29995</TotalTime>
  <Words>1019</Words>
  <Application>Microsoft Macintosh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Monday 6.9.</vt:lpstr>
      <vt:lpstr>Dump Event 10h23</vt:lpstr>
      <vt:lpstr>Beta Beat 3.5 TeV B1</vt:lpstr>
      <vt:lpstr>Beta Beat 3.5 TeV B2</vt:lpstr>
      <vt:lpstr>Summary of TL and Injection setup with trains I (B. Goddard et al) </vt:lpstr>
      <vt:lpstr>Summary of TL and Injection setup with trains II (B. Goddard et al) </vt:lpstr>
      <vt:lpstr>Batch Injection</vt:lpstr>
      <vt:lpstr>Injection/Injection Protection Plan (preliminary)</vt:lpstr>
      <vt:lpstr>Summary PLL (R. Steinhagen et al)</vt:lpstr>
      <vt:lpstr>Summary k-modulation</vt:lpstr>
      <vt:lpstr>Example Result (more in logbook)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Ralph Assmann</cp:lastModifiedBy>
  <cp:revision>717</cp:revision>
  <dcterms:created xsi:type="dcterms:W3CDTF">2010-09-07T05:29:12Z</dcterms:created>
  <dcterms:modified xsi:type="dcterms:W3CDTF">2010-09-07T06:23:43Z</dcterms:modified>
</cp:coreProperties>
</file>