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sldIdLst>
    <p:sldId id="650" r:id="rId2"/>
    <p:sldId id="615" r:id="rId3"/>
    <p:sldId id="651" r:id="rId4"/>
    <p:sldId id="652" r:id="rId5"/>
    <p:sldId id="653" r:id="rId6"/>
    <p:sldId id="654" r:id="rId7"/>
    <p:sldId id="655" r:id="rId8"/>
    <p:sldId id="656" r:id="rId9"/>
    <p:sldId id="657" r:id="rId10"/>
    <p:sldId id="658" r:id="rId11"/>
    <p:sldId id="660" r:id="rId12"/>
    <p:sldId id="631" r:id="rId13"/>
    <p:sldId id="659" r:id="rId14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00"/>
    <a:srgbClr val="960663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1" autoAdjust="0"/>
    <p:restoredTop sz="94706" autoAdjust="0"/>
  </p:normalViewPr>
  <p:slideViewPr>
    <p:cSldViewPr>
      <p:cViewPr varScale="1">
        <p:scale>
          <a:sx n="97" d="100"/>
          <a:sy n="97" d="100"/>
        </p:scale>
        <p:origin x="-11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3519-BAA5-475D-A548-FCD3841438B7}" type="datetimeFigureOut">
              <a:rPr lang="en-GB" smtClean="0"/>
              <a:pPr/>
              <a:t>04/09/2010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804C-9D00-4E84-997F-008008BA2D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09/06/2009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Beam Commissioning Meeting - GA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</p:sldLayoutIdLst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/>
              <a:t>03/09/2010</a:t>
            </a:r>
          </a:p>
        </p:txBody>
      </p:sp>
      <p:sp>
        <p:nvSpPr>
          <p:cNvPr id="7170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91600" cy="5181600"/>
          </a:xfrm>
        </p:spPr>
        <p:txBody>
          <a:bodyPr/>
          <a:lstStyle/>
          <a:p>
            <a:pPr lvl="0"/>
            <a:r>
              <a:rPr lang="en-US" sz="2400" dirty="0" smtClean="0"/>
              <a:t>06:30 - 09:00 Access required for interlock problem on TI2 collimators and pre-cycle</a:t>
            </a:r>
          </a:p>
          <a:p>
            <a:pPr lvl="0"/>
            <a:r>
              <a:rPr lang="en-US" sz="2400" dirty="0" smtClean="0"/>
              <a:t>09:00-10:30 No beam from SPS</a:t>
            </a:r>
          </a:p>
          <a:p>
            <a:pPr lvl="0"/>
            <a:r>
              <a:rPr lang="en-US" sz="2400" dirty="0" smtClean="0"/>
              <a:t>10:30 Injection: important corrections required because of the ALICE solenoid/spectrometer polarity change (non-closure of the compensator bump)</a:t>
            </a:r>
          </a:p>
          <a:p>
            <a:pPr lvl="0"/>
            <a:r>
              <a:rPr lang="en-US" sz="2400" dirty="0" smtClean="0"/>
              <a:t>11:30 Lost </a:t>
            </a:r>
            <a:r>
              <a:rPr lang="en-US" sz="2400" dirty="0" err="1" smtClean="0"/>
              <a:t>cryo</a:t>
            </a:r>
            <a:r>
              <a:rPr lang="en-US" sz="2400" dirty="0" smtClean="0"/>
              <a:t> conditions in Sector 67 during orbit investigations </a:t>
            </a:r>
            <a:r>
              <a:rPr lang="en-US" sz="2400" dirty="0" smtClean="0">
                <a:sym typeface="Wingdings" pitchFamily="2" charset="2"/>
              </a:rPr>
              <a:t> Bad manipulation on temperature sensor</a:t>
            </a:r>
          </a:p>
          <a:p>
            <a:pPr lvl="0"/>
            <a:r>
              <a:rPr lang="en-US" sz="2400" dirty="0" smtClean="0">
                <a:sym typeface="Wingdings" pitchFamily="2" charset="2"/>
              </a:rPr>
              <a:t>11:30 – 13:00 Pre-cycle </a:t>
            </a:r>
            <a:endParaRPr lang="en-US" sz="2400" dirty="0" smtClean="0"/>
          </a:p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18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  <a:buNone/>
            </a:pPr>
            <a:endParaRPr lang="en-GB" sz="18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GB" sz="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that was…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247775"/>
            <a:ext cx="89916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~18:00 recovery, pre-cycle</a:t>
            </a:r>
          </a:p>
          <a:p>
            <a:r>
              <a:rPr lang="en-US" dirty="0" smtClean="0"/>
              <a:t>Evening: 450 GeV crossing angle set-up</a:t>
            </a:r>
          </a:p>
          <a:p>
            <a:r>
              <a:rPr lang="en-US" dirty="0" smtClean="0"/>
              <a:t>Overnight: ramp, squeeze, beating measurement and correction</a:t>
            </a:r>
            <a:r>
              <a:rPr lang="en-US" smtClean="0"/>
              <a:t>, K-modulation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that is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/>
              <a:t>Crossing angles</a:t>
            </a:r>
          </a:p>
        </p:txBody>
      </p:sp>
      <p:sp>
        <p:nvSpPr>
          <p:cNvPr id="7170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91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>
                <a:sym typeface="Wingdings" pitchFamily="2" charset="2"/>
              </a:rPr>
              <a:t>Polarities for ALICE solenoid/spectrometer: + +</a:t>
            </a:r>
          </a:p>
          <a:p>
            <a:pPr>
              <a:lnSpc>
                <a:spcPct val="90000"/>
              </a:lnSpc>
            </a:pPr>
            <a:r>
              <a:rPr lang="en-GB" sz="2400" dirty="0" smtClean="0">
                <a:sym typeface="Wingdings" pitchFamily="2" charset="2"/>
              </a:rPr>
              <a:t>Polarity for </a:t>
            </a:r>
            <a:r>
              <a:rPr lang="en-GB" sz="2400" dirty="0" err="1" smtClean="0">
                <a:sym typeface="Wingdings" pitchFamily="2" charset="2"/>
              </a:rPr>
              <a:t>LHCb</a:t>
            </a:r>
            <a:r>
              <a:rPr lang="en-GB" sz="2400" dirty="0" smtClean="0">
                <a:sym typeface="Wingdings" pitchFamily="2" charset="2"/>
              </a:rPr>
              <a:t> spectrometer: -</a:t>
            </a: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GB" sz="2400" dirty="0" smtClean="0">
                <a:sym typeface="Wingdings" pitchFamily="2" charset="2"/>
              </a:rPr>
              <a:t>External crossing angles: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>
                <a:sym typeface="Wingdings" pitchFamily="2" charset="2"/>
              </a:rPr>
              <a:t>IR1: -170 </a:t>
            </a:r>
            <a:r>
              <a:rPr lang="en-GB" sz="2000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sz="2000" dirty="0" err="1" smtClean="0">
                <a:sym typeface="Wingdings" pitchFamily="2" charset="2"/>
              </a:rPr>
              <a:t>rad</a:t>
            </a:r>
            <a:r>
              <a:rPr lang="en-GB" sz="2000" dirty="0" smtClean="0">
                <a:sym typeface="Wingdings" pitchFamily="2" charset="2"/>
              </a:rPr>
              <a:t> at inj./ramp and -100 </a:t>
            </a:r>
            <a:r>
              <a:rPr lang="en-GB" sz="2000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sz="2000" dirty="0" err="1" smtClean="0">
                <a:sym typeface="Wingdings" pitchFamily="2" charset="2"/>
              </a:rPr>
              <a:t>rad</a:t>
            </a:r>
            <a:r>
              <a:rPr lang="en-GB" sz="2000" dirty="0" smtClean="0">
                <a:sym typeface="Wingdings" pitchFamily="2" charset="2"/>
              </a:rPr>
              <a:t> in squeeze/collision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>
                <a:sym typeface="Wingdings" pitchFamily="2" charset="2"/>
              </a:rPr>
              <a:t>IR2: ±170 </a:t>
            </a:r>
            <a:r>
              <a:rPr lang="en-GB" sz="2000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sz="2000" dirty="0" err="1" smtClean="0">
                <a:sym typeface="Wingdings" pitchFamily="2" charset="2"/>
              </a:rPr>
              <a:t>rad</a:t>
            </a:r>
            <a:r>
              <a:rPr lang="en-GB" sz="2000" dirty="0" smtClean="0">
                <a:sym typeface="Wingdings" pitchFamily="2" charset="2"/>
              </a:rPr>
              <a:t> at inj./ramp and ±110 </a:t>
            </a:r>
            <a:r>
              <a:rPr lang="en-GB" sz="2000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sz="2000" dirty="0" err="1" smtClean="0">
                <a:sym typeface="Wingdings" pitchFamily="2" charset="2"/>
              </a:rPr>
              <a:t>rad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squeeze+collision</a:t>
            </a:r>
            <a:endParaRPr lang="en-GB" sz="20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GB" sz="2000" dirty="0" smtClean="0">
                <a:sym typeface="Wingdings" pitchFamily="2" charset="2"/>
              </a:rPr>
              <a:t>IR5: +170 </a:t>
            </a:r>
            <a:r>
              <a:rPr lang="en-GB" sz="2000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sz="2000" dirty="0" err="1" smtClean="0">
                <a:sym typeface="Wingdings" pitchFamily="2" charset="2"/>
              </a:rPr>
              <a:t>rad</a:t>
            </a:r>
            <a:r>
              <a:rPr lang="en-GB" sz="2000" dirty="0" smtClean="0">
                <a:sym typeface="Wingdings" pitchFamily="2" charset="2"/>
              </a:rPr>
              <a:t> at inj./ramp and +100 </a:t>
            </a:r>
            <a:r>
              <a:rPr lang="en-GB" sz="2000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sz="2000" dirty="0" err="1" smtClean="0">
                <a:sym typeface="Wingdings" pitchFamily="2" charset="2"/>
              </a:rPr>
              <a:t>rad</a:t>
            </a:r>
            <a:r>
              <a:rPr lang="en-GB" sz="2000" dirty="0" smtClean="0">
                <a:sym typeface="Wingdings" pitchFamily="2" charset="2"/>
              </a:rPr>
              <a:t> in squeeze/collision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>
                <a:sym typeface="Wingdings" pitchFamily="2" charset="2"/>
              </a:rPr>
              <a:t>IR8: -170 </a:t>
            </a:r>
            <a:r>
              <a:rPr lang="en-GB" sz="2000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sz="2000" dirty="0" err="1" smtClean="0">
                <a:sym typeface="Wingdings" pitchFamily="2" charset="2"/>
              </a:rPr>
              <a:t>rad</a:t>
            </a:r>
            <a:r>
              <a:rPr lang="en-GB" sz="2000" dirty="0" smtClean="0">
                <a:sym typeface="Wingdings" pitchFamily="2" charset="2"/>
              </a:rPr>
              <a:t> at inj./ramp and -100 </a:t>
            </a:r>
            <a:r>
              <a:rPr lang="en-GB" sz="2000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sz="2000" dirty="0" err="1" smtClean="0">
                <a:sym typeface="Wingdings" pitchFamily="2" charset="2"/>
              </a:rPr>
              <a:t>rad</a:t>
            </a:r>
            <a:r>
              <a:rPr lang="en-GB" sz="2000" dirty="0" smtClean="0">
                <a:sym typeface="Wingdings" pitchFamily="2" charset="2"/>
              </a:rPr>
              <a:t> in squeeze/collision</a:t>
            </a:r>
          </a:p>
          <a:p>
            <a:pPr lvl="1">
              <a:lnSpc>
                <a:spcPct val="90000"/>
              </a:lnSpc>
            </a:pPr>
            <a:endParaRPr lang="en-GB" sz="20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IP2 with parallel separation (3 to 4 </a:t>
            </a:r>
            <a:r>
              <a:rPr lang="en-GB" sz="2000" dirty="0" err="1" smtClean="0"/>
              <a:t>sigmas</a:t>
            </a:r>
            <a:r>
              <a:rPr lang="en-GB" sz="2000" dirty="0" smtClean="0"/>
              <a:t>).</a:t>
            </a:r>
          </a:p>
          <a:p>
            <a:pPr lvl="1">
              <a:lnSpc>
                <a:spcPct val="90000"/>
              </a:lnSpc>
            </a:pPr>
            <a:endParaRPr lang="en-GB" sz="20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52400"/>
            <a:ext cx="4819650" cy="50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5800" y="4953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dirty="0" smtClean="0"/>
              <a:t>on_sep8 := 0;</a:t>
            </a:r>
          </a:p>
          <a:p>
            <a:r>
              <a:rPr lang="fi-FI" dirty="0" smtClean="0"/>
              <a:t>on_x8   := 100/170</a:t>
            </a:r>
            <a:r>
              <a:rPr lang="fi-FI" dirty="0" smtClean="0"/>
              <a:t>;</a:t>
            </a:r>
            <a:endParaRPr lang="fi-FI" dirty="0" smtClean="0"/>
          </a:p>
          <a:p>
            <a:r>
              <a:rPr lang="fi-FI" dirty="0" smtClean="0"/>
              <a:t>on_lhcb := 2;</a:t>
            </a:r>
            <a:endParaRPr lang="fi-FI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57150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px</a:t>
            </a:r>
            <a:r>
              <a:rPr lang="en-GB" dirty="0" smtClean="0"/>
              <a:t> = 0.0001699757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5146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Positive internal angle</a:t>
            </a:r>
          </a:p>
          <a:p>
            <a:r>
              <a:rPr lang="en-US" dirty="0" smtClean="0"/>
              <a:t>Negative external angle</a:t>
            </a:r>
          </a:p>
          <a:p>
            <a:r>
              <a:rPr lang="en-US" dirty="0" smtClean="0"/>
              <a:t>Positive net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/>
              <a:t>03/09/2010</a:t>
            </a:r>
          </a:p>
        </p:txBody>
      </p:sp>
      <p:sp>
        <p:nvSpPr>
          <p:cNvPr id="7170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91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  <a:buNone/>
            </a:pPr>
            <a:endParaRPr lang="en-GB" sz="18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GB" sz="600" dirty="0" smtClean="0">
              <a:sym typeface="Wingdings" pitchFamily="2" charset="2"/>
            </a:endParaRPr>
          </a:p>
        </p:txBody>
      </p:sp>
      <p:pic>
        <p:nvPicPr>
          <p:cNvPr id="3074" name="Picture 2" descr="http://elogbook.cern.ch/eLogbook/attach_reader?attach_id=11025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90600"/>
            <a:ext cx="8210550" cy="3284220"/>
          </a:xfrm>
          <a:prstGeom prst="rect">
            <a:avLst/>
          </a:prstGeom>
          <a:noFill/>
        </p:spPr>
      </p:pic>
      <p:sp>
        <p:nvSpPr>
          <p:cNvPr id="5" name="Text Placeholder 3"/>
          <p:cNvSpPr>
            <a:spLocks noGrp="1"/>
          </p:cNvSpPr>
          <p:nvPr>
            <p:ph type="body" sz="half" idx="10"/>
          </p:nvPr>
        </p:nvSpPr>
        <p:spPr>
          <a:xfrm>
            <a:off x="152400" y="4267200"/>
            <a:ext cx="8991600" cy="1676400"/>
          </a:xfrm>
        </p:spPr>
        <p:txBody>
          <a:bodyPr/>
          <a:lstStyle/>
          <a:p>
            <a:pPr lvl="0"/>
            <a:r>
              <a:rPr lang="en-US" sz="2400" dirty="0" smtClean="0"/>
              <a:t>Can be corrected using compensator magnets and MCBX </a:t>
            </a:r>
            <a:r>
              <a:rPr lang="en-US" sz="2400" dirty="0" smtClean="0">
                <a:sym typeface="Wingdings" pitchFamily="2" charset="2"/>
              </a:rPr>
              <a:t> need time to verify corrections to be implemented for each polarity.</a:t>
            </a:r>
          </a:p>
          <a:p>
            <a:pPr lvl="0">
              <a:buNone/>
            </a:pPr>
            <a:r>
              <a:rPr lang="en-US" sz="2400" dirty="0" smtClean="0">
                <a:sym typeface="Wingdings" pitchFamily="2" charset="2"/>
              </a:rPr>
              <a:t>  </a:t>
            </a:r>
            <a:endParaRPr lang="en-US" sz="2400" dirty="0" smtClean="0"/>
          </a:p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18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  <a:buNone/>
            </a:pPr>
            <a:endParaRPr lang="en-GB" sz="18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GB" sz="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/>
              <a:t>03/09/2010</a:t>
            </a:r>
          </a:p>
        </p:txBody>
      </p:sp>
      <p:sp>
        <p:nvSpPr>
          <p:cNvPr id="7170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91600" cy="5181600"/>
          </a:xfrm>
        </p:spPr>
        <p:txBody>
          <a:bodyPr/>
          <a:lstStyle/>
          <a:p>
            <a:pPr lvl="0"/>
            <a:r>
              <a:rPr lang="en-US" sz="2400" dirty="0" smtClean="0"/>
              <a:t>15:30 Ready to ramp after first iteration orbit clean-up at injection. ATLAS </a:t>
            </a:r>
            <a:r>
              <a:rPr lang="en-US" sz="2400" dirty="0" err="1" smtClean="0"/>
              <a:t>Toroid</a:t>
            </a:r>
            <a:r>
              <a:rPr lang="en-US" sz="2400" smtClean="0"/>
              <a:t> trip.</a:t>
            </a:r>
            <a:endParaRPr lang="en-US" sz="2400" dirty="0" smtClean="0">
              <a:sym typeface="Wingdings" pitchFamily="2" charset="2"/>
            </a:endParaRPr>
          </a:p>
          <a:p>
            <a:pPr lvl="0"/>
            <a:r>
              <a:rPr lang="en-US" sz="2400" dirty="0" smtClean="0">
                <a:sym typeface="Wingdings" pitchFamily="2" charset="2"/>
              </a:rPr>
              <a:t>Chromaticity measurement at the beginning of the ramp (logged). Negative H-chromaticity particularly for beam 2</a:t>
            </a:r>
          </a:p>
          <a:p>
            <a:pPr lvl="0"/>
            <a:endParaRPr lang="en-US" sz="2400" dirty="0" smtClean="0">
              <a:sym typeface="Wingdings" pitchFamily="2" charset="2"/>
            </a:endParaRPr>
          </a:p>
          <a:p>
            <a:pPr lvl="0"/>
            <a:endParaRPr lang="en-US" sz="2400" dirty="0" smtClean="0"/>
          </a:p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18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  <a:buNone/>
            </a:pPr>
            <a:endParaRPr lang="en-GB" sz="18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GB" sz="600" dirty="0" smtClean="0">
              <a:sym typeface="Wingdings" pitchFamily="2" charset="2"/>
            </a:endParaRPr>
          </a:p>
        </p:txBody>
      </p:sp>
      <p:pic>
        <p:nvPicPr>
          <p:cNvPr id="11266" name="Picture 2" descr="http://elogbook.cern.ch/eLogbook/attach_reader?attach_id=11026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14600"/>
            <a:ext cx="4846320" cy="2065020"/>
          </a:xfrm>
          <a:prstGeom prst="rect">
            <a:avLst/>
          </a:prstGeom>
          <a:noFill/>
        </p:spPr>
      </p:pic>
      <p:pic>
        <p:nvPicPr>
          <p:cNvPr id="11268" name="Picture 4" descr="http://elogbook.cern.ch/eLogbook/attach_reader?attach_id=11026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4343400"/>
            <a:ext cx="4804410" cy="2011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/>
              <a:t>03/09/2010</a:t>
            </a:r>
          </a:p>
        </p:txBody>
      </p:sp>
      <p:sp>
        <p:nvSpPr>
          <p:cNvPr id="7170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91600" cy="5181600"/>
          </a:xfrm>
        </p:spPr>
        <p:txBody>
          <a:bodyPr/>
          <a:lstStyle/>
          <a:p>
            <a:pPr lvl="0"/>
            <a:r>
              <a:rPr lang="en-US" sz="2400" dirty="0" smtClean="0">
                <a:sym typeface="Wingdings" pitchFamily="2" charset="2"/>
              </a:rPr>
              <a:t>Low lifetime for beam 2: low chromaticity. Likely phase loop not locking correctly due to low intensity</a:t>
            </a:r>
          </a:p>
          <a:p>
            <a:pPr lvl="0"/>
            <a:endParaRPr lang="en-US" sz="2400" dirty="0" smtClean="0">
              <a:sym typeface="Wingdings" pitchFamily="2" charset="2"/>
            </a:endParaRPr>
          </a:p>
          <a:p>
            <a:pPr lvl="0"/>
            <a:endParaRPr lang="en-US" sz="2400" dirty="0" smtClean="0">
              <a:sym typeface="Wingdings" pitchFamily="2" charset="2"/>
            </a:endParaRPr>
          </a:p>
          <a:p>
            <a:pPr lvl="0"/>
            <a:endParaRPr lang="en-US" sz="2400" dirty="0" smtClean="0">
              <a:sym typeface="Wingdings" pitchFamily="2" charset="2"/>
            </a:endParaRPr>
          </a:p>
          <a:p>
            <a:pPr lvl="0"/>
            <a:endParaRPr lang="en-US" sz="2400" dirty="0" smtClean="0">
              <a:sym typeface="Wingdings" pitchFamily="2" charset="2"/>
            </a:endParaRPr>
          </a:p>
          <a:p>
            <a:pPr lvl="0"/>
            <a:endParaRPr lang="en-US" sz="2400" dirty="0" smtClean="0">
              <a:sym typeface="Wingdings" pitchFamily="2" charset="2"/>
            </a:endParaRPr>
          </a:p>
          <a:p>
            <a:pPr lvl="0"/>
            <a:endParaRPr lang="en-US" sz="2400" dirty="0" smtClean="0">
              <a:sym typeface="Wingdings" pitchFamily="2" charset="2"/>
            </a:endParaRPr>
          </a:p>
          <a:p>
            <a:pPr lvl="0"/>
            <a:endParaRPr lang="en-US" sz="2400" dirty="0" smtClean="0">
              <a:sym typeface="Wingdings" pitchFamily="2" charset="2"/>
            </a:endParaRPr>
          </a:p>
          <a:p>
            <a:pPr lvl="0"/>
            <a:endParaRPr lang="en-US" sz="2400" dirty="0" smtClean="0">
              <a:sym typeface="Wingdings" pitchFamily="2" charset="2"/>
            </a:endParaRPr>
          </a:p>
          <a:p>
            <a:pPr lvl="0"/>
            <a:r>
              <a:rPr lang="en-US" sz="2400" dirty="0" smtClean="0">
                <a:sym typeface="Wingdings" pitchFamily="2" charset="2"/>
              </a:rPr>
              <a:t>Finally beams dumped at the end of the squeeze for validation of the dump after technical stop</a:t>
            </a:r>
          </a:p>
          <a:p>
            <a:pPr lvl="0"/>
            <a:endParaRPr lang="en-US" sz="2400" dirty="0" smtClean="0">
              <a:sym typeface="Wingdings" pitchFamily="2" charset="2"/>
            </a:endParaRPr>
          </a:p>
          <a:p>
            <a:pPr lvl="0"/>
            <a:endParaRPr lang="en-US" sz="2400" dirty="0" smtClean="0"/>
          </a:p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18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  <a:buNone/>
            </a:pPr>
            <a:endParaRPr lang="en-GB" sz="18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GB" sz="600" dirty="0" smtClean="0">
              <a:sym typeface="Wingdings" pitchFamily="2" charset="2"/>
            </a:endParaRPr>
          </a:p>
        </p:txBody>
      </p:sp>
      <p:pic>
        <p:nvPicPr>
          <p:cNvPr id="12290" name="Picture 2" descr="http://elogbook.cern.ch/eLogbook/attach_reader?attach_id=11026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9800"/>
            <a:ext cx="4724400" cy="3133852"/>
          </a:xfrm>
          <a:prstGeom prst="rect">
            <a:avLst/>
          </a:prstGeom>
          <a:noFill/>
        </p:spPr>
      </p:pic>
      <p:pic>
        <p:nvPicPr>
          <p:cNvPr id="12292" name="Picture 4" descr="http://elogbook.cern.ch/eLogbook/attach_reader?attach_id=11026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981200"/>
            <a:ext cx="4267200" cy="3362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/>
              <a:t>03/09/2010</a:t>
            </a:r>
          </a:p>
        </p:txBody>
      </p:sp>
      <p:sp>
        <p:nvSpPr>
          <p:cNvPr id="7170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91600" cy="5181600"/>
          </a:xfrm>
        </p:spPr>
        <p:txBody>
          <a:bodyPr/>
          <a:lstStyle/>
          <a:p>
            <a:pPr lvl="0"/>
            <a:r>
              <a:rPr lang="en-US" sz="2400" dirty="0" smtClean="0">
                <a:sym typeface="Wingdings" pitchFamily="2" charset="2"/>
              </a:rPr>
              <a:t>17:30 Dump validation at 3.5 </a:t>
            </a:r>
            <a:r>
              <a:rPr lang="en-US" sz="2400" dirty="0" err="1" smtClean="0">
                <a:sym typeface="Wingdings" pitchFamily="2" charset="2"/>
              </a:rPr>
              <a:t>TeV</a:t>
            </a:r>
            <a:r>
              <a:rPr lang="en-US" sz="2400" dirty="0" smtClean="0">
                <a:sym typeface="Wingdings" pitchFamily="2" charset="2"/>
              </a:rPr>
              <a:t> squeezed: OK</a:t>
            </a:r>
          </a:p>
          <a:p>
            <a:pPr lvl="0"/>
            <a:r>
              <a:rPr lang="en-US" sz="2400" dirty="0" smtClean="0">
                <a:sym typeface="Wingdings" pitchFamily="2" charset="2"/>
              </a:rPr>
              <a:t>Move to 10 A/s </a:t>
            </a:r>
            <a:r>
              <a:rPr lang="en-US" sz="2400" dirty="0" err="1" smtClean="0">
                <a:sym typeface="Wingdings" pitchFamily="2" charset="2"/>
              </a:rPr>
              <a:t>hypercycle</a:t>
            </a:r>
            <a:endParaRPr lang="en-US" sz="2400" dirty="0" smtClean="0">
              <a:sym typeface="Wingdings" pitchFamily="2" charset="2"/>
            </a:endParaRPr>
          </a:p>
          <a:p>
            <a:pPr lvl="0"/>
            <a:r>
              <a:rPr lang="en-US" sz="2400" dirty="0" smtClean="0">
                <a:sym typeface="Wingdings" pitchFamily="2" charset="2"/>
              </a:rPr>
              <a:t>Setting-up of capture with all RF cavities </a:t>
            </a:r>
            <a:r>
              <a:rPr lang="en-US" sz="2400" dirty="0" smtClean="0">
                <a:sym typeface="Wingdings" pitchFamily="2" charset="2"/>
              </a:rPr>
              <a:t>ON</a:t>
            </a:r>
          </a:p>
          <a:p>
            <a:pPr lvl="0"/>
            <a:r>
              <a:rPr lang="en-US" sz="2400" dirty="0" smtClean="0">
                <a:sym typeface="Wingdings" pitchFamily="2" charset="2"/>
              </a:rPr>
              <a:t>21:40 Transverse damper team swing into action</a:t>
            </a:r>
          </a:p>
          <a:p>
            <a:pPr lvl="0"/>
            <a:endParaRPr lang="en-US" sz="2400" dirty="0" smtClean="0">
              <a:sym typeface="Wingdings" pitchFamily="2" charset="2"/>
            </a:endParaRPr>
          </a:p>
          <a:p>
            <a:pPr lvl="0"/>
            <a:r>
              <a:rPr lang="en-US" sz="2400" dirty="0" smtClean="0">
                <a:sym typeface="Wingdings" pitchFamily="2" charset="2"/>
              </a:rPr>
              <a:t>22:23 </a:t>
            </a:r>
            <a:r>
              <a:rPr lang="en-US" sz="2400" dirty="0" smtClean="0"/>
              <a:t>BLM with fast losses on RS #5 ... looks like a UFO candidate </a:t>
            </a:r>
            <a:endParaRPr lang="en-US" sz="2400" dirty="0" smtClean="0">
              <a:sym typeface="Wingdings" pitchFamily="2" charset="2"/>
            </a:endParaRPr>
          </a:p>
          <a:p>
            <a:pPr lvl="0"/>
            <a:endParaRPr lang="en-US" sz="2400" dirty="0" smtClean="0"/>
          </a:p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18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  <a:buNone/>
            </a:pPr>
            <a:endParaRPr lang="en-GB" sz="18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GB" sz="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re-adjustments </a:t>
            </a:r>
            <a:r>
              <a:rPr lang="en-US" sz="1800" b="1" dirty="0" smtClean="0"/>
              <a:t>for beam 1 done to improve signal/noise</a:t>
            </a:r>
            <a:r>
              <a:rPr lang="en-US" sz="1800" dirty="0" smtClean="0"/>
              <a:t>. </a:t>
            </a:r>
            <a:br>
              <a:rPr lang="en-US" sz="1800" dirty="0" smtClean="0"/>
            </a:br>
            <a:r>
              <a:rPr lang="en-US" sz="1800" dirty="0" err="1" smtClean="0"/>
              <a:t>rms</a:t>
            </a:r>
            <a:r>
              <a:rPr lang="en-US" sz="1800" dirty="0" smtClean="0"/>
              <a:t> noise varies now between 1.4 um and 1.95 um depending on pick-up; </a:t>
            </a:r>
            <a:br>
              <a:rPr lang="en-US" sz="1800" dirty="0" smtClean="0"/>
            </a:br>
            <a:r>
              <a:rPr lang="en-US" sz="1800" dirty="0" smtClean="0"/>
              <a:t>before improvement it varied between 1.8 um and 2.8 um. For three of the pick-ups there is a factor ~2 improvement, for one there is no improvement (it was relatively good already and will be looked at again). </a:t>
            </a:r>
            <a:br>
              <a:rPr lang="en-US" sz="1800" dirty="0" smtClean="0"/>
            </a:br>
            <a:r>
              <a:rPr lang="en-US" sz="1800" dirty="0" smtClean="0"/>
              <a:t>One feature with Q9H must be looked at: close to zero there is a small glitch observed; for the time being one should run with a small negative offset on Q9H. See RF logbook for details. 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b="1" dirty="0" smtClean="0"/>
              <a:t>The same adjustment should now be carried out for beam 2.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The saturation level should then be +/- 2mm @ 1 ns bunch length and 1.3x10**11. </a:t>
            </a:r>
            <a:br>
              <a:rPr lang="en-US" sz="1800" dirty="0" smtClean="0"/>
            </a:br>
            <a:r>
              <a:rPr lang="en-US" sz="1800" dirty="0" smtClean="0"/>
              <a:t>Damper gain did not change a lot by the modifications; the calibration factors for the fixed display will be updated after completion of the campaign. </a:t>
            </a:r>
            <a:endParaRPr lang="en-GB" sz="1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damper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03:35 ramp started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10A/s ramp &amp; squeeze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00200"/>
            <a:ext cx="6248400" cy="485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800600" y="6488668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Tune &amp; chromaticity in ramp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flat-top</a:t>
            </a:r>
            <a:r>
              <a:rPr lang="en-US" dirty="0" smtClean="0"/>
              <a:t>: Q' arrives at about 4/7 (B1) and 2/8 (B2), </a:t>
            </a:r>
            <a:r>
              <a:rPr lang="en-US" dirty="0" smtClean="0"/>
              <a:t>4-5 </a:t>
            </a:r>
            <a:r>
              <a:rPr lang="en-US" dirty="0" smtClean="0"/>
              <a:t>units of Q'-decay visible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A/s ramp &amp; squeeze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124200"/>
            <a:ext cx="7962612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19400" y="2667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Chromaticity in squeeze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05:36   </a:t>
            </a:r>
            <a:r>
              <a:rPr lang="en-US" dirty="0" err="1" smtClean="0"/>
              <a:t>Cryo</a:t>
            </a:r>
            <a:r>
              <a:rPr lang="en-US" dirty="0" smtClean="0"/>
              <a:t> </a:t>
            </a:r>
            <a:r>
              <a:rPr lang="en-US" dirty="0" smtClean="0"/>
              <a:t>just came over. Cold compressor 34 just tripped. We were asked to dump the beams. </a:t>
            </a:r>
            <a:r>
              <a:rPr lang="en-US" dirty="0" err="1" smtClean="0"/>
              <a:t>Arghhhh</a:t>
            </a:r>
            <a:r>
              <a:rPr lang="en-US" dirty="0" smtClean="0"/>
              <a:t>!!!</a:t>
            </a:r>
          </a:p>
          <a:p>
            <a:r>
              <a:rPr lang="en-US" dirty="0" smtClean="0"/>
              <a:t>05:52 </a:t>
            </a:r>
            <a:r>
              <a:rPr lang="en-US" dirty="0" smtClean="0"/>
              <a:t>  S34 </a:t>
            </a:r>
            <a:r>
              <a:rPr lang="en-US" dirty="0" smtClean="0"/>
              <a:t>tripped due to loss of </a:t>
            </a:r>
            <a:r>
              <a:rPr lang="en-US" dirty="0" err="1" smtClean="0"/>
              <a:t>cryo</a:t>
            </a:r>
            <a:r>
              <a:rPr lang="en-US" dirty="0" smtClean="0"/>
              <a:t> maintain.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16878</TotalTime>
  <Words>426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LHCpresentations</vt:lpstr>
      <vt:lpstr>03/09/2010</vt:lpstr>
      <vt:lpstr>03/09/2010</vt:lpstr>
      <vt:lpstr>03/09/2010</vt:lpstr>
      <vt:lpstr>03/09/2010</vt:lpstr>
      <vt:lpstr>03/09/2010</vt:lpstr>
      <vt:lpstr>Summary damper</vt:lpstr>
      <vt:lpstr>10A/s ramp &amp; squeeze</vt:lpstr>
      <vt:lpstr>10 A/s ramp &amp; squeeze</vt:lpstr>
      <vt:lpstr>Slide 9</vt:lpstr>
      <vt:lpstr>Plan that was…</vt:lpstr>
      <vt:lpstr>Plan that is</vt:lpstr>
      <vt:lpstr>Crossing angles</vt:lpstr>
      <vt:lpstr>Slide 13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Lamont</cp:lastModifiedBy>
  <cp:revision>1666</cp:revision>
  <dcterms:created xsi:type="dcterms:W3CDTF">2010-04-25T23:23:07Z</dcterms:created>
  <dcterms:modified xsi:type="dcterms:W3CDTF">2010-09-04T06:55:09Z</dcterms:modified>
</cp:coreProperties>
</file>