
<file path=[Content_Types].xml><?xml version="1.0" encoding="utf-8"?>
<Types xmlns="http://schemas.openxmlformats.org/package/2006/content-types"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Default Extension="gif" ContentType="image/gif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notesMasterIdLst>
    <p:notesMasterId r:id="rId6"/>
  </p:notesMasterIdLst>
  <p:sldIdLst>
    <p:sldId id="650" r:id="rId2"/>
    <p:sldId id="615" r:id="rId3"/>
    <p:sldId id="649" r:id="rId4"/>
    <p:sldId id="631" r:id="rId5"/>
  </p:sldIdLst>
  <p:sldSz cx="9144000" cy="6858000" type="screen4x3"/>
  <p:notesSz cx="6797675" cy="9928225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  <a:srgbClr val="FF3300"/>
    <a:srgbClr val="960663"/>
    <a:srgbClr val="FFFF66"/>
    <a:srgbClr val="FFFF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1" autoAdjust="0"/>
    <p:restoredTop sz="94706" autoAdjust="0"/>
  </p:normalViewPr>
  <p:slideViewPr>
    <p:cSldViewPr>
      <p:cViewPr varScale="1">
        <p:scale>
          <a:sx n="104" d="100"/>
          <a:sy n="104" d="100"/>
        </p:scale>
        <p:origin x="-1104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0" d="100"/>
          <a:sy n="80" d="100"/>
        </p:scale>
        <p:origin x="-2022" y="-96"/>
      </p:cViewPr>
      <p:guideLst>
        <p:guide orient="horz" pos="3128"/>
        <p:guide pos="2141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275" cy="496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862" y="0"/>
            <a:ext cx="2946275" cy="496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1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8845" y="4716585"/>
            <a:ext cx="5439987" cy="446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779"/>
            <a:ext cx="2946275" cy="496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862" y="9429779"/>
            <a:ext cx="2946275" cy="496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E9550DCE-C0F6-4BD3-85B0-042E7AADD9F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2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990600"/>
            <a:ext cx="4267200" cy="25527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28600" y="3695700"/>
            <a:ext cx="4267200" cy="25527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>
          <a:xfrm>
            <a:off x="4648200" y="990600"/>
            <a:ext cx="4267200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, 2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>
          <a:xfrm>
            <a:off x="4648200" y="990600"/>
            <a:ext cx="4267200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6" name="Text Placeholder 4"/>
          <p:cNvSpPr>
            <a:spLocks noGrp="1"/>
          </p:cNvSpPr>
          <p:nvPr>
            <p:ph type="body" sz="half" idx="10"/>
          </p:nvPr>
        </p:nvSpPr>
        <p:spPr>
          <a:xfrm>
            <a:off x="152400" y="990600"/>
            <a:ext cx="4267200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gif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/>
          <p:cNvCxnSpPr/>
          <p:nvPr userDrawn="1"/>
        </p:nvCxnSpPr>
        <p:spPr>
          <a:xfrm>
            <a:off x="228600" y="914400"/>
            <a:ext cx="8686800" cy="1588"/>
          </a:xfrm>
          <a:prstGeom prst="line">
            <a:avLst/>
          </a:prstGeom>
          <a:ln w="19050"/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 userDrawn="1"/>
        </p:nvCxnSpPr>
        <p:spPr>
          <a:xfrm>
            <a:off x="228600" y="6399212"/>
            <a:ext cx="8686800" cy="1588"/>
          </a:xfrm>
          <a:prstGeom prst="line">
            <a:avLst/>
          </a:prstGeom>
          <a:ln w="19050"/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 descr="newlhc logo1.gif"/>
          <p:cNvPicPr>
            <a:picLocks noChangeAspect="1"/>
          </p:cNvPicPr>
          <p:nvPr userDrawn="1"/>
        </p:nvPicPr>
        <p:blipFill>
          <a:blip r:embed="rId6" cstate="print"/>
          <a:stretch>
            <a:fillRect/>
          </a:stretch>
        </p:blipFill>
        <p:spPr>
          <a:xfrm>
            <a:off x="-681848" y="0"/>
            <a:ext cx="1357346" cy="1357346"/>
          </a:xfrm>
          <a:prstGeom prst="rect">
            <a:avLst/>
          </a:prstGeom>
          <a:effectLst>
            <a:glow rad="101600">
              <a:schemeClr val="accent1">
                <a:lumMod val="40000"/>
                <a:lumOff val="60000"/>
                <a:alpha val="40000"/>
              </a:schemeClr>
            </a:glow>
            <a:reflection blurRad="6350" stA="50000" endA="300" endPos="55000" dir="5400000" sy="-100000" algn="bl" rotWithShape="0"/>
            <a:softEdge rad="12700"/>
          </a:effectLst>
        </p:spPr>
      </p:pic>
      <p:pic>
        <p:nvPicPr>
          <p:cNvPr id="11" name="Picture 3" descr="newlhc logo1.gif"/>
          <p:cNvPicPr>
            <a:picLocks noChangeAspect="1"/>
          </p:cNvPicPr>
          <p:nvPr userDrawn="1"/>
        </p:nvPicPr>
        <p:blipFill>
          <a:blip r:embed="rId6" cstate="print"/>
          <a:stretch>
            <a:fillRect/>
          </a:stretch>
        </p:blipFill>
        <p:spPr>
          <a:xfrm>
            <a:off x="-681848" y="0"/>
            <a:ext cx="1357346" cy="1357346"/>
          </a:xfrm>
          <a:prstGeom prst="rect">
            <a:avLst/>
          </a:prstGeom>
          <a:effectLst>
            <a:glow rad="101600">
              <a:schemeClr val="accent1">
                <a:lumMod val="40000"/>
                <a:lumOff val="60000"/>
                <a:alpha val="40000"/>
              </a:schemeClr>
            </a:glow>
            <a:reflection blurRad="6350" stA="50000" endA="300" endPos="55000" dir="5400000" sy="-100000" algn="bl" rotWithShape="0"/>
            <a:softEdge rad="12700"/>
          </a:effectLst>
        </p:spPr>
      </p:pic>
      <p:sp>
        <p:nvSpPr>
          <p:cNvPr id="1030" name="Title Placeholder 1"/>
          <p:cNvSpPr>
            <a:spLocks noGrp="1"/>
          </p:cNvSpPr>
          <p:nvPr>
            <p:ph type="title"/>
          </p:nvPr>
        </p:nvSpPr>
        <p:spPr bwMode="auto">
          <a:xfrm>
            <a:off x="1600200" y="152400"/>
            <a:ext cx="7315200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228600" y="990600"/>
            <a:ext cx="86868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2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553200"/>
            <a:ext cx="2133600" cy="1682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j-lt"/>
              </a:defRPr>
            </a:lvl1pPr>
          </a:lstStyle>
          <a:p>
            <a:pPr>
              <a:defRPr/>
            </a:pPr>
            <a:r>
              <a:rPr lang="en-US"/>
              <a:t>09/06/2009</a:t>
            </a:r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553200"/>
            <a:ext cx="2895600" cy="16827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Beam Commissioning Meeting - GA</a:t>
            </a:r>
            <a:endParaRPr lang="en-US" dirty="0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553200"/>
            <a:ext cx="2133600" cy="1682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j-lt"/>
              </a:defRPr>
            </a:lvl1pPr>
          </a:lstStyle>
          <a:p>
            <a:pPr>
              <a:defRPr/>
            </a:pPr>
            <a:fld id="{1A8F772A-8CCA-4885-87BF-DE56416A220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57" r:id="rId2"/>
    <p:sldLayoutId id="2147483658" r:id="rId3"/>
    <p:sldLayoutId id="2147483659" r:id="rId4"/>
  </p:sldLayoutIdLst>
  <p:hf sldNum="0" hdr="0" dt="0"/>
  <p:txStyles>
    <p:titleStyle>
      <a:lvl1pPr algn="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rebuchet MS" pitchFamily="34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rebuchet MS" pitchFamily="34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rebuchet MS" pitchFamily="34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rebuchet MS" pitchFamily="34" charset="0"/>
        </a:defRPr>
      </a:lvl5pPr>
      <a:lvl6pPr marL="457200" algn="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rebuchet MS" pitchFamily="34" charset="0"/>
        </a:defRPr>
      </a:lvl6pPr>
      <a:lvl7pPr marL="914400" algn="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rebuchet MS" pitchFamily="34" charset="0"/>
        </a:defRPr>
      </a:lvl7pPr>
      <a:lvl8pPr marL="1371600" algn="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rebuchet MS" pitchFamily="34" charset="0"/>
        </a:defRPr>
      </a:lvl8pPr>
      <a:lvl9pPr marL="1828800" algn="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rebuchet MS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>
          <a:solidFill>
            <a:schemeClr val="tx2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>
          <a:solidFill>
            <a:schemeClr val="tx2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>
          <a:solidFill>
            <a:schemeClr val="tx2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2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2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2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2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2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Title 2"/>
          <p:cNvSpPr>
            <a:spLocks noGrp="1"/>
          </p:cNvSpPr>
          <p:nvPr>
            <p:ph type="title"/>
          </p:nvPr>
        </p:nvSpPr>
        <p:spPr>
          <a:xfrm>
            <a:off x="609600" y="152400"/>
            <a:ext cx="8305800" cy="792163"/>
          </a:xfrm>
        </p:spPr>
        <p:txBody>
          <a:bodyPr/>
          <a:lstStyle/>
          <a:p>
            <a:r>
              <a:rPr lang="en-GB" dirty="0" smtClean="0"/>
              <a:t>02/09/2010</a:t>
            </a:r>
          </a:p>
        </p:txBody>
      </p:sp>
      <p:sp>
        <p:nvSpPr>
          <p:cNvPr id="7170" name="Text Placeholder 3"/>
          <p:cNvSpPr>
            <a:spLocks noGrp="1"/>
          </p:cNvSpPr>
          <p:nvPr>
            <p:ph type="body" sz="half" idx="10"/>
          </p:nvPr>
        </p:nvSpPr>
        <p:spPr>
          <a:xfrm>
            <a:off x="0" y="990600"/>
            <a:ext cx="8991600" cy="5181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GB" sz="2200" dirty="0" smtClean="0">
                <a:sym typeface="Wingdings" pitchFamily="2" charset="2"/>
              </a:rPr>
              <a:t>Access conditions for test of the RB.A23 at 17:30. Splice mapping.</a:t>
            </a:r>
          </a:p>
          <a:p>
            <a:pPr>
              <a:lnSpc>
                <a:spcPct val="90000"/>
              </a:lnSpc>
              <a:buNone/>
            </a:pPr>
            <a:endParaRPr lang="en-GB" sz="2200" dirty="0" smtClean="0">
              <a:sym typeface="Wingdings" pitchFamily="2" charset="2"/>
            </a:endParaRPr>
          </a:p>
          <a:p>
            <a:pPr>
              <a:lnSpc>
                <a:spcPct val="90000"/>
              </a:lnSpc>
            </a:pPr>
            <a:r>
              <a:rPr lang="en-GB" sz="2200" dirty="0" smtClean="0">
                <a:sym typeface="Wingdings" pitchFamily="2" charset="2"/>
              </a:rPr>
              <a:t>Complete machine closed by </a:t>
            </a:r>
            <a:r>
              <a:rPr lang="en-GB" sz="2200" smtClean="0">
                <a:sym typeface="Wingdings" pitchFamily="2" charset="2"/>
              </a:rPr>
              <a:t>~</a:t>
            </a:r>
            <a:r>
              <a:rPr lang="en-GB" sz="2200" smtClean="0">
                <a:sym typeface="Wingdings" pitchFamily="2" charset="2"/>
              </a:rPr>
              <a:t>18:00.Problems </a:t>
            </a:r>
            <a:r>
              <a:rPr lang="en-GB" sz="2200" dirty="0" smtClean="0">
                <a:sym typeface="Wingdings" pitchFamily="2" charset="2"/>
              </a:rPr>
              <a:t>in getting TI2 ready for injection (some PC still blocked-out) + ALICE inj. permit</a:t>
            </a:r>
          </a:p>
          <a:p>
            <a:pPr>
              <a:lnSpc>
                <a:spcPct val="90000"/>
              </a:lnSpc>
              <a:buNone/>
            </a:pPr>
            <a:endParaRPr lang="en-GB" sz="2200" dirty="0" smtClean="0">
              <a:sym typeface="Wingdings" pitchFamily="2" charset="2"/>
            </a:endParaRPr>
          </a:p>
          <a:p>
            <a:pPr>
              <a:lnSpc>
                <a:spcPct val="90000"/>
              </a:lnSpc>
            </a:pPr>
            <a:r>
              <a:rPr lang="en-GB" sz="2200" dirty="0" smtClean="0">
                <a:sym typeface="Wingdings" pitchFamily="2" charset="2"/>
              </a:rPr>
              <a:t>19:30 – 20:00 verification of the beam trajectory in TI2 and TI8 in order to check for any potential effect of magnet replacement in SPS with pilot beam. Only minor (H) corrections applied (</a:t>
            </a:r>
            <a:r>
              <a:rPr lang="en-GB" sz="2200" dirty="0" err="1" smtClean="0">
                <a:sym typeface="Wingdings" pitchFamily="2" charset="2"/>
              </a:rPr>
              <a:t>Jörg</a:t>
            </a:r>
            <a:r>
              <a:rPr lang="en-GB" sz="2200" dirty="0" smtClean="0">
                <a:sym typeface="Wingdings" pitchFamily="2" charset="2"/>
              </a:rPr>
              <a:t>): not yet copied to the other cycles. To be verified once we move to trains.</a:t>
            </a:r>
          </a:p>
          <a:p>
            <a:pPr>
              <a:lnSpc>
                <a:spcPct val="90000"/>
              </a:lnSpc>
            </a:pPr>
            <a:endParaRPr lang="en-GB" sz="2200" dirty="0" smtClean="0">
              <a:sym typeface="Wingdings" pitchFamily="2" charset="2"/>
            </a:endParaRPr>
          </a:p>
          <a:p>
            <a:pPr>
              <a:lnSpc>
                <a:spcPct val="90000"/>
              </a:lnSpc>
            </a:pPr>
            <a:r>
              <a:rPr lang="en-GB" sz="2200" dirty="0" smtClean="0">
                <a:sym typeface="Wingdings" pitchFamily="2" charset="2"/>
              </a:rPr>
              <a:t>Accesses in points 5 – 6 and 8 to solve problems with QPS and completion of re-commissioning of circuits affected by interventions during the technical stop</a:t>
            </a:r>
          </a:p>
          <a:p>
            <a:pPr>
              <a:lnSpc>
                <a:spcPct val="90000"/>
              </a:lnSpc>
            </a:pPr>
            <a:endParaRPr lang="en-GB" sz="2200" dirty="0" smtClean="0">
              <a:sym typeface="Wingdings" pitchFamily="2" charset="2"/>
            </a:endParaRPr>
          </a:p>
          <a:p>
            <a:pPr>
              <a:lnSpc>
                <a:spcPct val="90000"/>
              </a:lnSpc>
            </a:pPr>
            <a:endParaRPr lang="en-GB" sz="2200" dirty="0" smtClean="0">
              <a:sym typeface="Wingdings" pitchFamily="2" charset="2"/>
            </a:endParaRPr>
          </a:p>
          <a:p>
            <a:pPr>
              <a:lnSpc>
                <a:spcPct val="90000"/>
              </a:lnSpc>
            </a:pPr>
            <a:endParaRPr lang="en-GB" sz="2200" dirty="0" smtClean="0">
              <a:sym typeface="Wingdings" pitchFamily="2" charset="2"/>
            </a:endParaRPr>
          </a:p>
          <a:p>
            <a:pPr>
              <a:lnSpc>
                <a:spcPct val="90000"/>
              </a:lnSpc>
            </a:pPr>
            <a:endParaRPr lang="en-GB" sz="1800" dirty="0" smtClean="0">
              <a:sym typeface="Wingdings" pitchFamily="2" charset="2"/>
            </a:endParaRPr>
          </a:p>
          <a:p>
            <a:pPr lvl="1">
              <a:lnSpc>
                <a:spcPct val="90000"/>
              </a:lnSpc>
              <a:buNone/>
            </a:pPr>
            <a:endParaRPr lang="en-GB" sz="1800" dirty="0" smtClean="0">
              <a:sym typeface="Wingdings" pitchFamily="2" charset="2"/>
            </a:endParaRPr>
          </a:p>
          <a:p>
            <a:pPr>
              <a:lnSpc>
                <a:spcPct val="90000"/>
              </a:lnSpc>
            </a:pPr>
            <a:endParaRPr lang="en-GB" sz="2400" dirty="0" smtClean="0">
              <a:sym typeface="Wingdings" pitchFamily="2" charset="2"/>
            </a:endParaRPr>
          </a:p>
          <a:p>
            <a:pPr>
              <a:lnSpc>
                <a:spcPct val="90000"/>
              </a:lnSpc>
            </a:pPr>
            <a:endParaRPr lang="en-GB" sz="2200" dirty="0" smtClean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</a:pPr>
            <a:endParaRPr lang="en-GB" sz="600" dirty="0" smtClean="0">
              <a:sym typeface="Wingdings" pitchFamily="2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Title 2"/>
          <p:cNvSpPr>
            <a:spLocks noGrp="1"/>
          </p:cNvSpPr>
          <p:nvPr>
            <p:ph type="title"/>
          </p:nvPr>
        </p:nvSpPr>
        <p:spPr>
          <a:xfrm>
            <a:off x="609600" y="152400"/>
            <a:ext cx="8305800" cy="792163"/>
          </a:xfrm>
        </p:spPr>
        <p:txBody>
          <a:bodyPr/>
          <a:lstStyle/>
          <a:p>
            <a:r>
              <a:rPr lang="en-GB" dirty="0" smtClean="0"/>
              <a:t>02/09/2010</a:t>
            </a:r>
          </a:p>
        </p:txBody>
      </p:sp>
      <p:sp>
        <p:nvSpPr>
          <p:cNvPr id="7170" name="Text Placeholder 3"/>
          <p:cNvSpPr>
            <a:spLocks noGrp="1"/>
          </p:cNvSpPr>
          <p:nvPr>
            <p:ph type="body" sz="half" idx="10"/>
          </p:nvPr>
        </p:nvSpPr>
        <p:spPr>
          <a:xfrm>
            <a:off x="0" y="990600"/>
            <a:ext cx="8991600" cy="5181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GB" sz="2200" dirty="0" smtClean="0">
                <a:sym typeface="Wingdings" pitchFamily="2" charset="2"/>
              </a:rPr>
              <a:t>01:30: all circuits tests completed. OK from MP3 to power RB.A23. Machine closed and ready for pre-cycle</a:t>
            </a:r>
          </a:p>
          <a:p>
            <a:pPr>
              <a:lnSpc>
                <a:spcPct val="90000"/>
              </a:lnSpc>
              <a:buNone/>
            </a:pPr>
            <a:endParaRPr lang="en-GB" sz="2200" dirty="0" smtClean="0">
              <a:sym typeface="Wingdings" pitchFamily="2" charset="2"/>
            </a:endParaRPr>
          </a:p>
          <a:p>
            <a:pPr>
              <a:lnSpc>
                <a:spcPct val="90000"/>
              </a:lnSpc>
            </a:pPr>
            <a:r>
              <a:rPr lang="en-GB" sz="2200" dirty="0" smtClean="0">
                <a:sym typeface="Wingdings" pitchFamily="2" charset="2"/>
              </a:rPr>
              <a:t>04:00 Machine ready for injection for B2 at ~04:00. Issue with interlock coming from TI2 collimators for injection of B1</a:t>
            </a:r>
          </a:p>
          <a:p>
            <a:pPr>
              <a:lnSpc>
                <a:spcPct val="90000"/>
              </a:lnSpc>
            </a:pPr>
            <a:endParaRPr lang="en-GB" sz="2200" dirty="0" smtClean="0">
              <a:sym typeface="Wingdings" pitchFamily="2" charset="2"/>
            </a:endParaRPr>
          </a:p>
          <a:p>
            <a:pPr>
              <a:lnSpc>
                <a:spcPct val="90000"/>
              </a:lnSpc>
            </a:pPr>
            <a:r>
              <a:rPr lang="en-GB" sz="2200" dirty="0" smtClean="0">
                <a:sym typeface="Wingdings" pitchFamily="2" charset="2"/>
              </a:rPr>
              <a:t>Corrections for B2 orbit</a:t>
            </a:r>
          </a:p>
          <a:p>
            <a:pPr>
              <a:lnSpc>
                <a:spcPct val="90000"/>
              </a:lnSpc>
            </a:pPr>
            <a:endParaRPr lang="en-GB" sz="2200" dirty="0" smtClean="0">
              <a:sym typeface="Wingdings" pitchFamily="2" charset="2"/>
            </a:endParaRPr>
          </a:p>
          <a:p>
            <a:pPr>
              <a:lnSpc>
                <a:spcPct val="90000"/>
              </a:lnSpc>
            </a:pPr>
            <a:r>
              <a:rPr lang="en-GB" sz="2200" dirty="0" smtClean="0">
                <a:sym typeface="Wingdings" pitchFamily="2" charset="2"/>
              </a:rPr>
              <a:t>06:30 Access in point 2 for interlock issue. Problem with a cable connection.</a:t>
            </a:r>
          </a:p>
          <a:p>
            <a:pPr>
              <a:lnSpc>
                <a:spcPct val="90000"/>
              </a:lnSpc>
            </a:pPr>
            <a:endParaRPr lang="en-GB" sz="2200" dirty="0" smtClean="0">
              <a:sym typeface="Wingdings" pitchFamily="2" charset="2"/>
            </a:endParaRPr>
          </a:p>
          <a:p>
            <a:pPr>
              <a:lnSpc>
                <a:spcPct val="90000"/>
              </a:lnSpc>
            </a:pPr>
            <a:r>
              <a:rPr lang="en-GB" sz="2200" dirty="0" smtClean="0">
                <a:sym typeface="Wingdings" pitchFamily="2" charset="2"/>
              </a:rPr>
              <a:t>07:30 End of access start pre-cycle</a:t>
            </a:r>
          </a:p>
          <a:p>
            <a:pPr lvl="1">
              <a:lnSpc>
                <a:spcPct val="90000"/>
              </a:lnSpc>
              <a:buNone/>
            </a:pPr>
            <a:endParaRPr lang="en-GB" sz="1800" dirty="0" smtClean="0">
              <a:sym typeface="Wingdings" pitchFamily="2" charset="2"/>
            </a:endParaRPr>
          </a:p>
          <a:p>
            <a:pPr>
              <a:lnSpc>
                <a:spcPct val="90000"/>
              </a:lnSpc>
            </a:pPr>
            <a:endParaRPr lang="en-GB" sz="2400" dirty="0" smtClean="0">
              <a:sym typeface="Wingdings" pitchFamily="2" charset="2"/>
            </a:endParaRPr>
          </a:p>
          <a:p>
            <a:pPr>
              <a:lnSpc>
                <a:spcPct val="90000"/>
              </a:lnSpc>
            </a:pPr>
            <a:endParaRPr lang="en-GB" sz="2200" dirty="0" smtClean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</a:pPr>
            <a:endParaRPr lang="en-GB" sz="600" dirty="0" smtClean="0">
              <a:sym typeface="Wingdings" pitchFamily="2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96735"/>
            <a:ext cx="8229600" cy="523875"/>
          </a:xfrm>
        </p:spPr>
        <p:txBody>
          <a:bodyPr/>
          <a:lstStyle/>
          <a:p>
            <a:r>
              <a:rPr lang="en-US" dirty="0" smtClean="0"/>
              <a:t>Plan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357188" y="1010600"/>
          <a:ext cx="8634412" cy="4879181"/>
        </p:xfrm>
        <a:graphic>
          <a:graphicData uri="http://schemas.openxmlformats.org/drawingml/2006/table">
            <a:tbl>
              <a:tblPr/>
              <a:tblGrid>
                <a:gridCol w="360080"/>
                <a:gridCol w="420094"/>
                <a:gridCol w="520115"/>
                <a:gridCol w="472604"/>
                <a:gridCol w="6861519"/>
              </a:tblGrid>
              <a:tr h="348860"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1" i="0" u="none" strike="noStrike" dirty="0">
                          <a:latin typeface="Arial"/>
                        </a:rPr>
                        <a:t>3</a:t>
                      </a:r>
                    </a:p>
                  </a:txBody>
                  <a:tcPr marL="7268" marR="7268" marT="72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>
                          <a:latin typeface="Arial"/>
                        </a:rPr>
                        <a:t>Fri</a:t>
                      </a:r>
                    </a:p>
                  </a:txBody>
                  <a:tcPr marL="7268" marR="7268" marT="72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>
                          <a:latin typeface="Arial"/>
                        </a:rPr>
                        <a:t>M</a:t>
                      </a:r>
                    </a:p>
                  </a:txBody>
                  <a:tcPr marL="7268" marR="7268" marT="72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>
                          <a:latin typeface="Arial"/>
                        </a:rPr>
                        <a:t>8</a:t>
                      </a:r>
                    </a:p>
                  </a:txBody>
                  <a:tcPr marL="7268" marR="7268" marT="72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100" b="1" i="0" u="none" strike="noStrike">
                          <a:latin typeface="Arial"/>
                        </a:rPr>
                        <a:t>Ramp/squeeze/collision  test with single bunch/beam 1e10 at 2 A/s for qualification of the status of the machine + dump qualification\</a:t>
                      </a:r>
                    </a:p>
                  </a:txBody>
                  <a:tcPr marL="7268" marR="7268" marT="7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8860"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1" i="0" u="none" strike="noStrike">
                          <a:latin typeface="Arial"/>
                        </a:rPr>
                        <a:t>3</a:t>
                      </a:r>
                    </a:p>
                  </a:txBody>
                  <a:tcPr marL="7268" marR="7268" marT="72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>
                          <a:latin typeface="Arial"/>
                        </a:rPr>
                        <a:t>Fri</a:t>
                      </a:r>
                    </a:p>
                  </a:txBody>
                  <a:tcPr marL="7268" marR="7268" marT="72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>
                          <a:latin typeface="Arial"/>
                        </a:rPr>
                        <a:t>A</a:t>
                      </a:r>
                    </a:p>
                  </a:txBody>
                  <a:tcPr marL="7268" marR="7268" marT="72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>
                          <a:latin typeface="Arial"/>
                        </a:rPr>
                        <a:t>4</a:t>
                      </a:r>
                    </a:p>
                  </a:txBody>
                  <a:tcPr marL="7268" marR="7268" marT="72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100" b="1" i="0" u="none" strike="noStrike">
                          <a:latin typeface="Arial"/>
                        </a:rPr>
                        <a:t>Transverse feedback setting up: noise reduction (450 GeV - single nominal bunch)</a:t>
                      </a:r>
                    </a:p>
                  </a:txBody>
                  <a:tcPr marL="7268" marR="7268" marT="7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8860"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1" i="0" u="none" strike="noStrike">
                          <a:latin typeface="Arial"/>
                        </a:rPr>
                        <a:t>3</a:t>
                      </a:r>
                    </a:p>
                  </a:txBody>
                  <a:tcPr marL="7268" marR="7268" marT="72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>
                          <a:latin typeface="Arial"/>
                        </a:rPr>
                        <a:t>Fri</a:t>
                      </a:r>
                    </a:p>
                  </a:txBody>
                  <a:tcPr marL="7268" marR="7268" marT="72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>
                          <a:latin typeface="Arial"/>
                        </a:rPr>
                        <a:t>A/N</a:t>
                      </a:r>
                    </a:p>
                  </a:txBody>
                  <a:tcPr marL="7268" marR="7268" marT="72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>
                          <a:latin typeface="Arial"/>
                        </a:rPr>
                        <a:t>8</a:t>
                      </a:r>
                    </a:p>
                  </a:txBody>
                  <a:tcPr marL="7268" marR="7268" marT="72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1" i="0" u="none" strike="noStrike">
                          <a:latin typeface="Arial"/>
                        </a:rPr>
                        <a:t>ramp at 10 A/s with single bunch/beam 1e10 + squeeze: measure - correct - re-measure beta beating @3.5 m- K-modulation + dump qualification</a:t>
                      </a:r>
                    </a:p>
                  </a:txBody>
                  <a:tcPr marL="7268" marR="7268" marT="72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3290"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1" i="0" u="none" strike="noStrike">
                          <a:latin typeface="Arial"/>
                        </a:rPr>
                        <a:t>4</a:t>
                      </a:r>
                    </a:p>
                  </a:txBody>
                  <a:tcPr marL="7268" marR="7268" marT="72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>
                          <a:latin typeface="Arial"/>
                        </a:rPr>
                        <a:t>Sat</a:t>
                      </a:r>
                    </a:p>
                  </a:txBody>
                  <a:tcPr marL="7268" marR="7268" marT="72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>
                          <a:latin typeface="Arial"/>
                        </a:rPr>
                        <a:t>M</a:t>
                      </a:r>
                    </a:p>
                  </a:txBody>
                  <a:tcPr marL="7268" marR="7268" marT="72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>
                          <a:latin typeface="Arial"/>
                        </a:rPr>
                        <a:t>8</a:t>
                      </a:r>
                    </a:p>
                  </a:txBody>
                  <a:tcPr marL="7268" marR="7268" marT="72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100" b="1" i="0" u="none" strike="noStrike" dirty="0">
                          <a:latin typeface="Arial"/>
                        </a:rPr>
                        <a:t>Injection / injection protection: bunch trains up to </a:t>
                      </a:r>
                      <a:r>
                        <a:rPr lang="en-GB" sz="1100" b="1" i="0" u="none" strike="noStrike" dirty="0" smtClean="0">
                          <a:latin typeface="Arial"/>
                        </a:rPr>
                        <a:t>12 </a:t>
                      </a:r>
                      <a:r>
                        <a:rPr lang="en-GB" sz="1100" b="1" i="0" u="none" strike="noStrike" dirty="0">
                          <a:latin typeface="Arial"/>
                        </a:rPr>
                        <a:t>bunches (150 ns spacing) - crossing angles ON</a:t>
                      </a:r>
                    </a:p>
                  </a:txBody>
                  <a:tcPr marL="7268" marR="7268" marT="7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3290"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1" i="0" u="none" strike="noStrike">
                          <a:latin typeface="Arial"/>
                        </a:rPr>
                        <a:t>4</a:t>
                      </a:r>
                    </a:p>
                  </a:txBody>
                  <a:tcPr marL="7268" marR="7268" marT="72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>
                          <a:latin typeface="Arial"/>
                        </a:rPr>
                        <a:t>Sat</a:t>
                      </a:r>
                    </a:p>
                  </a:txBody>
                  <a:tcPr marL="7268" marR="7268" marT="72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>
                          <a:latin typeface="Arial"/>
                        </a:rPr>
                        <a:t>A</a:t>
                      </a:r>
                    </a:p>
                  </a:txBody>
                  <a:tcPr marL="7268" marR="7268" marT="72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>
                          <a:latin typeface="Arial"/>
                        </a:rPr>
                        <a:t>4</a:t>
                      </a:r>
                    </a:p>
                  </a:txBody>
                  <a:tcPr marL="7268" marR="7268" marT="72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100" b="1" i="0" u="none" strike="noStrike" dirty="0">
                          <a:latin typeface="Arial"/>
                        </a:rPr>
                        <a:t>Injection / injection protection: bunch trains up to </a:t>
                      </a:r>
                      <a:r>
                        <a:rPr lang="en-GB" sz="1100" b="1" i="0" u="none" strike="noStrike" dirty="0" smtClean="0">
                          <a:latin typeface="Arial"/>
                        </a:rPr>
                        <a:t>12 </a:t>
                      </a:r>
                      <a:r>
                        <a:rPr lang="en-GB" sz="1100" b="1" i="0" u="none" strike="noStrike" dirty="0">
                          <a:latin typeface="Arial"/>
                        </a:rPr>
                        <a:t>bunches (150 ns spacing) - crossing angles ON</a:t>
                      </a:r>
                    </a:p>
                  </a:txBody>
                  <a:tcPr marL="7268" marR="7268" marT="7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9040"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1" i="0" u="none" strike="noStrike">
                          <a:latin typeface="Arial"/>
                        </a:rPr>
                        <a:t>4</a:t>
                      </a:r>
                    </a:p>
                  </a:txBody>
                  <a:tcPr marL="7268" marR="7268" marT="72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>
                          <a:latin typeface="Arial"/>
                        </a:rPr>
                        <a:t>Sat</a:t>
                      </a:r>
                    </a:p>
                  </a:txBody>
                  <a:tcPr marL="7268" marR="7268" marT="72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>
                          <a:latin typeface="Arial"/>
                        </a:rPr>
                        <a:t>A</a:t>
                      </a:r>
                    </a:p>
                  </a:txBody>
                  <a:tcPr marL="7268" marR="7268" marT="72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>
                          <a:latin typeface="Arial"/>
                        </a:rPr>
                        <a:t>4</a:t>
                      </a:r>
                    </a:p>
                  </a:txBody>
                  <a:tcPr marL="7268" marR="7268" marT="72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100" b="1" i="0" u="none" strike="noStrike">
                          <a:latin typeface="Arial"/>
                        </a:rPr>
                        <a:t>Check whether 100 murad half-angle OK with 12 nominal bunches</a:t>
                      </a:r>
                    </a:p>
                  </a:txBody>
                  <a:tcPr marL="7268" marR="7268" marT="7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523290"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1" i="0" u="none" strike="noStrike">
                          <a:latin typeface="Arial"/>
                        </a:rPr>
                        <a:t>4</a:t>
                      </a:r>
                    </a:p>
                  </a:txBody>
                  <a:tcPr marL="7268" marR="7268" marT="72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>
                          <a:latin typeface="Arial"/>
                        </a:rPr>
                        <a:t>Sat</a:t>
                      </a:r>
                    </a:p>
                  </a:txBody>
                  <a:tcPr marL="7268" marR="7268" marT="72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>
                          <a:latin typeface="Arial"/>
                        </a:rPr>
                        <a:t>N</a:t>
                      </a:r>
                    </a:p>
                  </a:txBody>
                  <a:tcPr marL="7268" marR="7268" marT="72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>
                          <a:latin typeface="Arial"/>
                        </a:rPr>
                        <a:t>8</a:t>
                      </a:r>
                    </a:p>
                  </a:txBody>
                  <a:tcPr marL="7268" marR="7268" marT="72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1" i="0" u="none" strike="noStrike">
                          <a:latin typeface="Arial"/>
                        </a:rPr>
                        <a:t>ramp at 10 A/s with single bunch/beam 1e10 + squeeze: measure beta beating@3.5 m</a:t>
                      </a:r>
                    </a:p>
                  </a:txBody>
                  <a:tcPr marL="7268" marR="7268" marT="72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8860"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1" i="0" u="none" strike="noStrike">
                          <a:latin typeface="Arial"/>
                        </a:rPr>
                        <a:t>5</a:t>
                      </a:r>
                    </a:p>
                  </a:txBody>
                  <a:tcPr marL="7268" marR="7268" marT="72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>
                          <a:latin typeface="Arial"/>
                        </a:rPr>
                        <a:t>Sun</a:t>
                      </a:r>
                    </a:p>
                  </a:txBody>
                  <a:tcPr marL="7268" marR="7268" marT="72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>
                          <a:latin typeface="Arial"/>
                        </a:rPr>
                        <a:t>M</a:t>
                      </a:r>
                    </a:p>
                  </a:txBody>
                  <a:tcPr marL="7268" marR="7268" marT="72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>
                          <a:latin typeface="Arial"/>
                        </a:rPr>
                        <a:t>8</a:t>
                      </a:r>
                    </a:p>
                  </a:txBody>
                  <a:tcPr marL="7268" marR="7268" marT="72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100" b="1" i="0" u="none" strike="noStrike">
                          <a:latin typeface="Arial"/>
                        </a:rPr>
                        <a:t>Transverse feedback setting up: noise reduction (450 GeV - single nominal bunch) - crossing angle ON </a:t>
                      </a:r>
                    </a:p>
                  </a:txBody>
                  <a:tcPr marL="7268" marR="7268" marT="7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4271"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1" i="0" u="none" strike="noStrike">
                          <a:latin typeface="Arial"/>
                        </a:rPr>
                        <a:t>5</a:t>
                      </a:r>
                    </a:p>
                  </a:txBody>
                  <a:tcPr marL="7268" marR="7268" marT="72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>
                          <a:latin typeface="Arial"/>
                        </a:rPr>
                        <a:t>Sun</a:t>
                      </a:r>
                    </a:p>
                  </a:txBody>
                  <a:tcPr marL="7268" marR="7268" marT="72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>
                          <a:latin typeface="Arial"/>
                        </a:rPr>
                        <a:t>A</a:t>
                      </a:r>
                    </a:p>
                  </a:txBody>
                  <a:tcPr marL="7268" marR="7268" marT="72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>
                          <a:latin typeface="Arial"/>
                        </a:rPr>
                        <a:t>8</a:t>
                      </a:r>
                    </a:p>
                  </a:txBody>
                  <a:tcPr marL="7268" marR="7268" marT="72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100" b="1" i="0" u="none" strike="noStrike" dirty="0">
                          <a:latin typeface="Arial"/>
                        </a:rPr>
                        <a:t>Injection / injection protection: bunch trains up to 4x12 bunches (150 ns spacing) - crossing angles ON</a:t>
                      </a:r>
                    </a:p>
                  </a:txBody>
                  <a:tcPr marL="7268" marR="7268" marT="7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664"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1" i="0" u="none" strike="noStrike">
                          <a:latin typeface="Arial"/>
                        </a:rPr>
                        <a:t>5</a:t>
                      </a:r>
                    </a:p>
                  </a:txBody>
                  <a:tcPr marL="7268" marR="7268" marT="72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>
                          <a:latin typeface="Arial"/>
                        </a:rPr>
                        <a:t>Sun</a:t>
                      </a:r>
                    </a:p>
                  </a:txBody>
                  <a:tcPr marL="7268" marR="7268" marT="72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>
                          <a:latin typeface="Arial"/>
                        </a:rPr>
                        <a:t>N</a:t>
                      </a:r>
                    </a:p>
                  </a:txBody>
                  <a:tcPr marL="7268" marR="7268" marT="72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>
                          <a:latin typeface="Arial"/>
                        </a:rPr>
                        <a:t>6</a:t>
                      </a:r>
                    </a:p>
                  </a:txBody>
                  <a:tcPr marL="7268" marR="7268" marT="72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1" i="0" u="none" strike="noStrike" dirty="0">
                          <a:latin typeface="Arial"/>
                        </a:rPr>
                        <a:t>ramp at 10 A/s with single bunch/beam 1e10 + squeeze and crossing angles </a:t>
                      </a:r>
                      <a:r>
                        <a:rPr lang="en-GB" sz="1100" b="1" i="0" u="none" strike="noStrike" dirty="0" smtClean="0">
                          <a:latin typeface="Arial"/>
                        </a:rPr>
                        <a:t>ON</a:t>
                      </a:r>
                      <a:endParaRPr lang="en-GB" sz="1100" b="1" i="0" u="none" strike="noStrike" dirty="0">
                        <a:latin typeface="Arial"/>
                      </a:endParaRPr>
                    </a:p>
                  </a:txBody>
                  <a:tcPr marL="7268" marR="7268" marT="72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8860"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1" i="0" u="none" strike="noStrike">
                          <a:latin typeface="Arial"/>
                        </a:rPr>
                        <a:t>6</a:t>
                      </a:r>
                    </a:p>
                  </a:txBody>
                  <a:tcPr marL="7268" marR="7268" marT="72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>
                          <a:latin typeface="Arial"/>
                        </a:rPr>
                        <a:t>Mon</a:t>
                      </a:r>
                    </a:p>
                  </a:txBody>
                  <a:tcPr marL="7268" marR="7268" marT="72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>
                          <a:latin typeface="Arial"/>
                        </a:rPr>
                        <a:t>M</a:t>
                      </a:r>
                    </a:p>
                  </a:txBody>
                  <a:tcPr marL="7268" marR="7268" marT="72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>
                          <a:latin typeface="Arial"/>
                        </a:rPr>
                        <a:t>8</a:t>
                      </a:r>
                    </a:p>
                  </a:txBody>
                  <a:tcPr marL="7268" marR="7268" marT="72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100" b="1" i="0" u="none" strike="noStrike">
                          <a:latin typeface="Arial"/>
                        </a:rPr>
                        <a:t>Injection / injection protection: bunch trains up to 4x12 bunches (150 ns spacing) - crossing angles ON</a:t>
                      </a:r>
                    </a:p>
                  </a:txBody>
                  <a:tcPr marL="7268" marR="7268" marT="7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4430"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1" i="0" u="none" strike="noStrike">
                          <a:latin typeface="Arial"/>
                        </a:rPr>
                        <a:t>6</a:t>
                      </a:r>
                    </a:p>
                  </a:txBody>
                  <a:tcPr marL="7268" marR="7268" marT="72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>
                          <a:latin typeface="Arial"/>
                        </a:rPr>
                        <a:t>Mon</a:t>
                      </a:r>
                    </a:p>
                  </a:txBody>
                  <a:tcPr marL="7268" marR="7268" marT="72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>
                          <a:latin typeface="Arial"/>
                        </a:rPr>
                        <a:t>A</a:t>
                      </a:r>
                    </a:p>
                  </a:txBody>
                  <a:tcPr marL="7268" marR="7268" marT="72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>
                          <a:latin typeface="Arial"/>
                        </a:rPr>
                        <a:t>8</a:t>
                      </a:r>
                    </a:p>
                  </a:txBody>
                  <a:tcPr marL="7268" marR="7268" marT="72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100" b="1" i="0" u="none" strike="noStrike">
                          <a:latin typeface="Arial"/>
                        </a:rPr>
                        <a:t>Collimation set-up at 450 GeV/c</a:t>
                      </a:r>
                    </a:p>
                  </a:txBody>
                  <a:tcPr marL="7268" marR="7268" marT="7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6128"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1" i="0" u="none" strike="noStrike">
                          <a:latin typeface="Arial"/>
                        </a:rPr>
                        <a:t>6</a:t>
                      </a:r>
                    </a:p>
                  </a:txBody>
                  <a:tcPr marL="7268" marR="7268" marT="72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>
                          <a:latin typeface="Arial"/>
                        </a:rPr>
                        <a:t>Mon</a:t>
                      </a:r>
                    </a:p>
                  </a:txBody>
                  <a:tcPr marL="7268" marR="7268" marT="72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>
                          <a:latin typeface="Arial"/>
                        </a:rPr>
                        <a:t>N</a:t>
                      </a:r>
                    </a:p>
                  </a:txBody>
                  <a:tcPr marL="7268" marR="7268" marT="72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>
                          <a:latin typeface="Arial"/>
                        </a:rPr>
                        <a:t>8</a:t>
                      </a:r>
                    </a:p>
                  </a:txBody>
                  <a:tcPr marL="7268" marR="7268" marT="72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100" b="1" i="0" u="none" strike="noStrike" dirty="0">
                          <a:latin typeface="Arial"/>
                        </a:rPr>
                        <a:t>Transverse feedback setting up: noise reduction (450 </a:t>
                      </a:r>
                      <a:r>
                        <a:rPr lang="en-GB" sz="1100" b="1" i="0" u="none" strike="noStrike" dirty="0" err="1">
                          <a:latin typeface="Arial"/>
                        </a:rPr>
                        <a:t>GeV</a:t>
                      </a:r>
                      <a:r>
                        <a:rPr lang="en-GB" sz="1100" b="1" i="0" u="none" strike="noStrike" dirty="0">
                          <a:latin typeface="Arial"/>
                        </a:rPr>
                        <a:t> - single nominal bunch) - crossing angle ON </a:t>
                      </a:r>
                    </a:p>
                  </a:txBody>
                  <a:tcPr marL="7268" marR="7268" marT="7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Title 2"/>
          <p:cNvSpPr>
            <a:spLocks noGrp="1"/>
          </p:cNvSpPr>
          <p:nvPr>
            <p:ph type="title"/>
          </p:nvPr>
        </p:nvSpPr>
        <p:spPr>
          <a:xfrm>
            <a:off x="609600" y="152400"/>
            <a:ext cx="8305800" cy="792163"/>
          </a:xfrm>
        </p:spPr>
        <p:txBody>
          <a:bodyPr/>
          <a:lstStyle/>
          <a:p>
            <a:r>
              <a:rPr lang="en-GB" dirty="0" smtClean="0"/>
              <a:t>02/09/2010</a:t>
            </a:r>
          </a:p>
        </p:txBody>
      </p:sp>
      <p:sp>
        <p:nvSpPr>
          <p:cNvPr id="7170" name="Text Placeholder 3"/>
          <p:cNvSpPr>
            <a:spLocks noGrp="1"/>
          </p:cNvSpPr>
          <p:nvPr>
            <p:ph type="body" sz="half" idx="10"/>
          </p:nvPr>
        </p:nvSpPr>
        <p:spPr>
          <a:xfrm>
            <a:off x="0" y="990600"/>
            <a:ext cx="8991600" cy="5181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GB" sz="2400" dirty="0" smtClean="0">
                <a:sym typeface="Wingdings" pitchFamily="2" charset="2"/>
              </a:rPr>
              <a:t>Polarities for ALICE solenoid/spectrometer: + +</a:t>
            </a:r>
          </a:p>
          <a:p>
            <a:pPr>
              <a:lnSpc>
                <a:spcPct val="90000"/>
              </a:lnSpc>
            </a:pPr>
            <a:r>
              <a:rPr lang="en-GB" sz="2400" dirty="0" smtClean="0">
                <a:sym typeface="Wingdings" pitchFamily="2" charset="2"/>
              </a:rPr>
              <a:t>Polarity for </a:t>
            </a:r>
            <a:r>
              <a:rPr lang="en-GB" sz="2400" dirty="0" err="1" smtClean="0">
                <a:sym typeface="Wingdings" pitchFamily="2" charset="2"/>
              </a:rPr>
              <a:t>LHCb</a:t>
            </a:r>
            <a:r>
              <a:rPr lang="en-GB" sz="2400" dirty="0" smtClean="0">
                <a:sym typeface="Wingdings" pitchFamily="2" charset="2"/>
              </a:rPr>
              <a:t> spectrometer: -</a:t>
            </a:r>
          </a:p>
          <a:p>
            <a:pPr>
              <a:lnSpc>
                <a:spcPct val="90000"/>
              </a:lnSpc>
            </a:pPr>
            <a:endParaRPr lang="en-GB" sz="2400" dirty="0" smtClean="0">
              <a:sym typeface="Wingdings" pitchFamily="2" charset="2"/>
            </a:endParaRPr>
          </a:p>
          <a:p>
            <a:pPr>
              <a:lnSpc>
                <a:spcPct val="90000"/>
              </a:lnSpc>
            </a:pPr>
            <a:r>
              <a:rPr lang="en-GB" sz="2400" dirty="0" smtClean="0">
                <a:sym typeface="Wingdings" pitchFamily="2" charset="2"/>
              </a:rPr>
              <a:t>External crossing angles:</a:t>
            </a:r>
          </a:p>
          <a:p>
            <a:pPr lvl="1">
              <a:lnSpc>
                <a:spcPct val="90000"/>
              </a:lnSpc>
            </a:pPr>
            <a:r>
              <a:rPr lang="en-GB" sz="2000" dirty="0" smtClean="0">
                <a:sym typeface="Wingdings" pitchFamily="2" charset="2"/>
              </a:rPr>
              <a:t>IR1: -100 </a:t>
            </a:r>
            <a:r>
              <a:rPr lang="en-GB" sz="2000" dirty="0" err="1" smtClean="0">
                <a:latin typeface="Symbol" pitchFamily="18" charset="2"/>
                <a:sym typeface="Wingdings" pitchFamily="2" charset="2"/>
              </a:rPr>
              <a:t>m</a:t>
            </a:r>
            <a:r>
              <a:rPr lang="en-GB" sz="2000" dirty="0" err="1" smtClean="0">
                <a:sym typeface="Wingdings" pitchFamily="2" charset="2"/>
              </a:rPr>
              <a:t>rad</a:t>
            </a:r>
            <a:r>
              <a:rPr lang="en-GB" sz="2000" dirty="0" smtClean="0">
                <a:sym typeface="Wingdings" pitchFamily="2" charset="2"/>
              </a:rPr>
              <a:t> at inj./ramp/squeeze/collision</a:t>
            </a:r>
          </a:p>
          <a:p>
            <a:pPr lvl="1">
              <a:lnSpc>
                <a:spcPct val="90000"/>
              </a:lnSpc>
            </a:pPr>
            <a:r>
              <a:rPr lang="en-GB" sz="2000" dirty="0" smtClean="0">
                <a:sym typeface="Wingdings" pitchFamily="2" charset="2"/>
              </a:rPr>
              <a:t>IR2: ±170 </a:t>
            </a:r>
            <a:r>
              <a:rPr lang="en-GB" sz="2000" dirty="0" err="1" smtClean="0">
                <a:latin typeface="Symbol" pitchFamily="18" charset="2"/>
                <a:sym typeface="Wingdings" pitchFamily="2" charset="2"/>
              </a:rPr>
              <a:t>m</a:t>
            </a:r>
            <a:r>
              <a:rPr lang="en-GB" sz="2000" dirty="0" err="1" smtClean="0">
                <a:sym typeface="Wingdings" pitchFamily="2" charset="2"/>
              </a:rPr>
              <a:t>rad</a:t>
            </a:r>
            <a:r>
              <a:rPr lang="en-GB" sz="2000" dirty="0" smtClean="0">
                <a:sym typeface="Wingdings" pitchFamily="2" charset="2"/>
              </a:rPr>
              <a:t> at inj./ramp and ±110 </a:t>
            </a:r>
            <a:r>
              <a:rPr lang="en-GB" sz="2000" dirty="0" err="1" smtClean="0">
                <a:latin typeface="Symbol" pitchFamily="18" charset="2"/>
                <a:sym typeface="Wingdings" pitchFamily="2" charset="2"/>
              </a:rPr>
              <a:t>m</a:t>
            </a:r>
            <a:r>
              <a:rPr lang="en-GB" sz="2000" dirty="0" err="1" smtClean="0">
                <a:sym typeface="Wingdings" pitchFamily="2" charset="2"/>
              </a:rPr>
              <a:t>rad</a:t>
            </a:r>
            <a:r>
              <a:rPr lang="en-GB" sz="2000" dirty="0" smtClean="0">
                <a:sym typeface="Wingdings" pitchFamily="2" charset="2"/>
              </a:rPr>
              <a:t> </a:t>
            </a:r>
            <a:r>
              <a:rPr lang="en-GB" sz="2000" dirty="0" err="1" smtClean="0">
                <a:sym typeface="Wingdings" pitchFamily="2" charset="2"/>
              </a:rPr>
              <a:t>squeeze+collision</a:t>
            </a:r>
            <a:endParaRPr lang="en-GB" sz="2000" dirty="0" smtClean="0">
              <a:sym typeface="Wingdings" pitchFamily="2" charset="2"/>
            </a:endParaRPr>
          </a:p>
          <a:p>
            <a:pPr lvl="1">
              <a:lnSpc>
                <a:spcPct val="90000"/>
              </a:lnSpc>
            </a:pPr>
            <a:r>
              <a:rPr lang="en-GB" sz="2000" dirty="0" smtClean="0">
                <a:sym typeface="Wingdings" pitchFamily="2" charset="2"/>
              </a:rPr>
              <a:t>IR5: +100 </a:t>
            </a:r>
            <a:r>
              <a:rPr lang="en-GB" sz="2000" dirty="0" err="1" smtClean="0">
                <a:latin typeface="Symbol" pitchFamily="18" charset="2"/>
                <a:sym typeface="Wingdings" pitchFamily="2" charset="2"/>
              </a:rPr>
              <a:t>m</a:t>
            </a:r>
            <a:r>
              <a:rPr lang="en-GB" sz="2000" dirty="0" err="1" smtClean="0">
                <a:sym typeface="Wingdings" pitchFamily="2" charset="2"/>
              </a:rPr>
              <a:t>rad</a:t>
            </a:r>
            <a:r>
              <a:rPr lang="en-GB" sz="2000" dirty="0" smtClean="0">
                <a:sym typeface="Wingdings" pitchFamily="2" charset="2"/>
              </a:rPr>
              <a:t> at inj./ramp/squeeze/collision</a:t>
            </a:r>
          </a:p>
          <a:p>
            <a:pPr lvl="1">
              <a:lnSpc>
                <a:spcPct val="90000"/>
              </a:lnSpc>
            </a:pPr>
            <a:r>
              <a:rPr lang="en-GB" sz="2000" dirty="0" smtClean="0">
                <a:sym typeface="Wingdings" pitchFamily="2" charset="2"/>
              </a:rPr>
              <a:t>IR8: -100 </a:t>
            </a:r>
            <a:r>
              <a:rPr lang="en-GB" sz="2000" dirty="0" err="1" smtClean="0">
                <a:latin typeface="Symbol" pitchFamily="18" charset="2"/>
                <a:sym typeface="Wingdings" pitchFamily="2" charset="2"/>
              </a:rPr>
              <a:t>m</a:t>
            </a:r>
            <a:r>
              <a:rPr lang="en-GB" sz="2000" dirty="0" err="1" smtClean="0">
                <a:sym typeface="Wingdings" pitchFamily="2" charset="2"/>
              </a:rPr>
              <a:t>rad</a:t>
            </a:r>
            <a:r>
              <a:rPr lang="en-GB" sz="2000" dirty="0" smtClean="0">
                <a:sym typeface="Wingdings" pitchFamily="2" charset="2"/>
              </a:rPr>
              <a:t> at inj./ramp/squeeze/collision</a:t>
            </a:r>
          </a:p>
          <a:p>
            <a:pPr lvl="1">
              <a:lnSpc>
                <a:spcPct val="90000"/>
              </a:lnSpc>
            </a:pPr>
            <a:endParaRPr lang="en-GB" sz="2000" dirty="0" smtClean="0">
              <a:sym typeface="Wingdings" pitchFamily="2" charset="2"/>
            </a:endParaRPr>
          </a:p>
          <a:p>
            <a:pPr lvl="1">
              <a:lnSpc>
                <a:spcPct val="90000"/>
              </a:lnSpc>
            </a:pPr>
            <a:endParaRPr lang="en-GB" sz="2000" dirty="0" smtClean="0">
              <a:sym typeface="Wingdings" pitchFamily="2" charset="2"/>
            </a:endParaRPr>
          </a:p>
          <a:p>
            <a:pPr lvl="1">
              <a:lnSpc>
                <a:spcPct val="90000"/>
              </a:lnSpc>
            </a:pPr>
            <a:r>
              <a:rPr lang="en-GB" sz="2000" dirty="0" smtClean="0">
                <a:sym typeface="Wingdings" pitchFamily="2" charset="2"/>
              </a:rPr>
              <a:t>To be finalized crossing angle for injection/ramp: 170 </a:t>
            </a:r>
            <a:r>
              <a:rPr lang="en-GB" sz="2000" dirty="0" err="1" smtClean="0">
                <a:latin typeface="Symbol" pitchFamily="18" charset="2"/>
                <a:sym typeface="Wingdings" pitchFamily="2" charset="2"/>
              </a:rPr>
              <a:t>m</a:t>
            </a:r>
            <a:r>
              <a:rPr lang="en-GB" sz="2000" dirty="0" err="1" smtClean="0">
                <a:sym typeface="Wingdings" pitchFamily="2" charset="2"/>
              </a:rPr>
              <a:t>rad</a:t>
            </a:r>
            <a:r>
              <a:rPr lang="en-GB" sz="2000" dirty="0" smtClean="0">
                <a:sym typeface="Wingdings" pitchFamily="2" charset="2"/>
              </a:rPr>
              <a:t> at inj./ramp for all IPs?</a:t>
            </a:r>
          </a:p>
          <a:p>
            <a:pPr lvl="1">
              <a:lnSpc>
                <a:spcPct val="90000"/>
              </a:lnSpc>
            </a:pPr>
            <a:endParaRPr lang="en-GB" sz="2000" dirty="0" smtClean="0">
              <a:sym typeface="Wingdings" pitchFamily="2" charset="2"/>
            </a:endParaRPr>
          </a:p>
          <a:p>
            <a:pPr>
              <a:lnSpc>
                <a:spcPct val="90000"/>
              </a:lnSpc>
            </a:pPr>
            <a:endParaRPr lang="en-GB" sz="2400" dirty="0" smtClean="0">
              <a:sym typeface="Wingdings" pitchFamily="2" charset="2"/>
            </a:endParaRPr>
          </a:p>
          <a:p>
            <a:pPr>
              <a:lnSpc>
                <a:spcPct val="90000"/>
              </a:lnSpc>
            </a:pPr>
            <a:endParaRPr lang="en-GB" sz="2400" dirty="0" smtClean="0">
              <a:sym typeface="Wingdings" pitchFamily="2" charset="2"/>
            </a:endParaRPr>
          </a:p>
          <a:p>
            <a:pPr>
              <a:lnSpc>
                <a:spcPct val="90000"/>
              </a:lnSpc>
            </a:pPr>
            <a:endParaRPr lang="en-GB" sz="2400" dirty="0" smtClean="0">
              <a:sym typeface="Wingdings" pitchFamily="2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HCpresentations">
  <a:themeElements>
    <a:clrScheme name="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 Theme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16254</TotalTime>
  <Words>540</Words>
  <Application>Microsoft Office PowerPoint</Application>
  <PresentationFormat>On-screen Show (4:3)</PresentationFormat>
  <Paragraphs>106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LHCpresentations</vt:lpstr>
      <vt:lpstr>02/09/2010</vt:lpstr>
      <vt:lpstr>02/09/2010</vt:lpstr>
      <vt:lpstr>Plan</vt:lpstr>
      <vt:lpstr>02/09/2010</vt:lpstr>
    </vt:vector>
  </TitlesOfParts>
  <Company>CERN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Gianluigi Arduini</dc:creator>
  <cp:lastModifiedBy>Gianluigi ARDUINI</cp:lastModifiedBy>
  <cp:revision>1654</cp:revision>
  <dcterms:created xsi:type="dcterms:W3CDTF">2010-04-25T23:23:07Z</dcterms:created>
  <dcterms:modified xsi:type="dcterms:W3CDTF">2010-09-03T06:28:20Z</dcterms:modified>
</cp:coreProperties>
</file>