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439" r:id="rId2"/>
    <p:sldId id="440" r:id="rId3"/>
    <p:sldId id="447" r:id="rId4"/>
    <p:sldId id="448" r:id="rId5"/>
    <p:sldId id="449" r:id="rId6"/>
    <p:sldId id="446" r:id="rId7"/>
    <p:sldId id="445" r:id="rId8"/>
    <p:sldId id="450" r:id="rId9"/>
    <p:sldId id="444" r:id="rId10"/>
    <p:sldId id="451" r:id="rId11"/>
    <p:sldId id="452" r:id="rId12"/>
    <p:sldId id="453" r:id="rId13"/>
    <p:sldId id="420" r:id="rId14"/>
    <p:sldId id="438" r:id="rId15"/>
    <p:sldId id="396" r:id="rId16"/>
    <p:sldId id="41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48" autoAdjust="0"/>
  </p:normalViewPr>
  <p:slideViewPr>
    <p:cSldViewPr snapToGrid="0" snapToObjects="1">
      <p:cViewPr varScale="1">
        <p:scale>
          <a:sx n="82" d="100"/>
          <a:sy n="82" d="100"/>
        </p:scale>
        <p:origin x="-66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67FE2-1CE6-3F45-BDE3-2F1476ED856A}" type="datetimeFigureOut">
              <a:rPr lang="en-US" smtClean="0"/>
              <a:pPr/>
              <a:t>8/26/2010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E8748-EC35-3242-BCE5-4852AB75D9B3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16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B08561-987D-B145-A016-90E5F81A7EBF}" type="slidenum">
              <a:rPr lang="en-US">
                <a:solidFill>
                  <a:srgbClr val="FFFFFF"/>
                </a:solidFill>
              </a:rPr>
              <a:pPr/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6868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5" name="Rectangle 35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gradFill rotWithShape="1">
            <a:gsLst>
              <a:gs pos="0">
                <a:srgbClr val="003368"/>
              </a:gs>
              <a:gs pos="100000">
                <a:srgbClr val="003368">
                  <a:gamma/>
                  <a:tint val="4549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50" y="6667500"/>
            <a:ext cx="3629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91000" y="6642100"/>
            <a:ext cx="1143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bg1"/>
                </a:solidFill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fld id="{E8E5321B-5B0B-2644-B899-325EB572D2B9}" type="slidenum">
              <a:rPr lang="en-US">
                <a:solidFill>
                  <a:srgbClr val="FFFFFF"/>
                </a:solidFill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1">
            <a:gsLst>
              <a:gs pos="0">
                <a:srgbClr val="003368"/>
              </a:gs>
              <a:gs pos="100000">
                <a:srgbClr val="003368">
                  <a:gamma/>
                  <a:tint val="4549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</a:endParaRPr>
          </a:p>
        </p:txBody>
      </p:sp>
      <p:pic>
        <p:nvPicPr>
          <p:cNvPr id="1031" name="Picture 37" descr="Logo CERN width=144,      height=1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381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38" descr="AB_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82200" y="7620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754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34" name="Picture 41" descr="CERN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01200" y="2970213"/>
            <a:ext cx="111442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med">
    <p:fade thruBlk="1"/>
  </p:transition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Arial Unicode MS" charset="0"/>
        <a:buChar char="●"/>
        <a:defRPr sz="2400">
          <a:solidFill>
            <a:srgbClr val="000099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0103" y="803095"/>
            <a:ext cx="9103897" cy="5839005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pPr lvl="0"/>
            <a:r>
              <a:rPr lang="en-US" dirty="0" smtClean="0"/>
              <a:t>04h21: </a:t>
            </a:r>
            <a:r>
              <a:rPr lang="en-US" u="sng" dirty="0" smtClean="0"/>
              <a:t>Stable beams fill #1303</a:t>
            </a:r>
            <a:r>
              <a:rPr lang="en-US" dirty="0" smtClean="0"/>
              <a:t>. </a:t>
            </a:r>
          </a:p>
          <a:p>
            <a:pPr lvl="1"/>
            <a:r>
              <a:rPr lang="en-US" dirty="0" err="1" smtClean="0"/>
              <a:t>Lumi</a:t>
            </a:r>
            <a:r>
              <a:rPr lang="en-US" dirty="0" smtClean="0"/>
              <a:t> &gt; 1e31 in ATLAS and CMS.</a:t>
            </a:r>
          </a:p>
          <a:p>
            <a:pPr lvl="1"/>
            <a:r>
              <a:rPr lang="en-US" dirty="0" smtClean="0"/>
              <a:t>Only 47 bunches instead of 50. Last injection per beam not executed due to OP error. Missing buckets: 25081, 26081, 27081 (B1), 22281, 23281, 24281 (B2)</a:t>
            </a:r>
          </a:p>
          <a:p>
            <a:pPr lvl="1"/>
            <a:r>
              <a:rPr lang="en-US" dirty="0" smtClean="0"/>
              <a:t>1 RF trip</a:t>
            </a:r>
          </a:p>
          <a:p>
            <a:pPr lvl="0"/>
            <a:r>
              <a:rPr lang="en-US" dirty="0" smtClean="0"/>
              <a:t>17h35: Beams dumped with fast beam loss event. </a:t>
            </a:r>
          </a:p>
          <a:p>
            <a:pPr lvl="1"/>
            <a:r>
              <a:rPr lang="en-US" dirty="0" smtClean="0"/>
              <a:t>Delivered ~380 nb-1 per experiment.</a:t>
            </a:r>
          </a:p>
          <a:p>
            <a:pPr lvl="0"/>
            <a:r>
              <a:rPr lang="en-US" dirty="0" smtClean="0"/>
              <a:t>17h40: Ramp down and </a:t>
            </a:r>
            <a:r>
              <a:rPr lang="en-US" dirty="0" err="1" smtClean="0"/>
              <a:t>precycle</a:t>
            </a:r>
            <a:r>
              <a:rPr lang="en-US" dirty="0" smtClean="0"/>
              <a:t>. Access </a:t>
            </a:r>
            <a:r>
              <a:rPr lang="en-US" dirty="0" smtClean="0"/>
              <a:t>in Pt 4 ( for QPS problem on </a:t>
            </a:r>
            <a:r>
              <a:rPr lang="en-US" dirty="0" err="1" smtClean="0"/>
              <a:t>worldFIP</a:t>
            </a:r>
            <a:r>
              <a:rPr lang="en-US" dirty="0" smtClean="0"/>
              <a:t> problem</a:t>
            </a:r>
            <a:r>
              <a:rPr lang="en-US" dirty="0" smtClean="0"/>
              <a:t>).</a:t>
            </a:r>
            <a:br>
              <a:rPr lang="en-US" dirty="0" smtClean="0"/>
            </a:br>
            <a:endParaRPr lang="en-US" dirty="0" smtClean="0"/>
          </a:p>
          <a:p>
            <a:pPr lvl="0"/>
            <a:endParaRPr lang="en-US" dirty="0" smtClean="0"/>
          </a:p>
          <a:p>
            <a:pPr lvl="0">
              <a:buNone/>
            </a:pPr>
            <a:endParaRPr lang="en-US" dirty="0" smtClean="0">
              <a:sym typeface="Wingdings"/>
            </a:endParaRPr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r>
              <a:rPr lang="en-US" dirty="0" smtClean="0"/>
              <a:t>Thursday 26.8</a:t>
            </a:r>
            <a:r>
              <a:rPr lang="en-US" dirty="0" smtClean="0"/>
              <a:t>.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1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8:30 meeting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Map: Example B2 V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10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49153" name="Picture 1" descr="https://ab-dep-op-elogbook.web.cern.ch/ab-dep-op-elogbook/elogbook/attach.php?attachId=1101361&amp;type=png&amp;fname=2010082701145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62000"/>
            <a:ext cx="7583347" cy="58559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Map: Example B1 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11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50177" name="Picture 1" descr="https://ab-dep-op-elogbook.web.cern.ch/ab-dep-op-elogbook/elogbook/attach.php?attachId=1101357&amp;type=png&amp;fname=2010082701094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9224" y="762000"/>
            <a:ext cx="7604567" cy="587234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Stable Beams Fill #1305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12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51201" name="Picture 1" descr="https://ab-dep-op-elogbook.web.cern.ch/ab-dep-op-elogbook/elogbook/attach.php?attachId=1101409&amp;type=png&amp;fname=201008270615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5188" y="778522"/>
            <a:ext cx="6921896" cy="58889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ahead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13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815" y="762000"/>
            <a:ext cx="8245655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8800" indent="-1828800">
              <a:spcBef>
                <a:spcPts val="600"/>
              </a:spcBef>
              <a:spcAft>
                <a:spcPts val="600"/>
              </a:spcAft>
            </a:pPr>
            <a:r>
              <a:rPr lang="en-US" sz="2000" i="1" dirty="0" smtClean="0"/>
              <a:t>Cannot update coordination </a:t>
            </a:r>
            <a:r>
              <a:rPr lang="en-US" sz="2000" i="1" dirty="0" err="1" smtClean="0"/>
              <a:t>vistar</a:t>
            </a:r>
            <a:r>
              <a:rPr lang="en-US" sz="2000" i="1" dirty="0" smtClean="0"/>
              <a:t> </a:t>
            </a:r>
            <a:r>
              <a:rPr lang="en-US" sz="2000" i="1" dirty="0" smtClean="0">
                <a:sym typeface="Wingdings" pitchFamily="2" charset="2"/>
              </a:rPr>
              <a:t> connection problem?</a:t>
            </a:r>
          </a:p>
          <a:p>
            <a:pPr marL="1828800" indent="-1828800">
              <a:spcBef>
                <a:spcPts val="600"/>
              </a:spcBef>
              <a:spcAft>
                <a:spcPts val="600"/>
              </a:spcAft>
            </a:pPr>
            <a:r>
              <a:rPr lang="en-US" sz="1000" dirty="0" smtClean="0"/>
              <a:t> </a:t>
            </a:r>
          </a:p>
          <a:p>
            <a:pPr marL="1828800" indent="-1828800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Fri 09h30:	Adjust mode. End-of-fill study.</a:t>
            </a:r>
          </a:p>
          <a:p>
            <a:pPr marL="1828800" indent="-1828800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Fri 11h00:	Bunch train: Injection, ADT, PLL (450 </a:t>
            </a:r>
            <a:r>
              <a:rPr lang="en-US" sz="2400" dirty="0" err="1" smtClean="0"/>
              <a:t>GeV</a:t>
            </a:r>
            <a:r>
              <a:rPr lang="en-US" sz="2400" dirty="0" smtClean="0"/>
              <a:t>, 4x1e11)</a:t>
            </a:r>
          </a:p>
          <a:p>
            <a:pPr marL="1828800" indent="-1828800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Fri 19h00:	Physics 50b x 50b</a:t>
            </a:r>
          </a:p>
          <a:p>
            <a:pPr marL="1828800" indent="-1828800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Sat 09h00: 	Physics continued or bunch train commissioning.</a:t>
            </a:r>
          </a:p>
          <a:p>
            <a:pPr marL="1828800" indent="-1828800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Sat 20h00:	k-modulation measurement for triplets</a:t>
            </a:r>
          </a:p>
          <a:p>
            <a:pPr marL="1828800" indent="-1828800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Sun 04h00:	recover for physics. Change LHC-b polarity</a:t>
            </a:r>
          </a:p>
          <a:p>
            <a:pPr marL="1828800" indent="-1828800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Mon 06h00:	end of beam before technical stop</a:t>
            </a:r>
          </a:p>
          <a:p>
            <a:pPr marL="1828800" indent="-1828800"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</p:txBody>
      </p:sp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14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0104" y="681175"/>
            <a:ext cx="9103896" cy="6184445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pPr lvl="0"/>
            <a:r>
              <a:rPr lang="en-US" sz="2000" dirty="0" smtClean="0"/>
              <a:t>Commissioning work for higher intensities:</a:t>
            </a:r>
          </a:p>
          <a:p>
            <a:pPr lvl="1"/>
            <a:r>
              <a:rPr lang="en-US" sz="1800" u="sng" dirty="0" smtClean="0"/>
              <a:t>Multi-bunch injection: N bunches per injection, completed for beam1, to be completed for beam2.</a:t>
            </a:r>
          </a:p>
          <a:p>
            <a:pPr lvl="1"/>
            <a:r>
              <a:rPr lang="en-US" sz="1800" u="sng" dirty="0" smtClean="0"/>
              <a:t>Transverse damper: Train test with 4 bunches at 150 ns. 1 shift. Adjustments for train. 1 shift. Total: 2 shifts.</a:t>
            </a:r>
          </a:p>
          <a:p>
            <a:pPr lvl="1"/>
            <a:r>
              <a:rPr lang="en-US" sz="1800" dirty="0" smtClean="0"/>
              <a:t>Multi-bunch studies for RF and BPM's, instrumentation, dump, ...</a:t>
            </a:r>
          </a:p>
          <a:p>
            <a:pPr lvl="1"/>
            <a:r>
              <a:rPr lang="en-US" sz="1800" dirty="0" smtClean="0"/>
              <a:t>Crossing-angle setup at 450 </a:t>
            </a:r>
            <a:r>
              <a:rPr lang="en-US" sz="1800" dirty="0" err="1" smtClean="0"/>
              <a:t>GeV</a:t>
            </a:r>
            <a:r>
              <a:rPr lang="en-US" sz="1800" dirty="0" smtClean="0"/>
              <a:t>. Address losses with 100 micro-</a:t>
            </a:r>
            <a:r>
              <a:rPr lang="en-US" sz="1800" dirty="0" err="1" smtClean="0"/>
              <a:t>rad</a:t>
            </a:r>
            <a:r>
              <a:rPr lang="en-US" sz="1800" dirty="0" smtClean="0"/>
              <a:t> in IP2, goal is 150 micro-</a:t>
            </a:r>
            <a:r>
              <a:rPr lang="en-US" sz="1800" dirty="0" err="1" smtClean="0"/>
              <a:t>rad</a:t>
            </a:r>
            <a:r>
              <a:rPr lang="en-US" sz="1800" dirty="0" smtClean="0"/>
              <a:t> (full, see w33 Tuesday summary).</a:t>
            </a:r>
          </a:p>
          <a:p>
            <a:pPr lvl="1"/>
            <a:r>
              <a:rPr lang="en-US" sz="1800" u="sng" dirty="0" smtClean="0"/>
              <a:t>Check of orbit feedback improvement (minimize energy changing COD trims). Can be </a:t>
            </a:r>
            <a:r>
              <a:rPr lang="en-US" sz="1800" u="sng" dirty="0" err="1" smtClean="0"/>
              <a:t>parastitic</a:t>
            </a:r>
            <a:r>
              <a:rPr lang="en-US" sz="1800" u="sng" dirty="0" smtClean="0"/>
              <a:t>. 2 ramps.</a:t>
            </a:r>
          </a:p>
          <a:p>
            <a:pPr lvl="1"/>
            <a:r>
              <a:rPr lang="en-US" sz="1800" u="sng" dirty="0" smtClean="0"/>
              <a:t>PLL commissioning work (better tune feedback with high intensities and damper on): at 450 </a:t>
            </a:r>
            <a:r>
              <a:rPr lang="en-US" sz="1800" u="sng" dirty="0" err="1" smtClean="0"/>
              <a:t>GeV</a:t>
            </a:r>
            <a:r>
              <a:rPr lang="en-US" sz="1800" u="sng" dirty="0" smtClean="0"/>
              <a:t> and later during ramp. 6 times 0.5 shifts.</a:t>
            </a:r>
          </a:p>
          <a:p>
            <a:pPr lvl="1"/>
            <a:r>
              <a:rPr lang="en-US" sz="1800" u="sng" dirty="0" smtClean="0"/>
              <a:t>Injection preparation for 12b bunch train injection (injection protection setup). 2 shifts.</a:t>
            </a:r>
          </a:p>
          <a:p>
            <a:pPr lvl="1"/>
            <a:r>
              <a:rPr lang="en-US" sz="1800" u="sng" dirty="0" smtClean="0"/>
              <a:t>Injection test for 12b bunch train. 0.5 shifts.</a:t>
            </a:r>
          </a:p>
          <a:p>
            <a:pPr lvl="0"/>
            <a:r>
              <a:rPr lang="en-US" sz="2000" dirty="0" smtClean="0"/>
              <a:t>Increase of intensity:</a:t>
            </a:r>
          </a:p>
          <a:p>
            <a:pPr lvl="1"/>
            <a:r>
              <a:rPr lang="en-US" sz="1800" u="sng" dirty="0" smtClean="0"/>
              <a:t>Increase bunch intensity to 1.1e11.</a:t>
            </a:r>
          </a:p>
          <a:p>
            <a:pPr lvl="1"/>
            <a:r>
              <a:rPr lang="en-US" sz="1800" dirty="0" smtClean="0"/>
              <a:t>More bunches after 1 week with 48b? </a:t>
            </a:r>
            <a:r>
              <a:rPr lang="en-US" sz="1800" dirty="0" smtClean="0">
                <a:sym typeface="Wingdings" pitchFamily="2" charset="2"/>
              </a:rPr>
              <a:t> NO.</a:t>
            </a:r>
            <a:endParaRPr lang="en-US" sz="1800" dirty="0" smtClean="0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of Ongoing/Pending Work I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15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8:30 meeting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59680" y="2863334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Agree target crossing angles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57578" y="2255520"/>
            <a:ext cx="1282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Define plan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0104" y="681175"/>
            <a:ext cx="9103896" cy="6184445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pPr lvl="0"/>
            <a:r>
              <a:rPr lang="en-US" sz="2000" dirty="0" smtClean="0"/>
              <a:t>Maintenance of LHC performance &amp; protection: </a:t>
            </a:r>
          </a:p>
          <a:p>
            <a:pPr lvl="1"/>
            <a:r>
              <a:rPr lang="en-US" sz="1800" u="sng" dirty="0" smtClean="0"/>
              <a:t>Monitor collimation validity and efficiency (loss maps). 1b of 1e11 per beam. 1.5 shifts.</a:t>
            </a:r>
          </a:p>
          <a:p>
            <a:pPr lvl="1"/>
            <a:r>
              <a:rPr lang="en-US" sz="1800" u="sng" dirty="0" smtClean="0"/>
              <a:t>Correct the momentum cleaning for beam 2 (collimator setup IR3). 1b of 1e11 per beam.  1 shift.</a:t>
            </a:r>
          </a:p>
          <a:p>
            <a:pPr lvl="1"/>
            <a:r>
              <a:rPr lang="en-US" sz="1800" u="sng" dirty="0" smtClean="0"/>
              <a:t>Test less heavy method for loss maps (blow up selected bunches with transverse damper at end of shift). 1b of 1e11p. 1 hour.</a:t>
            </a:r>
          </a:p>
          <a:p>
            <a:pPr lvl="1"/>
            <a:r>
              <a:rPr lang="en-US" sz="1800" u="sng" dirty="0" smtClean="0"/>
              <a:t>BCT response check for different bunch intensities. Parasitic to collimation loss maps.</a:t>
            </a:r>
          </a:p>
          <a:p>
            <a:pPr lvl="1"/>
            <a:r>
              <a:rPr lang="en-US" sz="1800" u="sng" dirty="0" smtClean="0"/>
              <a:t>BCT response check  for different bunch lengths. 450 </a:t>
            </a:r>
            <a:r>
              <a:rPr lang="en-US" sz="1800" u="sng" dirty="0" err="1" smtClean="0"/>
              <a:t>GeV</a:t>
            </a:r>
            <a:r>
              <a:rPr lang="en-US" sz="1800" u="sng" dirty="0" smtClean="0"/>
              <a:t>. 2 hours.</a:t>
            </a:r>
          </a:p>
          <a:p>
            <a:pPr lvl="0"/>
            <a:r>
              <a:rPr lang="en-US" sz="2000" dirty="0" smtClean="0"/>
              <a:t>Study and measurements of important LHC parameters:</a:t>
            </a:r>
            <a:endParaRPr lang="en-US" sz="1800" dirty="0" smtClean="0"/>
          </a:p>
          <a:p>
            <a:pPr lvl="1"/>
            <a:r>
              <a:rPr lang="en-US" sz="1800" u="sng" dirty="0" smtClean="0"/>
              <a:t>Independent measurement of beta* and beam offsets in triplets: k-modulation. 1b of 1e11 per beam. Not colliding. Change RQTX1/2/3 by +- 0.5 A. Measure after squeeze to 3.5m. 1 shift.</a:t>
            </a:r>
          </a:p>
          <a:p>
            <a:pPr lvl="1"/>
            <a:r>
              <a:rPr lang="en-US" sz="1800" u="sng" dirty="0" smtClean="0"/>
              <a:t>Measurement of transverse beam distribution at 3.5 </a:t>
            </a:r>
            <a:r>
              <a:rPr lang="en-US" sz="1800" u="sng" dirty="0" err="1" smtClean="0"/>
              <a:t>TeV</a:t>
            </a:r>
            <a:r>
              <a:rPr lang="en-US" sz="1800" u="sng" dirty="0" smtClean="0"/>
              <a:t>.</a:t>
            </a:r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of Ongoing/Pending Work II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16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8:30 meeting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Record </a:t>
            </a:r>
            <a:r>
              <a:rPr lang="en-US" dirty="0" err="1" smtClean="0"/>
              <a:t>Lumi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2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5" name="Picture 1" descr="https://ab-dep-op-elogbook.web.cern.ch/ab-dep-op-elogbook/elogbook/attach.php?attachId=1101039&amp;type=png&amp;fname=20100826042448.png"/>
          <p:cNvPicPr>
            <a:picLocks noChangeAspect="1" noChangeArrowheads="1"/>
          </p:cNvPicPr>
          <p:nvPr/>
        </p:nvPicPr>
        <p:blipFill>
          <a:blip r:embed="rId2"/>
          <a:srcRect t="9195" b="53962"/>
          <a:stretch>
            <a:fillRect/>
          </a:stretch>
        </p:blipFill>
        <p:spPr bwMode="auto">
          <a:xfrm>
            <a:off x="6350" y="889324"/>
            <a:ext cx="9163974" cy="2872451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 bwMode="auto">
          <a:xfrm>
            <a:off x="3125164" y="1724631"/>
            <a:ext cx="729205" cy="26621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321706" y="1724631"/>
            <a:ext cx="729205" cy="26621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charset="0"/>
            </a:endParaRPr>
          </a:p>
        </p:txBody>
      </p:sp>
      <p:pic>
        <p:nvPicPr>
          <p:cNvPr id="1026" name="Picture 2" descr="https://ab-dep-op-elogbook.web.cern.ch/ab-dep-op-elogbook/elogbook/attach.php?attachId=1101042&amp;type=png&amp;fname=20100826043124.png"/>
          <p:cNvPicPr>
            <a:picLocks noChangeAspect="1" noChangeArrowheads="1"/>
          </p:cNvPicPr>
          <p:nvPr/>
        </p:nvPicPr>
        <p:blipFill>
          <a:blip r:embed="rId3"/>
          <a:srcRect t="58770"/>
          <a:stretch>
            <a:fillRect/>
          </a:stretch>
        </p:blipFill>
        <p:spPr bwMode="auto">
          <a:xfrm>
            <a:off x="0" y="3761775"/>
            <a:ext cx="9170324" cy="250171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Spikes in Stable Beams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3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5" name="Picture 1" descr="https://ab-dep-op-elogbook.web.cern.ch/ab-dep-op-elogbook/elogbook/attach.php?attachId=1101059&amp;type=png&amp;fname=2010082609585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882" y="880509"/>
            <a:ext cx="8390862" cy="5576391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 bwMode="auto">
          <a:xfrm>
            <a:off x="7546236" y="2384385"/>
            <a:ext cx="325016" cy="314831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3530278"/>
            <a:ext cx="1151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Intensities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38690" y="4687748"/>
            <a:ext cx="2989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Loss at primary collimators B1</a:t>
            </a:r>
            <a:endParaRPr lang="en-US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Spikes in Stable Beams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4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46081" name="Picture 1" descr="https://ab-dep-op-elogbook.web.cern.ch/ab-dep-op-elogbook/elogbook/attach.php?attachId=1101063&amp;type=png&amp;fname=2010082610044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688" y="769108"/>
            <a:ext cx="8837161" cy="58729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97302" y="3588152"/>
            <a:ext cx="1180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f</a:t>
            </a:r>
            <a:r>
              <a:rPr lang="en-US" b="1" dirty="0" smtClean="0">
                <a:solidFill>
                  <a:srgbClr val="92D050"/>
                </a:solidFill>
              </a:rPr>
              <a:t>actor ~30 in BLM at TCP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6799" y="4603548"/>
            <a:ext cx="2881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n</a:t>
            </a:r>
            <a:r>
              <a:rPr lang="en-US" b="1" dirty="0" smtClean="0">
                <a:solidFill>
                  <a:srgbClr val="FFC000"/>
                </a:solidFill>
              </a:rPr>
              <a:t>ot visible in lifetime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~50 h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731161" y="2384385"/>
            <a:ext cx="475023" cy="3148314"/>
          </a:xfrm>
          <a:prstGeom prst="ellipse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</a:t>
            </a:r>
            <a:r>
              <a:rPr lang="en-US" dirty="0" smtClean="0"/>
              <a:t>Trip: cavity </a:t>
            </a:r>
            <a:r>
              <a:rPr lang="en-US" dirty="0" smtClean="0"/>
              <a:t>2B1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5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47105" name="Picture 1" descr="https://ab-dep-op-elogbook.web.cern.ch/ab-dep-op-elogbook/elogbook/attach.php?attachId=1101114&amp;type=png&amp;fname=2010082612182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462" y="831450"/>
            <a:ext cx="3640238" cy="2408624"/>
          </a:xfrm>
          <a:prstGeom prst="rect">
            <a:avLst/>
          </a:prstGeom>
          <a:noFill/>
        </p:spPr>
      </p:pic>
      <p:pic>
        <p:nvPicPr>
          <p:cNvPr id="47107" name="Picture 3" descr="https://ab-dep-op-elogbook.web.cern.ch/ab-dep-op-elogbook/elogbook/attach.php?attachId=1101118&amp;type=png&amp;fname=2010082612252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70624"/>
            <a:ext cx="5020881" cy="3515850"/>
          </a:xfrm>
          <a:prstGeom prst="rect">
            <a:avLst/>
          </a:prstGeom>
          <a:noFill/>
        </p:spPr>
      </p:pic>
      <p:pic>
        <p:nvPicPr>
          <p:cNvPr id="47106" name="Picture 2" descr="https://ab-dep-op-elogbook.web.cern.ch/ab-dep-op-elogbook/elogbook/attach.php?attachId=1101116&amp;type=png&amp;fname=20100826121900.png"/>
          <p:cNvPicPr>
            <a:picLocks noChangeAspect="1" noChangeArrowheads="1"/>
          </p:cNvPicPr>
          <p:nvPr/>
        </p:nvPicPr>
        <p:blipFill>
          <a:blip r:embed="rId4"/>
          <a:srcRect l="1805" t="60759" r="50671" b="5010"/>
          <a:stretch>
            <a:fillRect/>
          </a:stretch>
        </p:blipFill>
        <p:spPr bwMode="auto">
          <a:xfrm>
            <a:off x="3865942" y="820962"/>
            <a:ext cx="5158542" cy="32648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Instantaneous Luminosity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2049" name="Picture 1" descr="https://ab-dep-op-elogbook.web.cern.ch/ab-dep-op-elogbook/elogbook/attach.php?attachId=1101211&amp;type=png&amp;fname=20100826165745.png"/>
          <p:cNvPicPr>
            <a:picLocks noChangeAspect="1" noChangeArrowheads="1"/>
          </p:cNvPicPr>
          <p:nvPr/>
        </p:nvPicPr>
        <p:blipFill>
          <a:blip r:embed="rId2"/>
          <a:srcRect l="4768" t="27001" r="6185" b="18867"/>
          <a:stretch>
            <a:fillRect/>
          </a:stretch>
        </p:blipFill>
        <p:spPr bwMode="auto">
          <a:xfrm>
            <a:off x="40996" y="891249"/>
            <a:ext cx="9045129" cy="35997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Luminosity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7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073" name="Picture 1" descr="https://ab-dep-op-elogbook.web.cern.ch/ab-dep-op-elogbook/elogbook/attach.php?attachId=1101219&amp;type=png&amp;fname=20100826172341.png"/>
          <p:cNvPicPr>
            <a:picLocks noChangeAspect="1" noChangeArrowheads="1"/>
          </p:cNvPicPr>
          <p:nvPr/>
        </p:nvPicPr>
        <p:blipFill>
          <a:blip r:embed="rId2"/>
          <a:srcRect l="6255" t="28688" r="7459" b="18644"/>
          <a:stretch>
            <a:fillRect/>
          </a:stretch>
        </p:blipFill>
        <p:spPr bwMode="auto">
          <a:xfrm>
            <a:off x="0" y="944278"/>
            <a:ext cx="9143999" cy="36045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754774" y="5111931"/>
            <a:ext cx="3792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370 nb-1 over  13 hours.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173656" cy="762000"/>
          </a:xfrm>
        </p:spPr>
        <p:txBody>
          <a:bodyPr/>
          <a:lstStyle/>
          <a:p>
            <a:r>
              <a:rPr lang="en-US" dirty="0" smtClean="0"/>
              <a:t>Cause of Beam Dump: Fast Loss in Arc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8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48129" name="Picture 1" descr="https://ab-dep-op-elogbook.web.cern.ch/ab-dep-op-elogbook/elogbook/attach.php?attachId=1101226&amp;type=png&amp;fname=2010082617370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825" y="762000"/>
            <a:ext cx="7810500" cy="590126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29063" y="5173884"/>
            <a:ext cx="1277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Q25.R5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0103" y="803095"/>
            <a:ext cx="9103897" cy="5839005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pPr lvl="0"/>
            <a:r>
              <a:rPr lang="en-US" dirty="0" smtClean="0"/>
              <a:t>21h42: Injection of 1 nominal bunch per beam.</a:t>
            </a:r>
          </a:p>
          <a:p>
            <a:pPr lvl="0"/>
            <a:r>
              <a:rPr lang="en-US" dirty="0" smtClean="0"/>
              <a:t>23h08: Ramp, squeeze, collide. </a:t>
            </a:r>
            <a:r>
              <a:rPr lang="en-US" u="sng" dirty="0" smtClean="0"/>
              <a:t>Loss maps for collimation monitoring.</a:t>
            </a:r>
          </a:p>
          <a:p>
            <a:pPr lvl="0"/>
            <a:r>
              <a:rPr lang="en-US" dirty="0" smtClean="0"/>
              <a:t>01h38: </a:t>
            </a:r>
            <a:r>
              <a:rPr lang="en-US" dirty="0" err="1" smtClean="0"/>
              <a:t>Rampdown</a:t>
            </a:r>
            <a:r>
              <a:rPr lang="en-US" dirty="0" smtClean="0"/>
              <a:t> and </a:t>
            </a:r>
            <a:r>
              <a:rPr lang="en-US" dirty="0" err="1" smtClean="0"/>
              <a:t>precycle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03h04: Injection for physics.</a:t>
            </a:r>
          </a:p>
          <a:p>
            <a:pPr lvl="0"/>
            <a:r>
              <a:rPr lang="en-US" dirty="0" smtClean="0"/>
              <a:t>04h14: Start ramp. </a:t>
            </a:r>
            <a:endParaRPr lang="en-US" dirty="0" smtClean="0"/>
          </a:p>
          <a:p>
            <a:pPr lvl="0"/>
            <a:r>
              <a:rPr lang="en-US" dirty="0" smtClean="0"/>
              <a:t>06h11: </a:t>
            </a:r>
            <a:r>
              <a:rPr lang="en-US" u="sng" dirty="0" smtClean="0"/>
              <a:t>Stable beams fill #1305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Initial </a:t>
            </a:r>
            <a:r>
              <a:rPr lang="en-US" dirty="0" err="1" smtClean="0"/>
              <a:t>lumi</a:t>
            </a:r>
            <a:r>
              <a:rPr lang="en-US" dirty="0" smtClean="0"/>
              <a:t> again above 1e31. What about CMS: 0?</a:t>
            </a:r>
            <a:endParaRPr lang="en-US" dirty="0" smtClean="0"/>
          </a:p>
          <a:p>
            <a:pPr lvl="1"/>
            <a:r>
              <a:rPr lang="en-US" dirty="0" smtClean="0"/>
              <a:t>DIP still not working for  transmitting collimator info!?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0"/>
            <a:endParaRPr lang="en-US" dirty="0" smtClean="0"/>
          </a:p>
          <a:p>
            <a:pPr lvl="0">
              <a:buNone/>
            </a:pPr>
            <a:endParaRPr lang="en-US" dirty="0" smtClean="0">
              <a:sym typeface="Wingdings"/>
            </a:endParaRPr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r>
              <a:rPr lang="en-US" dirty="0" smtClean="0"/>
              <a:t>Thursday 26.8. to Friday</a:t>
            </a:r>
            <a:endParaRPr lang="en-US" dirty="0" smtClean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9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8:30 meeting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3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CC00CC"/>
      </a:hlink>
      <a:folHlink>
        <a:srgbClr val="CCCCE6"/>
      </a:folHlink>
    </a:clrScheme>
    <a:fontScheme name="Pixe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alibri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CC00CC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29511</TotalTime>
  <Words>667</Words>
  <Application>Microsoft Office PowerPoint</Application>
  <PresentationFormat>On-screen Show (4:3)</PresentationFormat>
  <Paragraphs>106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Pixel</vt:lpstr>
      <vt:lpstr>Summary Thursday 26.8.</vt:lpstr>
      <vt:lpstr>New Record Lumi</vt:lpstr>
      <vt:lpstr>Loss Spikes in Stable Beams</vt:lpstr>
      <vt:lpstr>Loss Spikes in Stable Beams</vt:lpstr>
      <vt:lpstr>RF Trip: cavity 2B1</vt:lpstr>
      <vt:lpstr>Instantaneous Luminosity</vt:lpstr>
      <vt:lpstr>Integrated Luminosity</vt:lpstr>
      <vt:lpstr>Cause of Beam Dump: Fast Loss in Arc</vt:lpstr>
      <vt:lpstr>Summary Thursday 26.8. to Friday</vt:lpstr>
      <vt:lpstr>Loss Map: Example B2 V</vt:lpstr>
      <vt:lpstr>Loss Map: Example B1 V</vt:lpstr>
      <vt:lpstr>Stable Beams Fill #1305</vt:lpstr>
      <vt:lpstr>Program ahead</vt:lpstr>
      <vt:lpstr>Backup</vt:lpstr>
      <vt:lpstr>List of Ongoing/Pending Work I</vt:lpstr>
      <vt:lpstr>List of Ongoing/Pending Work II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Night 27</dc:title>
  <dc:creator>Oliver Bruning</dc:creator>
  <cp:lastModifiedBy>assmann</cp:lastModifiedBy>
  <cp:revision>586</cp:revision>
  <dcterms:created xsi:type="dcterms:W3CDTF">2010-08-19T04:51:42Z</dcterms:created>
  <dcterms:modified xsi:type="dcterms:W3CDTF">2010-08-27T06:16:00Z</dcterms:modified>
</cp:coreProperties>
</file>