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0"/>
  </p:notesMasterIdLst>
  <p:sldIdLst>
    <p:sldId id="399" r:id="rId3"/>
    <p:sldId id="422" r:id="rId4"/>
    <p:sldId id="423" r:id="rId5"/>
    <p:sldId id="424" r:id="rId6"/>
    <p:sldId id="421" r:id="rId7"/>
    <p:sldId id="425" r:id="rId8"/>
    <p:sldId id="426" r:id="rId9"/>
    <p:sldId id="427" r:id="rId10"/>
    <p:sldId id="428" r:id="rId11"/>
    <p:sldId id="429" r:id="rId12"/>
    <p:sldId id="430" r:id="rId13"/>
    <p:sldId id="432" r:id="rId14"/>
    <p:sldId id="431" r:id="rId15"/>
    <p:sldId id="433" r:id="rId16"/>
    <p:sldId id="434" r:id="rId17"/>
    <p:sldId id="435" r:id="rId18"/>
    <p:sldId id="436" r:id="rId19"/>
    <p:sldId id="437" r:id="rId20"/>
    <p:sldId id="439" r:id="rId21"/>
    <p:sldId id="442" r:id="rId22"/>
    <p:sldId id="440" r:id="rId23"/>
    <p:sldId id="441" r:id="rId24"/>
    <p:sldId id="443" r:id="rId25"/>
    <p:sldId id="420" r:id="rId26"/>
    <p:sldId id="438" r:id="rId27"/>
    <p:sldId id="396" r:id="rId28"/>
    <p:sldId id="41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8" autoAdjust="0"/>
  </p:normalViewPr>
  <p:slideViewPr>
    <p:cSldViewPr snapToGrid="0" snapToObjects="1">
      <p:cViewPr varScale="1">
        <p:scale>
          <a:sx n="82" d="100"/>
          <a:sy n="82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8/26/2010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431" name="Line 7"/>
          <p:cNvSpPr>
            <a:spLocks noChangeShapeType="1"/>
          </p:cNvSpPr>
          <p:nvPr userDrawn="1"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 userDrawn="1"/>
        </p:nvSpPr>
        <p:spPr bwMode="auto">
          <a:xfrm>
            <a:off x="457200" y="21336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3" name="Line 9"/>
          <p:cNvSpPr>
            <a:spLocks noChangeShapeType="1"/>
          </p:cNvSpPr>
          <p:nvPr userDrawn="1"/>
        </p:nvSpPr>
        <p:spPr bwMode="auto">
          <a:xfrm>
            <a:off x="609600" y="3962400"/>
            <a:ext cx="792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81933" name="Line 13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34" name="Line 14"/>
          <p:cNvSpPr>
            <a:spLocks noChangeShapeType="1"/>
          </p:cNvSpPr>
          <p:nvPr userDrawn="1"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08h00: Adjust mode for end-of-fill study. </a:t>
            </a:r>
            <a:r>
              <a:rPr lang="en-US" u="sng" dirty="0" smtClean="0"/>
              <a:t>Scraping test for determining transverse beam profile</a:t>
            </a:r>
            <a:r>
              <a:rPr lang="en-US" dirty="0" smtClean="0"/>
              <a:t> (beam 2, vertical). As expected, beam dumped with BLM trigger when approaching beam core.</a:t>
            </a:r>
          </a:p>
          <a:p>
            <a:pPr lvl="0"/>
            <a:r>
              <a:rPr lang="en-US" dirty="0" smtClean="0"/>
              <a:t>08h10: Ramp-down and pre-cycle.</a:t>
            </a:r>
          </a:p>
          <a:p>
            <a:pPr lvl="0"/>
            <a:r>
              <a:rPr lang="en-US" dirty="0" smtClean="0"/>
              <a:t>09h02: Water leak error on cavity 7B1. Access. No real water leak, instrumentation problem.</a:t>
            </a:r>
          </a:p>
          <a:p>
            <a:pPr lvl="0"/>
            <a:r>
              <a:rPr lang="en-US" dirty="0" smtClean="0"/>
              <a:t>09h51: Recovery. Cycle.</a:t>
            </a:r>
          </a:p>
          <a:p>
            <a:pPr lvl="0"/>
            <a:r>
              <a:rPr lang="en-US" dirty="0" smtClean="0"/>
              <a:t>10h29: Lost QPS-OK on RB.A45: heater discharging. Access.</a:t>
            </a:r>
          </a:p>
          <a:p>
            <a:pPr lvl="0"/>
            <a:r>
              <a:rPr lang="en-US" dirty="0" smtClean="0"/>
              <a:t>12h37: Recovery. Cycle.</a:t>
            </a:r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Wednesday 25.8.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3009" name="Picture 1" descr="https://ab-dep-op-elogbook.web.cern.ch/ab-dep-op-elogbook/elogbook/attach.php?attachId=1100962&amp;type=png&amp;fname=20100825194828.png"/>
          <p:cNvPicPr>
            <a:picLocks noChangeAspect="1" noChangeArrowheads="1"/>
          </p:cNvPicPr>
          <p:nvPr/>
        </p:nvPicPr>
        <p:blipFill>
          <a:blip r:embed="rId2"/>
          <a:srcRect t="64648" b="3309"/>
          <a:stretch>
            <a:fillRect/>
          </a:stretch>
        </p:blipFill>
        <p:spPr bwMode="auto">
          <a:xfrm>
            <a:off x="6350" y="80211"/>
            <a:ext cx="9144000" cy="2213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1333" y="762000"/>
            <a:ext cx="286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IR8 TCTVB: 4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559" y="2627454"/>
            <a:ext cx="8567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>
              <a:spcBef>
                <a:spcPts val="1200"/>
              </a:spcBef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Easily identify all collimation-related losses around the ring.</a:t>
            </a:r>
          </a:p>
          <a:p>
            <a:pPr marL="401638" indent="-401638">
              <a:spcBef>
                <a:spcPts val="1200"/>
              </a:spcBef>
              <a:buFont typeface="Wingdings"/>
              <a:buChar char="à"/>
            </a:pPr>
            <a:r>
              <a:rPr lang="en-US" sz="2400" dirty="0" smtClean="0"/>
              <a:t>Notice temporal shift between measurements around ring (8s). Could explain puzzling previous observations: cold losses before losses at collimators!</a:t>
            </a:r>
          </a:p>
          <a:p>
            <a:pPr marL="401638" indent="-401638">
              <a:spcBef>
                <a:spcPts val="1200"/>
              </a:spcBef>
              <a:buFont typeface="Wingdings"/>
              <a:buChar char="à"/>
            </a:pPr>
            <a:r>
              <a:rPr lang="en-US" sz="2400" dirty="0" smtClean="0"/>
              <a:t>See loss distribution and efficiency for vertical losses.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IR1: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4033" name="Picture 1" descr="https://ab-dep-op-elogbook.web.cern.ch/ab-dep-op-elogbook/elogbook/attach.php?attachId=1100963&amp;type=png&amp;fname=20100825195011.png"/>
          <p:cNvPicPr>
            <a:picLocks noChangeAspect="1" noChangeArrowheads="1"/>
          </p:cNvPicPr>
          <p:nvPr/>
        </p:nvPicPr>
        <p:blipFill>
          <a:blip r:embed="rId2"/>
          <a:srcRect t="65099" b="3751"/>
          <a:stretch>
            <a:fillRect/>
          </a:stretch>
        </p:blipFill>
        <p:spPr bwMode="auto">
          <a:xfrm>
            <a:off x="6350" y="617622"/>
            <a:ext cx="9198849" cy="2165016"/>
          </a:xfrm>
          <a:prstGeom prst="rect">
            <a:avLst/>
          </a:prstGeom>
          <a:noFill/>
        </p:spPr>
      </p:pic>
      <p:pic>
        <p:nvPicPr>
          <p:cNvPr id="44035" name="Picture 3" descr="https://ab-dep-op-elogbook.web.cern.ch/ab-dep-op-elogbook/elogbook/attach.php?attachId=1100967&amp;type=png&amp;fname=20100825195245.png"/>
          <p:cNvPicPr>
            <a:picLocks noChangeAspect="1" noChangeArrowheads="1"/>
          </p:cNvPicPr>
          <p:nvPr/>
        </p:nvPicPr>
        <p:blipFill>
          <a:blip r:embed="rId3"/>
          <a:srcRect t="64573" b="3214"/>
          <a:stretch>
            <a:fillRect/>
          </a:stretch>
        </p:blipFill>
        <p:spPr bwMode="auto">
          <a:xfrm>
            <a:off x="6350" y="2657904"/>
            <a:ext cx="9205199" cy="2240419"/>
          </a:xfrm>
          <a:prstGeom prst="rect">
            <a:avLst/>
          </a:prstGeom>
          <a:noFill/>
        </p:spPr>
      </p:pic>
      <p:pic>
        <p:nvPicPr>
          <p:cNvPr id="44034" name="Picture 2" descr="https://ab-dep-op-elogbook.web.cern.ch/ab-dep-op-elogbook/elogbook/attach.php?attachId=1100965&amp;type=png&amp;fname=20100825195116.png"/>
          <p:cNvPicPr>
            <a:picLocks noChangeAspect="1" noChangeArrowheads="1"/>
          </p:cNvPicPr>
          <p:nvPr/>
        </p:nvPicPr>
        <p:blipFill>
          <a:blip r:embed="rId4"/>
          <a:srcRect t="64750" b="3406"/>
          <a:stretch>
            <a:fillRect/>
          </a:stretch>
        </p:blipFill>
        <p:spPr bwMode="auto">
          <a:xfrm>
            <a:off x="0" y="4729442"/>
            <a:ext cx="9205199" cy="2214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4693" y="1594338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IR1 TAN L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4693" y="3583559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IR1 TAN 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20953" y="5717159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IR1 Q3L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5649330" y="3772462"/>
            <a:ext cx="5739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84594" y="89124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IR5: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5057" name="Picture 1" descr="https://ab-dep-op-elogbook.web.cern.ch/ab-dep-op-elogbook/elogbook/attach.php?attachId=1100973&amp;type=png&amp;fname=20100825195547.png"/>
          <p:cNvPicPr>
            <a:picLocks noChangeAspect="1" noChangeArrowheads="1"/>
          </p:cNvPicPr>
          <p:nvPr/>
        </p:nvPicPr>
        <p:blipFill>
          <a:blip r:embed="rId2"/>
          <a:srcRect t="64890" b="3309"/>
          <a:stretch>
            <a:fillRect/>
          </a:stretch>
        </p:blipFill>
        <p:spPr bwMode="auto">
          <a:xfrm>
            <a:off x="0" y="634666"/>
            <a:ext cx="9144000" cy="2197100"/>
          </a:xfrm>
          <a:prstGeom prst="rect">
            <a:avLst/>
          </a:prstGeom>
          <a:noFill/>
        </p:spPr>
      </p:pic>
      <p:pic>
        <p:nvPicPr>
          <p:cNvPr id="45058" name="Picture 2" descr="https://ab-dep-op-elogbook.web.cern.ch/ab-dep-op-elogbook/elogbook/attach.php?attachId=1100976&amp;type=png&amp;fname=20100825195653.png"/>
          <p:cNvPicPr>
            <a:picLocks noChangeAspect="1" noChangeArrowheads="1"/>
          </p:cNvPicPr>
          <p:nvPr/>
        </p:nvPicPr>
        <p:blipFill>
          <a:blip r:embed="rId3"/>
          <a:srcRect t="64890" b="3188"/>
          <a:stretch>
            <a:fillRect/>
          </a:stretch>
        </p:blipFill>
        <p:spPr bwMode="auto">
          <a:xfrm>
            <a:off x="6350" y="2655304"/>
            <a:ext cx="9144000" cy="2205455"/>
          </a:xfrm>
          <a:prstGeom prst="rect">
            <a:avLst/>
          </a:prstGeom>
          <a:noFill/>
        </p:spPr>
      </p:pic>
      <p:pic>
        <p:nvPicPr>
          <p:cNvPr id="45059" name="Picture 3" descr="https://ab-dep-op-elogbook.web.cern.ch/ab-dep-op-elogbook/elogbook/attach.php?attachId=1100974&amp;type=png&amp;fname=20100825195625.png"/>
          <p:cNvPicPr>
            <a:picLocks noChangeAspect="1" noChangeArrowheads="1"/>
          </p:cNvPicPr>
          <p:nvPr/>
        </p:nvPicPr>
        <p:blipFill>
          <a:blip r:embed="rId4"/>
          <a:srcRect t="64914" b="3297"/>
          <a:stretch>
            <a:fillRect/>
          </a:stretch>
        </p:blipFill>
        <p:spPr bwMode="auto">
          <a:xfrm>
            <a:off x="-6350" y="4668255"/>
            <a:ext cx="9150350" cy="2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84693" y="1594338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IR5 TAN L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4693" y="3583559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IR1 TAN R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20953" y="5717159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IR1 Q1R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579880" y="3772462"/>
            <a:ext cx="57392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184594" y="89124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IR8: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6081" name="Picture 1" descr="https://ab-dep-op-elogbook.web.cern.ch/ab-dep-op-elogbook/elogbook/attach.php?attachId=1100958&amp;type=png&amp;fname=20100825194557.png"/>
          <p:cNvPicPr>
            <a:picLocks noChangeAspect="1" noChangeArrowheads="1"/>
          </p:cNvPicPr>
          <p:nvPr/>
        </p:nvPicPr>
        <p:blipFill>
          <a:blip r:embed="rId2"/>
          <a:srcRect t="64667" b="3173"/>
          <a:stretch>
            <a:fillRect/>
          </a:stretch>
        </p:blipFill>
        <p:spPr bwMode="auto">
          <a:xfrm>
            <a:off x="0" y="745958"/>
            <a:ext cx="9144000" cy="2221832"/>
          </a:xfrm>
          <a:prstGeom prst="rect">
            <a:avLst/>
          </a:prstGeom>
          <a:noFill/>
        </p:spPr>
      </p:pic>
      <p:pic>
        <p:nvPicPr>
          <p:cNvPr id="46082" name="Picture 2" descr="https://ab-dep-op-elogbook.web.cern.ch/ab-dep-op-elogbook/elogbook/attach.php?attachId=1100959&amp;type=png&amp;fname=20100825194607.png"/>
          <p:cNvPicPr>
            <a:picLocks noChangeAspect="1" noChangeArrowheads="1"/>
          </p:cNvPicPr>
          <p:nvPr/>
        </p:nvPicPr>
        <p:blipFill>
          <a:blip r:embed="rId3"/>
          <a:srcRect t="64573" b="3406"/>
          <a:stretch>
            <a:fillRect/>
          </a:stretch>
        </p:blipFill>
        <p:spPr bwMode="auto">
          <a:xfrm>
            <a:off x="6350" y="2967790"/>
            <a:ext cx="9137650" cy="22107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12498" y="1668379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IR8 Q1L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0520" y="3826029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IR8 Q1R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6587504" y="3038724"/>
            <a:ext cx="4275714" cy="39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381369" y="99542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762000"/>
          </a:xfrm>
        </p:spPr>
        <p:txBody>
          <a:bodyPr/>
          <a:lstStyle/>
          <a:p>
            <a:r>
              <a:rPr lang="en-US" dirty="0" smtClean="0"/>
              <a:t>Luminosity-Induced Losses IR3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05" name="Picture 1" descr="https://ab-dep-op-elogbook.web.cern.ch/ab-dep-op-elogbook/elogbook/attach.php?attachId=1100988&amp;type=png&amp;fname=20100825215859.png"/>
          <p:cNvPicPr>
            <a:picLocks noChangeAspect="1" noChangeArrowheads="1"/>
          </p:cNvPicPr>
          <p:nvPr/>
        </p:nvPicPr>
        <p:blipFill>
          <a:blip r:embed="rId2"/>
          <a:srcRect t="64667" b="3289"/>
          <a:stretch>
            <a:fillRect/>
          </a:stretch>
        </p:blipFill>
        <p:spPr bwMode="auto">
          <a:xfrm>
            <a:off x="0" y="898358"/>
            <a:ext cx="9144000" cy="2213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622" y="3221436"/>
            <a:ext cx="86988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Luminosity:							~ 5e30 cm-2 s-1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Induced losses Q7.L3:					5e-7 </a:t>
            </a:r>
            <a:r>
              <a:rPr lang="en-US" sz="2400" dirty="0" err="1" smtClean="0"/>
              <a:t>Gy</a:t>
            </a:r>
            <a:r>
              <a:rPr lang="en-US" sz="2400" dirty="0" smtClean="0"/>
              <a:t>/s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Quench limit Q7 at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:			4.7e-3 </a:t>
            </a:r>
            <a:r>
              <a:rPr lang="en-US" sz="2400" dirty="0" err="1" smtClean="0"/>
              <a:t>Gy</a:t>
            </a:r>
            <a:r>
              <a:rPr lang="en-US" sz="2400" dirty="0" smtClean="0"/>
              <a:t>/s</a:t>
            </a:r>
          </a:p>
          <a:p>
            <a:pPr>
              <a:spcBef>
                <a:spcPts val="1200"/>
              </a:spcBef>
            </a:pPr>
            <a:r>
              <a:rPr lang="en-US" sz="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factor 10,000 margin at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 for factor 2,000 in </a:t>
            </a:r>
            <a:r>
              <a:rPr lang="en-US" sz="2400" dirty="0" err="1" smtClean="0"/>
              <a:t>lumi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might become critical for luminosity at 7 </a:t>
            </a:r>
            <a:r>
              <a:rPr lang="en-US" sz="2400" dirty="0" err="1" smtClean="0">
                <a:sym typeface="Wingdings" pitchFamily="2" charset="2"/>
              </a:rPr>
              <a:t>TeV</a:t>
            </a:r>
            <a:r>
              <a:rPr lang="en-US" sz="2400" dirty="0" smtClean="0">
                <a:sym typeface="Wingdings" pitchFamily="2" charset="2"/>
              </a:rPr>
              <a:t> with lower quench limit (predicted bottleneck – high dispersion)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92970" y="1406769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IR3 Q7 L (SC)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7677848" y="1832630"/>
            <a:ext cx="1863527" cy="39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65619" y="856524"/>
            <a:ext cx="134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dump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14h14: Injection pilot. </a:t>
            </a:r>
            <a:r>
              <a:rPr lang="en-US" u="sng" dirty="0" smtClean="0"/>
              <a:t>Starting transverse damper and PLL work.</a:t>
            </a:r>
            <a:r>
              <a:rPr lang="en-US" dirty="0" smtClean="0"/>
              <a:t> Some issues with </a:t>
            </a:r>
            <a:r>
              <a:rPr lang="en-US" dirty="0" err="1" smtClean="0"/>
              <a:t>hypercycle</a:t>
            </a:r>
            <a:r>
              <a:rPr lang="en-US" dirty="0" smtClean="0"/>
              <a:t> for bunch trains:</a:t>
            </a:r>
          </a:p>
          <a:p>
            <a:pPr lvl="1"/>
            <a:r>
              <a:rPr lang="en-US" dirty="0" err="1" smtClean="0"/>
              <a:t>hypercycle</a:t>
            </a:r>
            <a:r>
              <a:rPr lang="en-US" dirty="0" smtClean="0"/>
              <a:t> for train injection, got several problems: 1) injection settings for TL collimators not correct. 2) MCS signature problem during the clone of BP prevents to play the tasks to load collimator thresholds. 3) Q cavity value for injection are 60000. 4) no settings for IP spectrometers.</a:t>
            </a:r>
          </a:p>
          <a:p>
            <a:pPr lvl="0"/>
            <a:r>
              <a:rPr lang="en-US" dirty="0" smtClean="0"/>
              <a:t>14h39: PS booster problems. RF rephrasing problems. XPOC server update.</a:t>
            </a:r>
          </a:p>
          <a:p>
            <a:pPr lvl="0"/>
            <a:r>
              <a:rPr lang="en-US" dirty="0" smtClean="0"/>
              <a:t>17h57: Bunch trains injected successfully. </a:t>
            </a:r>
            <a:r>
              <a:rPr lang="en-US" u="sng" dirty="0" smtClean="0"/>
              <a:t>Transverse damper work with trains.</a:t>
            </a:r>
            <a:r>
              <a:rPr lang="en-US" dirty="0" smtClean="0"/>
              <a:t> PLL work not possible in parallel.</a:t>
            </a:r>
          </a:p>
          <a:p>
            <a:pPr lvl="0"/>
            <a:r>
              <a:rPr lang="en-US" dirty="0" smtClean="0"/>
              <a:t>19h30: SPS problems. Timing problem with sequencer: only pilot bunches available.</a:t>
            </a:r>
          </a:p>
          <a:p>
            <a:pPr lvl="0"/>
            <a:r>
              <a:rPr lang="en-US" dirty="0" smtClean="0"/>
              <a:t>22h03: SPS timing problem fixed. Now collimator controls problem.</a:t>
            </a:r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Wednesday 25.8.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450"/>
            <a:ext cx="9144000" cy="5334000"/>
          </a:xfrm>
        </p:spPr>
        <p:txBody>
          <a:bodyPr/>
          <a:lstStyle/>
          <a:p>
            <a:r>
              <a:rPr lang="en-US" sz="2100" dirty="0" smtClean="0"/>
              <a:t>all beam position </a:t>
            </a:r>
            <a:r>
              <a:rPr lang="en-US" sz="2100" b="1" u="sng" dirty="0" smtClean="0"/>
              <a:t>modules flashed with new firmware </a:t>
            </a:r>
            <a:r>
              <a:rPr lang="en-US" sz="2100" dirty="0" smtClean="0"/>
              <a:t>using phase insensitive algorithm to calculate the bunch position. It will allow us to better adjust signal amplitudes to further improve the noise performance of the ADT</a:t>
            </a:r>
          </a:p>
          <a:p>
            <a:r>
              <a:rPr lang="en-US" sz="2100" dirty="0" smtClean="0"/>
              <a:t>the unit </a:t>
            </a:r>
            <a:r>
              <a:rPr lang="en-US" sz="2100" b="1" u="sng" dirty="0" smtClean="0"/>
              <a:t>Horizontal Beam 1 is already operated with this new algorithm</a:t>
            </a:r>
          </a:p>
          <a:p>
            <a:r>
              <a:rPr lang="en-US" sz="2100" dirty="0" smtClean="0"/>
              <a:t>bunch hold time constants were shortened for both beams and both planes from 25 buckets (~625ns) to 6 buckets (150ns). The 1-turn delay was readjusted to start kick at 75ns before the bunch comes (was ~300ns)</a:t>
            </a:r>
          </a:p>
          <a:p>
            <a:r>
              <a:rPr lang="en-US" sz="2100" dirty="0" smtClean="0"/>
              <a:t>reduced time between bunches gives </a:t>
            </a:r>
            <a:r>
              <a:rPr lang="en-US" sz="2100" b="1" u="sng" dirty="0" smtClean="0"/>
              <a:t>less kick strength at high frequencies than we had till now, but damping times between 50-100 turns were still achieved</a:t>
            </a:r>
            <a:r>
              <a:rPr lang="en-US" sz="2100" u="sng" dirty="0" smtClean="0"/>
              <a:t> </a:t>
            </a:r>
            <a:r>
              <a:rPr lang="en-US" sz="2100" dirty="0" smtClean="0"/>
              <a:t>(performs as designed). Needs to be fine-adjusted and damping times precisely measured again later.</a:t>
            </a:r>
          </a:p>
          <a:p>
            <a:r>
              <a:rPr lang="en-US" sz="2100" b="1" u="sng" dirty="0" smtClean="0"/>
              <a:t>150 ns settings left in</a:t>
            </a:r>
            <a:r>
              <a:rPr lang="en-US" sz="2100" dirty="0" smtClean="0"/>
              <a:t>, should work without problems for any beam/bunch spacing.</a:t>
            </a:r>
          </a:p>
          <a:p>
            <a:r>
              <a:rPr lang="en-US" sz="2100" dirty="0" smtClean="0"/>
              <a:t>Still need to set-up the remaining units (V-B1, H-B2, V-B2) for new algorithm.</a:t>
            </a:r>
            <a:br>
              <a:rPr lang="en-US" sz="2100" dirty="0" smtClean="0"/>
            </a:b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9425" y="6096000"/>
            <a:ext cx="466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Daniel Valuch, Maarten Schokker, Gerd Kotzian</a:t>
            </a:r>
            <a:endParaRPr lang="en-US" b="1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Beam 2, horizontal plane, kicking a batch of 4 bunches/150ns by Q kicker. Graph shows how oscillation of each individual bunch is damped. Beam was gone before measurement of bunch 4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8129" name="Picture 1" descr="https://ab-dep-op-elogbook.web.cern.ch/ab-dep-op-elogbook/elogbook/attach.php?attachId=1100983&amp;type=png&amp;fname=\3bunchesQkick.png"/>
          <p:cNvPicPr>
            <a:picLocks noChangeAspect="1" noChangeArrowheads="1"/>
          </p:cNvPicPr>
          <p:nvPr/>
        </p:nvPicPr>
        <p:blipFill>
          <a:blip r:embed="rId2"/>
          <a:srcRect t="2408" b="3638"/>
          <a:stretch>
            <a:fillRect/>
          </a:stretch>
        </p:blipFill>
        <p:spPr bwMode="auto">
          <a:xfrm>
            <a:off x="371475" y="890338"/>
            <a:ext cx="8543925" cy="5575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855" y="5165558"/>
            <a:ext cx="457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Daniel Valuch, Maarten Schokker, Gerd Kotzian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Verification of damping times for different electronic gain values. 150ns settings, beam 1, horizontal plane. Note that currently used gain at injection is set to -20dB.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225" name="Picture 1" descr="https://ab-dep-op-elogbook.web.cern.ch/ab-dep-op-elogbook/elogbook/attach.php?attachId=1100984&amp;type=png&amp;fname=\dampingtimes_150ns_settings.png"/>
          <p:cNvPicPr>
            <a:picLocks noChangeAspect="1" noChangeArrowheads="1"/>
          </p:cNvPicPr>
          <p:nvPr/>
        </p:nvPicPr>
        <p:blipFill>
          <a:blip r:embed="rId2"/>
          <a:srcRect t="2408" b="3638"/>
          <a:stretch>
            <a:fillRect/>
          </a:stretch>
        </p:blipFill>
        <p:spPr bwMode="auto">
          <a:xfrm>
            <a:off x="355433" y="873626"/>
            <a:ext cx="8543925" cy="5575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855" y="5165558"/>
            <a:ext cx="457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Daniel Valuch, Maarten Schokker, Gerd Kotzian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00h28: DIP analyzed to stall collimator control. Decision to disable DIP. Pilot bunch injection.</a:t>
            </a:r>
          </a:p>
          <a:p>
            <a:pPr lvl="0"/>
            <a:r>
              <a:rPr lang="en-US" dirty="0" smtClean="0"/>
              <a:t>02h35: Ramp started.</a:t>
            </a:r>
          </a:p>
          <a:p>
            <a:pPr lvl="0"/>
            <a:r>
              <a:rPr lang="en-US" dirty="0" smtClean="0"/>
              <a:t>04h21: Stable beams fill #1303. </a:t>
            </a:r>
          </a:p>
          <a:p>
            <a:pPr lvl="1"/>
            <a:r>
              <a:rPr lang="en-US" dirty="0" err="1" smtClean="0"/>
              <a:t>Lumi</a:t>
            </a:r>
            <a:r>
              <a:rPr lang="en-US" dirty="0" smtClean="0"/>
              <a:t> &gt; 1e31 in ATLAS and CMS.</a:t>
            </a:r>
          </a:p>
          <a:p>
            <a:pPr lvl="1"/>
            <a:r>
              <a:rPr lang="en-US" dirty="0" smtClean="0"/>
              <a:t>Only 47 bunches instead of 50. Last injection per beam not executed due to OP error. Missing buckets: 25081, 26081, 27081 (B1), 22281, 23281, 24281 (B2)</a:t>
            </a:r>
          </a:p>
          <a:p>
            <a:pPr lvl="1"/>
            <a:r>
              <a:rPr lang="en-US" dirty="0" smtClean="0"/>
              <a:t>Still excellent </a:t>
            </a:r>
            <a:r>
              <a:rPr lang="en-US" dirty="0" err="1" smtClean="0"/>
              <a:t>lumi</a:t>
            </a:r>
            <a:r>
              <a:rPr lang="en-US" dirty="0" smtClean="0"/>
              <a:t> and could even be better… </a:t>
            </a:r>
          </a:p>
          <a:p>
            <a:pPr lvl="0"/>
            <a:r>
              <a:rPr lang="en-US" dirty="0" smtClean="0"/>
              <a:t>Continuing collision…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Wednesday 25.8.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End-of-Fill Scraping Beam2, Vertical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49" name="Picture 1" descr="https://ab-dep-op-elogbook.web.cern.ch/ab-dep-op-elogbook/elogbook/attach.php?attachId=1100761&amp;type=png&amp;fname=201008250803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518400" cy="58058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Detection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450"/>
            <a:ext cx="4250803" cy="5334000"/>
          </a:xfrm>
        </p:spPr>
        <p:txBody>
          <a:bodyPr/>
          <a:lstStyle/>
          <a:p>
            <a:r>
              <a:rPr lang="en-US" sz="2000" dirty="0" smtClean="0"/>
              <a:t>Tune detection affected by noise ion the beam.</a:t>
            </a:r>
          </a:p>
          <a:p>
            <a:r>
              <a:rPr lang="en-US" sz="2000" dirty="0" smtClean="0"/>
              <a:t>Reducing the time-constant responsible for the DC suppression of the peak voltage variations of the longitudinal carrier to help reliable detection. </a:t>
            </a:r>
          </a:p>
          <a:p>
            <a:r>
              <a:rPr lang="en-US" sz="2000" dirty="0" smtClean="0"/>
              <a:t>N.B. gains stayed the same.</a:t>
            </a:r>
          </a:p>
          <a:p>
            <a:r>
              <a:rPr lang="en-US" sz="2000" dirty="0" smtClean="0"/>
              <a:t>See curves: Blue before, red after change.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4817" name="Picture 1" descr="https://ab-dep-op-elogbook.web.cern.ch/ab-dep-op-elogbook/elogbook/attach.php?attachId=1101046&amp;type=png&amp;fname=20100826_BBQ_integration_time_consta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2669" y="762000"/>
            <a:ext cx="4473456" cy="5880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01071" y="6018835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Steinhagen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Record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01039&amp;type=png&amp;fname=20100826042448.png"/>
          <p:cNvPicPr>
            <a:picLocks noChangeAspect="1" noChangeArrowheads="1"/>
          </p:cNvPicPr>
          <p:nvPr/>
        </p:nvPicPr>
        <p:blipFill>
          <a:blip r:embed="rId2"/>
          <a:srcRect t="9195" b="53962"/>
          <a:stretch>
            <a:fillRect/>
          </a:stretch>
        </p:blipFill>
        <p:spPr bwMode="auto">
          <a:xfrm>
            <a:off x="6350" y="889324"/>
            <a:ext cx="9163974" cy="28724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125164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1706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1026" name="Picture 2" descr="https://ab-dep-op-elogbook.web.cern.ch/ab-dep-op-elogbook/elogbook/attach.php?attachId=1101042&amp;type=png&amp;fname=20100826043124.png"/>
          <p:cNvPicPr>
            <a:picLocks noChangeAspect="1" noChangeArrowheads="1"/>
          </p:cNvPicPr>
          <p:nvPr/>
        </p:nvPicPr>
        <p:blipFill>
          <a:blip r:embed="rId3"/>
          <a:srcRect t="58770"/>
          <a:stretch>
            <a:fillRect/>
          </a:stretch>
        </p:blipFill>
        <p:spPr bwMode="auto">
          <a:xfrm>
            <a:off x="0" y="3761775"/>
            <a:ext cx="9170324" cy="25017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</a:t>
            </a:r>
            <a:r>
              <a:rPr lang="en-US" dirty="0" err="1" smtClean="0"/>
              <a:t>Lumi</a:t>
            </a:r>
            <a:r>
              <a:rPr lang="en-US" dirty="0" smtClean="0"/>
              <a:t> in First 3.5 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794" name="Picture 2" descr="http://cs-ccr-www3.cern.ch/vistar_capture/lhc1.png?0.4555495950477736"/>
          <p:cNvPicPr>
            <a:picLocks noChangeAspect="1" noChangeArrowheads="1"/>
          </p:cNvPicPr>
          <p:nvPr/>
        </p:nvPicPr>
        <p:blipFill>
          <a:blip r:embed="rId2"/>
          <a:srcRect l="50000" t="21071" r="1830" b="36999"/>
          <a:stretch>
            <a:fillRect/>
          </a:stretch>
        </p:blipFill>
        <p:spPr bwMode="auto">
          <a:xfrm>
            <a:off x="465889" y="920191"/>
            <a:ext cx="8217693" cy="53648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giulia papotti (BE/OP/LHC)</a:t>
            </a: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Intensity Loss: summary </a:t>
            </a:r>
            <a:r>
              <a:rPr lang="en-GB" sz="4000" dirty="0"/>
              <a:t>across fills</a:t>
            </a:r>
          </a:p>
        </p:txBody>
      </p:sp>
      <p:pic>
        <p:nvPicPr>
          <p:cNvPr id="283663" name="Picture 15" descr="f_summary_xfill1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3657600"/>
            <a:ext cx="9048750" cy="2381250"/>
          </a:xfrm>
          <a:prstGeom prst="rect">
            <a:avLst/>
          </a:prstGeom>
          <a:noFill/>
        </p:spPr>
      </p:pic>
      <p:pic>
        <p:nvPicPr>
          <p:cNvPr id="283664" name="Picture 16" descr="f_summary_xfill12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1066800"/>
            <a:ext cx="9048750" cy="2381250"/>
          </a:xfrm>
          <a:prstGeom prst="rect">
            <a:avLst/>
          </a:prstGeom>
          <a:noFill/>
        </p:spPr>
      </p:pic>
      <p:sp>
        <p:nvSpPr>
          <p:cNvPr id="283665" name="Text Box 17"/>
          <p:cNvSpPr txBox="1">
            <a:spLocks noChangeArrowheads="1"/>
          </p:cNvSpPr>
          <p:nvPr/>
        </p:nvSpPr>
        <p:spPr bwMode="auto">
          <a:xfrm rot="16200000">
            <a:off x="-258762" y="2163762"/>
            <a:ext cx="13414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48 bunches</a:t>
            </a:r>
          </a:p>
        </p:txBody>
      </p:sp>
      <p:sp>
        <p:nvSpPr>
          <p:cNvPr id="283667" name="Text Box 19"/>
          <p:cNvSpPr txBox="1">
            <a:spLocks noChangeArrowheads="1"/>
          </p:cNvSpPr>
          <p:nvPr/>
        </p:nvSpPr>
        <p:spPr bwMode="auto">
          <a:xfrm rot="16200000">
            <a:off x="-257175" y="4602163"/>
            <a:ext cx="13414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50 bunches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ahead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 descr="http://cs-ccr-www3.cern.ch/vistar_capture/lhccoord.png?0.14820118394317616"/>
          <p:cNvPicPr>
            <a:picLocks noChangeAspect="1" noChangeArrowheads="1"/>
          </p:cNvPicPr>
          <p:nvPr/>
        </p:nvPicPr>
        <p:blipFill>
          <a:blip r:embed="rId2"/>
          <a:srcRect t="34362" r="20253" b="26965"/>
          <a:stretch>
            <a:fillRect/>
          </a:stretch>
        </p:blipFill>
        <p:spPr bwMode="auto">
          <a:xfrm>
            <a:off x="163009" y="944299"/>
            <a:ext cx="8732892" cy="3176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681175"/>
            <a:ext cx="9103896" cy="618444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sz="2000" dirty="0" smtClean="0"/>
              <a:t>Commissioning work for higher intensities:</a:t>
            </a:r>
          </a:p>
          <a:p>
            <a:pPr lvl="1"/>
            <a:r>
              <a:rPr lang="en-US" sz="1800" u="sng" dirty="0" smtClean="0"/>
              <a:t>Multi-bunch injection: N bunches per injection, completed for beam1, to be completed for beam2.</a:t>
            </a:r>
          </a:p>
          <a:p>
            <a:pPr lvl="1"/>
            <a:r>
              <a:rPr lang="en-US" sz="1800" u="sng" dirty="0" smtClean="0"/>
              <a:t>Transverse damper: Train test with 4 bunches at 150 ns. 1 shift. Adjustments for train. 1 shift. Total: 2 shifts.</a:t>
            </a:r>
          </a:p>
          <a:p>
            <a:pPr lvl="1"/>
            <a:r>
              <a:rPr lang="en-US" sz="1800" dirty="0" smtClean="0"/>
              <a:t>Multi-bunch studies for RF and BPM's, instrumentation, dump, ...</a:t>
            </a:r>
          </a:p>
          <a:p>
            <a:pPr lvl="1"/>
            <a:r>
              <a:rPr lang="en-US" sz="1800" dirty="0" smtClean="0"/>
              <a:t>Crossing-angle setup at 450 </a:t>
            </a:r>
            <a:r>
              <a:rPr lang="en-US" sz="1800" dirty="0" err="1" smtClean="0"/>
              <a:t>GeV</a:t>
            </a:r>
            <a:r>
              <a:rPr lang="en-US" sz="1800" dirty="0" smtClean="0"/>
              <a:t>. Address losses with 100 micro-</a:t>
            </a:r>
            <a:r>
              <a:rPr lang="en-US" sz="1800" dirty="0" err="1" smtClean="0"/>
              <a:t>rad</a:t>
            </a:r>
            <a:r>
              <a:rPr lang="en-US" sz="1800" dirty="0" smtClean="0"/>
              <a:t> in IP2, goal is 150 micro-</a:t>
            </a:r>
            <a:r>
              <a:rPr lang="en-US" sz="1800" dirty="0" err="1" smtClean="0"/>
              <a:t>rad</a:t>
            </a:r>
            <a:r>
              <a:rPr lang="en-US" sz="1800" dirty="0" smtClean="0"/>
              <a:t> (full, see w33 Tuesday summary).</a:t>
            </a:r>
          </a:p>
          <a:p>
            <a:pPr lvl="1"/>
            <a:r>
              <a:rPr lang="en-US" sz="1800" u="sng" dirty="0" smtClean="0"/>
              <a:t>Check of orbit feedback improvement (minimize energy changing COD trims). Can be </a:t>
            </a:r>
            <a:r>
              <a:rPr lang="en-US" sz="1800" u="sng" dirty="0" err="1" smtClean="0"/>
              <a:t>parastitic</a:t>
            </a:r>
            <a:r>
              <a:rPr lang="en-US" sz="1800" u="sng" dirty="0" smtClean="0"/>
              <a:t>. 2 ramps.</a:t>
            </a:r>
          </a:p>
          <a:p>
            <a:pPr lvl="1"/>
            <a:r>
              <a:rPr lang="en-US" sz="1800" u="sng" dirty="0" smtClean="0"/>
              <a:t>PLL commissioning work (better tune feedback with high intensities and damper on): at 450 </a:t>
            </a:r>
            <a:r>
              <a:rPr lang="en-US" sz="1800" u="sng" dirty="0" err="1" smtClean="0"/>
              <a:t>GeV</a:t>
            </a:r>
            <a:r>
              <a:rPr lang="en-US" sz="1800" u="sng" dirty="0" smtClean="0"/>
              <a:t> and later during ramp. 6 times 0.5 shifts.</a:t>
            </a:r>
          </a:p>
          <a:p>
            <a:pPr lvl="1"/>
            <a:r>
              <a:rPr lang="en-US" sz="1800" u="sng" dirty="0" smtClean="0"/>
              <a:t>Injection preparation for 12b bunch train injection (injection protection setup). 2 shifts.</a:t>
            </a:r>
          </a:p>
          <a:p>
            <a:pPr lvl="1"/>
            <a:r>
              <a:rPr lang="en-US" sz="1800" u="sng" dirty="0" smtClean="0"/>
              <a:t>Injection test for 12b bunch train. 0.5 shifts.</a:t>
            </a:r>
          </a:p>
          <a:p>
            <a:pPr lvl="0"/>
            <a:r>
              <a:rPr lang="en-US" sz="2000" dirty="0" smtClean="0"/>
              <a:t>Increase of intensity:</a:t>
            </a:r>
          </a:p>
          <a:p>
            <a:pPr lvl="1"/>
            <a:r>
              <a:rPr lang="en-US" sz="1800" u="sng" dirty="0" smtClean="0"/>
              <a:t>Increase bunch intensity to 1.1e11.</a:t>
            </a:r>
          </a:p>
          <a:p>
            <a:pPr lvl="1"/>
            <a:r>
              <a:rPr lang="en-US" sz="1800" dirty="0" smtClean="0"/>
              <a:t>More bunches after 1 week with 48b? </a:t>
            </a:r>
            <a:r>
              <a:rPr lang="en-US" sz="1800" dirty="0" smtClean="0">
                <a:sym typeface="Wingdings" pitchFamily="2" charset="2"/>
              </a:rPr>
              <a:t> NO.</a:t>
            </a:r>
            <a:endParaRPr lang="en-US" sz="1800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Ongoing/Pending Work I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680" y="286333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Agree target crossing angles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7578" y="2255520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Define plan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681175"/>
            <a:ext cx="9103896" cy="618444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sz="2000" dirty="0" smtClean="0"/>
              <a:t>Maintenance of LHC performance &amp; protection: </a:t>
            </a:r>
          </a:p>
          <a:p>
            <a:pPr lvl="1"/>
            <a:r>
              <a:rPr lang="en-US" sz="1800" u="sng" dirty="0" smtClean="0"/>
              <a:t>Monitor collimation validity and efficiency (loss maps). 1b of 1e11 per beam. 1.5 shifts.</a:t>
            </a:r>
          </a:p>
          <a:p>
            <a:pPr lvl="1"/>
            <a:r>
              <a:rPr lang="en-US" sz="1800" u="sng" dirty="0" smtClean="0"/>
              <a:t>Correct the momentum cleaning for beam 2 (collimator setup IR3). 1b of 1e11 per beam.  1 shift.</a:t>
            </a:r>
          </a:p>
          <a:p>
            <a:pPr lvl="1"/>
            <a:r>
              <a:rPr lang="en-US" sz="1800" u="sng" dirty="0" smtClean="0"/>
              <a:t>Test less heavy method for loss maps (blow up selected bunches with transverse damper at end of shift). 1b of 1e11p. 1 hour.</a:t>
            </a:r>
          </a:p>
          <a:p>
            <a:pPr lvl="1"/>
            <a:r>
              <a:rPr lang="en-US" sz="1800" u="sng" dirty="0" smtClean="0"/>
              <a:t>BCT response check for different bunch intensities. Parasitic to collimation loss maps.</a:t>
            </a:r>
          </a:p>
          <a:p>
            <a:pPr lvl="1"/>
            <a:r>
              <a:rPr lang="en-US" sz="1800" u="sng" dirty="0" smtClean="0"/>
              <a:t>BCT response check  for different bunch lengths. 450 </a:t>
            </a:r>
            <a:r>
              <a:rPr lang="en-US" sz="1800" u="sng" dirty="0" err="1" smtClean="0"/>
              <a:t>GeV</a:t>
            </a:r>
            <a:r>
              <a:rPr lang="en-US" sz="1800" u="sng" dirty="0" smtClean="0"/>
              <a:t>. 2 hours.</a:t>
            </a:r>
          </a:p>
          <a:p>
            <a:pPr lvl="0"/>
            <a:r>
              <a:rPr lang="en-US" sz="2000" dirty="0" smtClean="0"/>
              <a:t>Study and measurements of important LHC parameters:</a:t>
            </a:r>
            <a:endParaRPr lang="en-US" sz="1800" dirty="0" smtClean="0"/>
          </a:p>
          <a:p>
            <a:pPr lvl="1"/>
            <a:r>
              <a:rPr lang="en-US" sz="1800" u="sng" dirty="0" smtClean="0"/>
              <a:t>Independent measurement of beta* and beam offsets in triplets: k-modulation. 1b of 1e11 per beam. Not colliding. Change RQTX1/2/3 by +- 0.5 A. Measure after squeeze to 3.5m. 1 shift.</a:t>
            </a:r>
          </a:p>
          <a:p>
            <a:pPr lvl="1"/>
            <a:r>
              <a:rPr lang="en-US" sz="1800" u="sng" dirty="0" smtClean="0"/>
              <a:t>Measurement of transverse beam distribution at 3.5 </a:t>
            </a:r>
            <a:r>
              <a:rPr lang="en-US" sz="1800" u="sng" dirty="0" err="1" smtClean="0"/>
              <a:t>TeV</a:t>
            </a:r>
            <a:r>
              <a:rPr lang="en-US" sz="1800" u="sng" dirty="0" smtClean="0"/>
              <a:t>.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Ongoing/Pending Work II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when moving the jaw 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6865" name="Picture 1" descr="https://ab-dep-op-elogbook.web.cern.ch/ab-dep-op-elogbook/elogbook/attach.php?attachId=1100762&amp;type=png&amp;fname=20100825080357.png"/>
          <p:cNvPicPr>
            <a:picLocks noChangeAspect="1" noChangeArrowheads="1"/>
          </p:cNvPicPr>
          <p:nvPr/>
        </p:nvPicPr>
        <p:blipFill>
          <a:blip r:embed="rId2"/>
          <a:srcRect l="40922" t="12229" r="2149" b="13288"/>
          <a:stretch>
            <a:fillRect/>
          </a:stretch>
        </p:blipFill>
        <p:spPr bwMode="auto">
          <a:xfrm>
            <a:off x="284749" y="762000"/>
            <a:ext cx="5955630" cy="585369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5598695" y="4860758"/>
            <a:ext cx="170046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81805" y="4258997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Jaw towards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2127" y="137141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Beam Loss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43712" y="4443663"/>
            <a:ext cx="1391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Jaw position</a:t>
            </a:r>
          </a:p>
          <a:p>
            <a:endParaRPr lang="en-US" b="1" dirty="0" smtClean="0"/>
          </a:p>
          <a:p>
            <a:r>
              <a:rPr lang="en-US" b="1" dirty="0" smtClean="0"/>
              <a:t>TCP.D6R7.B2</a:t>
            </a:r>
            <a:endParaRPr lang="en-US" b="1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014" y="810126"/>
            <a:ext cx="7756599" cy="5590674"/>
            <a:chOff x="378695" y="1172052"/>
            <a:chExt cx="3462777" cy="2495844"/>
          </a:xfrm>
        </p:grpSpPr>
        <p:pic>
          <p:nvPicPr>
            <p:cNvPr id="37889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1103" t="10779" r="91088" b="63533"/>
            <a:stretch>
              <a:fillRect/>
            </a:stretch>
          </p:blipFill>
          <p:spPr bwMode="auto">
            <a:xfrm>
              <a:off x="378695" y="1172052"/>
              <a:ext cx="892642" cy="2028349"/>
            </a:xfrm>
            <a:prstGeom prst="rect">
              <a:avLst/>
            </a:prstGeom>
            <a:noFill/>
          </p:spPr>
        </p:pic>
        <p:pic>
          <p:nvPicPr>
            <p:cNvPr id="7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74597" t="10881" r="1374" b="63432"/>
            <a:stretch>
              <a:fillRect/>
            </a:stretch>
          </p:blipFill>
          <p:spPr bwMode="auto">
            <a:xfrm>
              <a:off x="1094875" y="1172052"/>
              <a:ext cx="2746596" cy="2028349"/>
            </a:xfrm>
            <a:prstGeom prst="rect">
              <a:avLst/>
            </a:prstGeom>
            <a:noFill/>
          </p:spPr>
        </p:pic>
        <p:pic>
          <p:nvPicPr>
            <p:cNvPr id="8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1103" t="88274" r="91088" b="5806"/>
            <a:stretch>
              <a:fillRect/>
            </a:stretch>
          </p:blipFill>
          <p:spPr bwMode="auto">
            <a:xfrm>
              <a:off x="378695" y="3200401"/>
              <a:ext cx="892642" cy="467495"/>
            </a:xfrm>
            <a:prstGeom prst="rect">
              <a:avLst/>
            </a:prstGeom>
            <a:noFill/>
          </p:spPr>
        </p:pic>
        <p:pic>
          <p:nvPicPr>
            <p:cNvPr id="9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74597" t="88375" r="1374" b="5704"/>
            <a:stretch>
              <a:fillRect/>
            </a:stretch>
          </p:blipFill>
          <p:spPr bwMode="auto">
            <a:xfrm>
              <a:off x="1094875" y="3200401"/>
              <a:ext cx="2746597" cy="467495"/>
            </a:xfrm>
            <a:prstGeom prst="rect">
              <a:avLst/>
            </a:prstGeom>
            <a:noFill/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2055253" y="3481137"/>
            <a:ext cx="58214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737684" y="3906251"/>
            <a:ext cx="1163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51033" y="4002503"/>
            <a:ext cx="1864613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- 1.5e11 p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- 3.5 %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451561" y="3481132"/>
            <a:ext cx="256673" cy="42511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3221" y="4540932"/>
            <a:ext cx="316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Beam dumped from beam loss on Q5 in IR7 (warm) with 84 s integration time!</a:t>
            </a:r>
            <a:endParaRPr lang="en-US" sz="2000" b="1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Distribution: Beam 2 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570" y="1005839"/>
            <a:ext cx="6912209" cy="5227321"/>
            <a:chOff x="242570" y="1005839"/>
            <a:chExt cx="6912209" cy="5227321"/>
          </a:xfrm>
        </p:grpSpPr>
        <p:grpSp>
          <p:nvGrpSpPr>
            <p:cNvPr id="9" name="Group 8"/>
            <p:cNvGrpSpPr/>
            <p:nvPr/>
          </p:nvGrpSpPr>
          <p:grpSpPr>
            <a:xfrm>
              <a:off x="242570" y="1005839"/>
              <a:ext cx="6912209" cy="5227321"/>
              <a:chOff x="227330" y="944879"/>
              <a:chExt cx="6912209" cy="522732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40279" b="955"/>
              <a:stretch>
                <a:fillRect/>
              </a:stretch>
            </p:blipFill>
            <p:spPr bwMode="auto">
              <a:xfrm>
                <a:off x="227330" y="944879"/>
                <a:ext cx="5106670" cy="522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5087" r="-8817" b="955"/>
              <a:stretch>
                <a:fillRect/>
              </a:stretch>
            </p:blipFill>
            <p:spPr bwMode="auto">
              <a:xfrm>
                <a:off x="2545080" y="944879"/>
                <a:ext cx="4594459" cy="522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2194560" y="5105400"/>
                <a:ext cx="350520" cy="441960"/>
              </a:xfrm>
              <a:prstGeom prst="rect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solidFill>
                      <a:schemeClr val="accent3"/>
                    </a:solidFill>
                  </a:ln>
                  <a:solidFill>
                    <a:schemeClr val="tx1"/>
                  </a:solidFill>
                  <a:effectLst/>
                  <a:latin typeface="Calibri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6088380" y="4556760"/>
              <a:ext cx="350520" cy="44196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3137236" y="3240505"/>
            <a:ext cx="18508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51445" y="5944038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= 0.27 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 flipH="1" flipV="1">
            <a:off x="1140795" y="3018322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185362" y="105841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5.7 </a:t>
            </a:r>
            <a:r>
              <a:rPr lang="en-US" sz="2400" dirty="0" smtClean="0">
                <a:latin typeface="Symbol" pitchFamily="18" charset="2"/>
              </a:rPr>
              <a:t>s</a:t>
            </a:r>
            <a:endParaRPr lang="en-US" sz="2400" dirty="0">
              <a:latin typeface="Symbol" pitchFamily="18" charset="2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3009689" y="3042386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22172" y="106643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4.7 </a:t>
            </a:r>
            <a:r>
              <a:rPr lang="en-US" sz="2400" dirty="0" smtClean="0">
                <a:latin typeface="Symbol" pitchFamily="18" charset="2"/>
              </a:rPr>
              <a:t>s</a:t>
            </a:r>
            <a:endParaRPr lang="en-US" sz="2400" dirty="0">
              <a:latin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022172" y="3232485"/>
            <a:ext cx="18508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4862541" y="3034366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91066" y="105841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3.7 </a:t>
            </a:r>
            <a:r>
              <a:rPr lang="en-US" sz="2400" dirty="0" smtClean="0">
                <a:latin typeface="Symbol" pitchFamily="18" charset="2"/>
              </a:rPr>
              <a:t>s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0022" y="3242093"/>
            <a:ext cx="141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3.5% </a:t>
            </a:r>
            <a:br>
              <a:rPr lang="en-US" sz="2400" b="1" dirty="0" smtClean="0"/>
            </a:br>
            <a:r>
              <a:rPr lang="en-US" sz="2400" b="1" dirty="0" smtClean="0"/>
              <a:t>of beam within 1.5 </a:t>
            </a:r>
            <a:r>
              <a:rPr lang="en-US" sz="2400" b="1" dirty="0" smtClean="0">
                <a:latin typeface="Symbol" pitchFamily="18" charset="2"/>
              </a:rPr>
              <a:t>s</a:t>
            </a:r>
            <a:endParaRPr lang="en-US" sz="2400" b="1" dirty="0">
              <a:latin typeface="Symbol" pitchFamily="18" charset="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Locations Around 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8913" name="Picture 1" descr="https://ab-dep-op-elogbook.web.cern.ch/ab-dep-op-elogbook/elogbook/attach.php?attachId=1100943&amp;type=png&amp;fname=20100825192713.png"/>
          <p:cNvPicPr>
            <a:picLocks noChangeAspect="1" noChangeArrowheads="1"/>
          </p:cNvPicPr>
          <p:nvPr/>
        </p:nvPicPr>
        <p:blipFill>
          <a:blip r:embed="rId2"/>
          <a:srcRect t="64219" b="3157"/>
          <a:stretch>
            <a:fillRect/>
          </a:stretch>
        </p:blipFill>
        <p:spPr bwMode="auto">
          <a:xfrm>
            <a:off x="6350" y="56152"/>
            <a:ext cx="9144000" cy="2253911"/>
          </a:xfrm>
          <a:prstGeom prst="rect">
            <a:avLst/>
          </a:prstGeom>
          <a:noFill/>
        </p:spPr>
      </p:pic>
      <p:pic>
        <p:nvPicPr>
          <p:cNvPr id="38914" name="Picture 2" descr="https://ab-dep-op-elogbook.web.cern.ch/ab-dep-op-elogbook/elogbook/attach.php?attachId=1100944&amp;type=png&amp;fname=20100825192759.png"/>
          <p:cNvPicPr>
            <a:picLocks noChangeAspect="1" noChangeArrowheads="1"/>
          </p:cNvPicPr>
          <p:nvPr/>
        </p:nvPicPr>
        <p:blipFill>
          <a:blip r:embed="rId3"/>
          <a:srcRect t="64396" b="3406"/>
          <a:stretch>
            <a:fillRect/>
          </a:stretch>
        </p:blipFill>
        <p:spPr bwMode="auto">
          <a:xfrm>
            <a:off x="0" y="2310064"/>
            <a:ext cx="9150350" cy="2226050"/>
          </a:xfrm>
          <a:prstGeom prst="rect">
            <a:avLst/>
          </a:prstGeom>
          <a:noFill/>
        </p:spPr>
      </p:pic>
      <p:pic>
        <p:nvPicPr>
          <p:cNvPr id="38915" name="Picture 3" descr="https://ab-dep-op-elogbook.web.cern.ch/ab-dep-op-elogbook/elogbook/attach.php?attachId=1100945&amp;type=png&amp;fname=20100825192824.png"/>
          <p:cNvPicPr>
            <a:picLocks noChangeAspect="1" noChangeArrowheads="1"/>
          </p:cNvPicPr>
          <p:nvPr/>
        </p:nvPicPr>
        <p:blipFill>
          <a:blip r:embed="rId4"/>
          <a:srcRect t="64396" b="2875"/>
          <a:stretch>
            <a:fillRect/>
          </a:stretch>
        </p:blipFill>
        <p:spPr bwMode="auto">
          <a:xfrm>
            <a:off x="6350" y="4536114"/>
            <a:ext cx="9137650" cy="2259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95673" y="762000"/>
            <a:ext cx="329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IR7 TCP: 30,000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7708" y="3070211"/>
            <a:ext cx="415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IR7 Q5 (warm): 1,700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8073" y="523589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IR7 Q8 (SC): 18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 flipV="1">
            <a:off x="4687087" y="762000"/>
            <a:ext cx="3618713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34000" y="2919663"/>
            <a:ext cx="2939716" cy="433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8452008" y="5235896"/>
            <a:ext cx="31002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417283" y="489608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9937" name="Picture 1" descr="https://ab-dep-op-elogbook.web.cern.ch/ab-dep-op-elogbook/elogbook/attach.php?attachId=1100946&amp;type=png&amp;fname=20100825192859.png"/>
          <p:cNvPicPr>
            <a:picLocks noChangeAspect="1" noChangeArrowheads="1"/>
          </p:cNvPicPr>
          <p:nvPr/>
        </p:nvPicPr>
        <p:blipFill>
          <a:blip r:embed="rId2"/>
          <a:srcRect t="64750" b="3118"/>
          <a:stretch>
            <a:fillRect/>
          </a:stretch>
        </p:blipFill>
        <p:spPr bwMode="auto">
          <a:xfrm>
            <a:off x="6350" y="48126"/>
            <a:ext cx="9137650" cy="2218380"/>
          </a:xfrm>
          <a:prstGeom prst="rect">
            <a:avLst/>
          </a:prstGeom>
          <a:noFill/>
        </p:spPr>
      </p:pic>
      <p:pic>
        <p:nvPicPr>
          <p:cNvPr id="39938" name="Picture 2" descr="https://ab-dep-op-elogbook.web.cern.ch/ab-dep-op-elogbook/elogbook/attach.php?attachId=1100947&amp;type=png&amp;fname=20100825192945.png"/>
          <p:cNvPicPr>
            <a:picLocks noChangeAspect="1" noChangeArrowheads="1"/>
          </p:cNvPicPr>
          <p:nvPr/>
        </p:nvPicPr>
        <p:blipFill>
          <a:blip r:embed="rId3"/>
          <a:srcRect t="64750" b="3279"/>
          <a:stretch>
            <a:fillRect/>
          </a:stretch>
        </p:blipFill>
        <p:spPr bwMode="auto">
          <a:xfrm>
            <a:off x="0" y="2266506"/>
            <a:ext cx="9137650" cy="2207268"/>
          </a:xfrm>
          <a:prstGeom prst="rect">
            <a:avLst/>
          </a:prstGeom>
          <a:noFill/>
        </p:spPr>
      </p:pic>
      <p:pic>
        <p:nvPicPr>
          <p:cNvPr id="39939" name="Picture 3" descr="https://ab-dep-op-elogbook.web.cern.ch/ab-dep-op-elogbook/elogbook/attach.php?attachId=1100948&amp;type=png&amp;fname=20100825193051.png"/>
          <p:cNvPicPr>
            <a:picLocks noChangeAspect="1" noChangeArrowheads="1"/>
          </p:cNvPicPr>
          <p:nvPr/>
        </p:nvPicPr>
        <p:blipFill>
          <a:blip r:embed="rId4"/>
          <a:srcRect t="64750" b="3384"/>
          <a:stretch>
            <a:fillRect/>
          </a:stretch>
        </p:blipFill>
        <p:spPr bwMode="auto">
          <a:xfrm>
            <a:off x="6351" y="4443594"/>
            <a:ext cx="9131300" cy="21985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80952" y="516432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IR7 Q10 (SC): 0.8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783" y="3022085"/>
            <a:ext cx="312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IR6 TCSG: 900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8974" y="5123601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IR6 Q5 (SC): 12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61" name="Picture 1" descr="https://ab-dep-op-elogbook.web.cern.ch/ab-dep-op-elogbook/elogbook/attach.php?attachId=1100949&amp;type=png&amp;fname=20100825193201.png"/>
          <p:cNvPicPr>
            <a:picLocks noChangeAspect="1" noChangeArrowheads="1"/>
          </p:cNvPicPr>
          <p:nvPr/>
        </p:nvPicPr>
        <p:blipFill>
          <a:blip r:embed="rId2"/>
          <a:srcRect t="64232" b="3623"/>
          <a:stretch>
            <a:fillRect/>
          </a:stretch>
        </p:blipFill>
        <p:spPr bwMode="auto">
          <a:xfrm>
            <a:off x="6350" y="112294"/>
            <a:ext cx="9156384" cy="2223837"/>
          </a:xfrm>
          <a:prstGeom prst="rect">
            <a:avLst/>
          </a:prstGeom>
          <a:noFill/>
        </p:spPr>
      </p:pic>
      <p:pic>
        <p:nvPicPr>
          <p:cNvPr id="40963" name="Picture 3" descr="https://ab-dep-op-elogbook.web.cern.ch/ab-dep-op-elogbook/elogbook/attach.php?attachId=1100951&amp;type=png&amp;fname=20100825193442.png"/>
          <p:cNvPicPr>
            <a:picLocks noChangeAspect="1" noChangeArrowheads="1"/>
          </p:cNvPicPr>
          <p:nvPr/>
        </p:nvPicPr>
        <p:blipFill>
          <a:blip r:embed="rId3"/>
          <a:srcRect t="64962" b="3205"/>
          <a:stretch>
            <a:fillRect/>
          </a:stretch>
        </p:blipFill>
        <p:spPr bwMode="auto">
          <a:xfrm>
            <a:off x="6350" y="2336131"/>
            <a:ext cx="9162734" cy="2203784"/>
          </a:xfrm>
          <a:prstGeom prst="rect">
            <a:avLst/>
          </a:prstGeom>
          <a:noFill/>
        </p:spPr>
      </p:pic>
      <p:pic>
        <p:nvPicPr>
          <p:cNvPr id="40964" name="Picture 4" descr="https://ab-dep-op-elogbook.web.cern.ch/ab-dep-op-elogbook/elogbook/attach.php?attachId=1100954&amp;type=png&amp;fname=20100825193823.png"/>
          <p:cNvPicPr>
            <a:picLocks noChangeAspect="1" noChangeArrowheads="1"/>
          </p:cNvPicPr>
          <p:nvPr/>
        </p:nvPicPr>
        <p:blipFill>
          <a:blip r:embed="rId4"/>
          <a:srcRect t="64986" b="3049"/>
          <a:stretch>
            <a:fillRect/>
          </a:stretch>
        </p:blipFill>
        <p:spPr bwMode="auto">
          <a:xfrm>
            <a:off x="-25084" y="4539915"/>
            <a:ext cx="9169084" cy="22144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5119" y="762000"/>
            <a:ext cx="296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IR5 TCTH: 6.5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3141" y="2903608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IR5 Q11 (SC): 1.3 </a:t>
            </a:r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543" y="5109384"/>
            <a:ext cx="26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IR3 TCLA: 8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1985" name="Picture 1" descr="https://ab-dep-op-elogbook.web.cern.ch/ab-dep-op-elogbook/elogbook/attach.php?attachId=1100956&amp;type=png&amp;fname=20100825194055.png"/>
          <p:cNvPicPr>
            <a:picLocks noChangeAspect="1" noChangeArrowheads="1"/>
          </p:cNvPicPr>
          <p:nvPr/>
        </p:nvPicPr>
        <p:blipFill>
          <a:blip r:embed="rId2"/>
          <a:srcRect t="64880" b="3541"/>
          <a:stretch>
            <a:fillRect/>
          </a:stretch>
        </p:blipFill>
        <p:spPr bwMode="auto">
          <a:xfrm>
            <a:off x="0" y="144380"/>
            <a:ext cx="9144000" cy="2181726"/>
          </a:xfrm>
          <a:prstGeom prst="rect">
            <a:avLst/>
          </a:prstGeom>
          <a:noFill/>
        </p:spPr>
      </p:pic>
      <p:pic>
        <p:nvPicPr>
          <p:cNvPr id="41986" name="Picture 2" descr="https://ab-dep-op-elogbook.web.cern.ch/ab-dep-op-elogbook/elogbook/attach.php?attachId=1100972&amp;type=png&amp;fname=20100825195421.png"/>
          <p:cNvPicPr>
            <a:picLocks noChangeAspect="1" noChangeArrowheads="1"/>
          </p:cNvPicPr>
          <p:nvPr/>
        </p:nvPicPr>
        <p:blipFill>
          <a:blip r:embed="rId3"/>
          <a:srcRect t="64890" b="3531"/>
          <a:stretch>
            <a:fillRect/>
          </a:stretch>
        </p:blipFill>
        <p:spPr bwMode="auto">
          <a:xfrm>
            <a:off x="6350" y="2326106"/>
            <a:ext cx="9144000" cy="2181725"/>
          </a:xfrm>
          <a:prstGeom prst="rect">
            <a:avLst/>
          </a:prstGeom>
          <a:noFill/>
        </p:spPr>
      </p:pic>
      <p:pic>
        <p:nvPicPr>
          <p:cNvPr id="41987" name="Picture 3" descr="https://ab-dep-op-elogbook.web.cern.ch/ab-dep-op-elogbook/elogbook/attach.php?attachId=1100966&amp;type=png&amp;fname=20100825195221.png"/>
          <p:cNvPicPr>
            <a:picLocks noChangeAspect="1" noChangeArrowheads="1"/>
          </p:cNvPicPr>
          <p:nvPr/>
        </p:nvPicPr>
        <p:blipFill>
          <a:blip r:embed="rId4"/>
          <a:srcRect t="64890" b="3386"/>
          <a:stretch>
            <a:fillRect/>
          </a:stretch>
        </p:blipFill>
        <p:spPr bwMode="auto">
          <a:xfrm>
            <a:off x="0" y="4507831"/>
            <a:ext cx="9144000" cy="21917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7165" y="762000"/>
            <a:ext cx="3148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IR2 TCTVB: 5.5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7165" y="2781454"/>
            <a:ext cx="268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IR2 TCTH: 1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313" y="5091517"/>
            <a:ext cx="3145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IR1 TCTVA: 3.7 </a:t>
            </a:r>
            <a:r>
              <a:rPr lang="en-US" sz="2800" b="1" dirty="0" err="1" smtClean="0">
                <a:latin typeface="Symbol" pitchFamily="18" charset="2"/>
              </a:rPr>
              <a:t>m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/s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29472</TotalTime>
  <Words>1352</Words>
  <Application>Microsoft Office PowerPoint</Application>
  <PresentationFormat>On-screen Show (4:3)</PresentationFormat>
  <Paragraphs>188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Pixel</vt:lpstr>
      <vt:lpstr>Default Design</vt:lpstr>
      <vt:lpstr>Summary Wednesday 25.8.</vt:lpstr>
      <vt:lpstr>End-of-Fill Scraping Beam2, Vertical</vt:lpstr>
      <vt:lpstr>Losses when moving the jaw in</vt:lpstr>
      <vt:lpstr>Beam Intensity</vt:lpstr>
      <vt:lpstr>Beam Distribution: Beam 2 Tail</vt:lpstr>
      <vt:lpstr>Loss Locations Around Ring</vt:lpstr>
      <vt:lpstr>Slide 7</vt:lpstr>
      <vt:lpstr>Slide 8</vt:lpstr>
      <vt:lpstr>Slide 9</vt:lpstr>
      <vt:lpstr>Slide 10</vt:lpstr>
      <vt:lpstr>Luminosity-Induced Losses IR1: Selection</vt:lpstr>
      <vt:lpstr>Luminosity-Induced Losses IR5: Selection</vt:lpstr>
      <vt:lpstr>Luminosity-Induced Losses IR8: Selection</vt:lpstr>
      <vt:lpstr>Luminosity-Induced Losses IR3</vt:lpstr>
      <vt:lpstr>Summary Wednesday 25.8.</vt:lpstr>
      <vt:lpstr>ADT Summary</vt:lpstr>
      <vt:lpstr>Beam 2, horizontal plane, kicking a batch of 4 bunches/150ns by Q kicker. Graph shows how oscillation of each individual bunch is damped. Beam was gone before measurement of bunch 4</vt:lpstr>
      <vt:lpstr>Verification of damping times for different electronic gain values. 150ns settings, beam 1, horizontal plane. Note that currently used gain at injection is set to -20dB.</vt:lpstr>
      <vt:lpstr>Summary Wednesday 25.8.</vt:lpstr>
      <vt:lpstr>Tune Detection Improvement</vt:lpstr>
      <vt:lpstr>New Record Lumi</vt:lpstr>
      <vt:lpstr>Instantaneous Lumi in First 3.5 hours</vt:lpstr>
      <vt:lpstr>Intensity Loss: summary across fills</vt:lpstr>
      <vt:lpstr>Program ahead</vt:lpstr>
      <vt:lpstr>Backup</vt:lpstr>
      <vt:lpstr>List of Ongoing/Pending Work I</vt:lpstr>
      <vt:lpstr>List of Ongoing/Pending Work II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assmann</cp:lastModifiedBy>
  <cp:revision>572</cp:revision>
  <dcterms:created xsi:type="dcterms:W3CDTF">2010-08-19T04:51:42Z</dcterms:created>
  <dcterms:modified xsi:type="dcterms:W3CDTF">2010-08-27T05:37:21Z</dcterms:modified>
</cp:coreProperties>
</file>