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Lst>
  <p:notesMasterIdLst>
    <p:notesMasterId r:id="rId14"/>
  </p:notesMasterIdLst>
  <p:sldIdLst>
    <p:sldId id="399" r:id="rId3"/>
    <p:sldId id="403" r:id="rId4"/>
    <p:sldId id="404" r:id="rId5"/>
    <p:sldId id="401" r:id="rId6"/>
    <p:sldId id="407" r:id="rId7"/>
    <p:sldId id="405" r:id="rId8"/>
    <p:sldId id="406" r:id="rId9"/>
    <p:sldId id="396" r:id="rId10"/>
    <p:sldId id="409" r:id="rId11"/>
    <p:sldId id="408" r:id="rId12"/>
    <p:sldId id="35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248" autoAdjust="0"/>
  </p:normalViewPr>
  <p:slideViewPr>
    <p:cSldViewPr snapToGrid="0" snapToObjects="1">
      <p:cViewPr varScale="1">
        <p:scale>
          <a:sx n="63" d="100"/>
          <a:sy n="63"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867FE2-1CE6-3F45-BDE3-2F1476ED856A}" type="datetimeFigureOut">
              <a:rPr lang="en-US" smtClean="0"/>
              <a:pPr/>
              <a:t>8/24/2010</a:t>
            </a:fld>
            <a:endParaRPr lang="de-D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9E8748-EC35-3242-BCE5-4852AB75D9B3}" type="slidenum">
              <a:rPr lang="de-DE" smtClean="0"/>
              <a:pPr/>
              <a:t>‹#›</a:t>
            </a:fld>
            <a:endParaRPr lang="de-DE"/>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9E8748-EC35-3242-BCE5-4852AB75D9B3}" type="slidenum">
              <a:rPr lang="de-DE" smtClean="0"/>
              <a:pPr/>
              <a:t>1</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9E8748-EC35-3242-BCE5-4852AB75D9B3}" type="slidenum">
              <a:rPr lang="de-DE" smtClean="0"/>
              <a:pPr/>
              <a:t>6</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9E8748-EC35-3242-BCE5-4852AB75D9B3}" type="slidenum">
              <a:rPr lang="de-DE" smtClean="0"/>
              <a:pPr/>
              <a:t>8</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9E8748-EC35-3242-BCE5-4852AB75D9B3}" type="slidenum">
              <a:rPr lang="de-DE" smtClean="0"/>
              <a:pPr/>
              <a:t>9</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9E8748-EC35-3242-BCE5-4852AB75D9B3}" type="slidenum">
              <a:rPr lang="de-DE" smtClean="0"/>
              <a:pPr/>
              <a:t>11</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p:txBody>
          <a:bodyPr/>
          <a:lstStyle>
            <a:lvl1pPr>
              <a:defRPr/>
            </a:lvl1pPr>
          </a:lstStyle>
          <a:p>
            <a:r>
              <a:rPr lang="en-US" smtClean="0">
                <a:solidFill>
                  <a:srgbClr val="FFFFFF"/>
                </a:solidFill>
              </a:rPr>
              <a:t>8:30 meeting</a:t>
            </a:r>
            <a:endParaRPr lang="en-US">
              <a:solidFill>
                <a:srgbClr val="FFFFFF"/>
              </a:solidFill>
            </a:endParaRPr>
          </a:p>
        </p:txBody>
      </p:sp>
      <p:sp>
        <p:nvSpPr>
          <p:cNvPr id="5" name="Rectangle 3"/>
          <p:cNvSpPr>
            <a:spLocks noGrp="1" noChangeArrowheads="1"/>
          </p:cNvSpPr>
          <p:nvPr>
            <p:ph type="sldNum" sz="quarter" idx="11"/>
          </p:nvPr>
        </p:nvSpPr>
        <p:spPr/>
        <p:txBody>
          <a:bodyPr/>
          <a:lstStyle>
            <a:lvl1pPr>
              <a:defRPr/>
            </a:lvl1pPr>
          </a:lstStyle>
          <a:p>
            <a:fld id="{CEB08561-987D-B145-A016-90E5F81A7EBF}" type="slidenum">
              <a:rPr lang="en-US">
                <a:solidFill>
                  <a:srgbClr val="FFFFFF"/>
                </a:solidFill>
              </a:rPr>
              <a:pPr/>
              <a:t>‹#›</a:t>
            </a:fld>
            <a:r>
              <a:rPr lang="en-US">
                <a:solidFill>
                  <a:srgbClr val="FFFFFF"/>
                </a:solidFill>
              </a:rPr>
              <a:t> </a:t>
            </a:r>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solidFill>
                  <a:srgbClr val="000000"/>
                </a:solidFill>
              </a:rPr>
              <a:t>03.08.2010</a:t>
            </a: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giulia papotti (BE/OP/LHC)</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solidFill>
                  <a:srgbClr val="000000"/>
                </a:solidFill>
              </a:rPr>
              <a:t>03.08.2010</a:t>
            </a: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giulia papotti (BE/OP/LHC)</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solidFill>
                  <a:srgbClr val="000000"/>
                </a:solidFill>
              </a:rPr>
              <a:t>03.08.2010</a:t>
            </a: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giulia papotti (BE/OP/LHC)</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914400"/>
            <a:ext cx="8229600" cy="5410200"/>
          </a:xfrm>
        </p:spPr>
        <p:txBody>
          <a:bodyPr/>
          <a:lstStyle/>
          <a:p>
            <a:endParaRPr lang="en-US"/>
          </a:p>
        </p:txBody>
      </p:sp>
      <p:sp>
        <p:nvSpPr>
          <p:cNvPr id="4" name="Date Placeholder 3"/>
          <p:cNvSpPr>
            <a:spLocks noGrp="1"/>
          </p:cNvSpPr>
          <p:nvPr>
            <p:ph type="dt" sz="half" idx="10"/>
          </p:nvPr>
        </p:nvSpPr>
        <p:spPr>
          <a:xfrm>
            <a:off x="457200" y="6400800"/>
            <a:ext cx="2133600" cy="320675"/>
          </a:xfrm>
        </p:spPr>
        <p:txBody>
          <a:bodyPr/>
          <a:lstStyle>
            <a:lvl1pPr>
              <a:defRPr/>
            </a:lvl1pPr>
          </a:lstStyle>
          <a:p>
            <a:r>
              <a:rPr lang="en-US">
                <a:solidFill>
                  <a:srgbClr val="000000"/>
                </a:solidFill>
              </a:rPr>
              <a:t>03.08.2010</a:t>
            </a:r>
          </a:p>
        </p:txBody>
      </p:sp>
      <p:sp>
        <p:nvSpPr>
          <p:cNvPr id="5" name="Footer Placeholder 4"/>
          <p:cNvSpPr>
            <a:spLocks noGrp="1"/>
          </p:cNvSpPr>
          <p:nvPr>
            <p:ph type="ftr" sz="quarter" idx="11"/>
          </p:nvPr>
        </p:nvSpPr>
        <p:spPr>
          <a:xfrm>
            <a:off x="5791200" y="6400800"/>
            <a:ext cx="2895600" cy="320675"/>
          </a:xfrm>
        </p:spPr>
        <p:txBody>
          <a:bodyPr/>
          <a:lstStyle>
            <a:lvl1pPr>
              <a:defRPr/>
            </a:lvl1pPr>
          </a:lstStyle>
          <a:p>
            <a:r>
              <a:rPr lang="en-US">
                <a:solidFill>
                  <a:srgbClr val="000000"/>
                </a:solidFill>
              </a:rPr>
              <a:t>giulia papotti (BE/OP/LHC)</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a:xfrm>
            <a:off x="685800" y="1905000"/>
            <a:ext cx="7772400" cy="1828800"/>
          </a:xfrm>
        </p:spPr>
        <p:txBody>
          <a:bodyPr/>
          <a:lstStyle>
            <a:lvl1pPr>
              <a:defRPr/>
            </a:lvl1pPr>
          </a:lstStyle>
          <a:p>
            <a:endParaRPr lang="en-GB"/>
          </a:p>
        </p:txBody>
      </p:sp>
      <p:sp>
        <p:nvSpPr>
          <p:cNvPr id="103427" name="Rectangle 3"/>
          <p:cNvSpPr>
            <a:spLocks noGrp="1" noChangeArrowheads="1"/>
          </p:cNvSpPr>
          <p:nvPr>
            <p:ph type="subTitle" idx="1"/>
          </p:nvPr>
        </p:nvSpPr>
        <p:spPr>
          <a:xfrm>
            <a:off x="1371600" y="4114800"/>
            <a:ext cx="6400800" cy="1752600"/>
          </a:xfrm>
        </p:spPr>
        <p:txBody>
          <a:bodyPr/>
          <a:lstStyle>
            <a:lvl1pPr marL="0" indent="0" algn="ctr">
              <a:buFontTx/>
              <a:buNone/>
              <a:defRPr/>
            </a:lvl1pPr>
          </a:lstStyle>
          <a:p>
            <a:r>
              <a:rPr lang="en-US"/>
              <a:t>Click to edit Master subtitle style</a:t>
            </a:r>
          </a:p>
        </p:txBody>
      </p:sp>
      <p:sp>
        <p:nvSpPr>
          <p:cNvPr id="103431" name="Line 7"/>
          <p:cNvSpPr>
            <a:spLocks noChangeShapeType="1"/>
          </p:cNvSpPr>
          <p:nvPr userDrawn="1"/>
        </p:nvSpPr>
        <p:spPr bwMode="auto">
          <a:xfrm>
            <a:off x="457200" y="3886200"/>
            <a:ext cx="8229600" cy="0"/>
          </a:xfrm>
          <a:prstGeom prst="line">
            <a:avLst/>
          </a:prstGeom>
          <a:noFill/>
          <a:ln w="28575" cap="sq">
            <a:solidFill>
              <a:schemeClr val="accent2"/>
            </a:solidFill>
            <a:round/>
            <a:headEnd type="none" w="sm" len="sm"/>
            <a:tailEnd type="none" w="sm" len="sm"/>
          </a:ln>
          <a:effectLst/>
        </p:spPr>
        <p:txBody>
          <a:bodyPr/>
          <a:lstStyle/>
          <a:p>
            <a:pPr defTabSz="914400" fontAlgn="base">
              <a:spcBef>
                <a:spcPct val="0"/>
              </a:spcBef>
              <a:spcAft>
                <a:spcPct val="0"/>
              </a:spcAft>
            </a:pPr>
            <a:endParaRPr lang="en-US" smtClean="0">
              <a:solidFill>
                <a:srgbClr val="000000"/>
              </a:solidFill>
            </a:endParaRPr>
          </a:p>
        </p:txBody>
      </p:sp>
      <p:sp>
        <p:nvSpPr>
          <p:cNvPr id="103432" name="Line 8"/>
          <p:cNvSpPr>
            <a:spLocks noChangeShapeType="1"/>
          </p:cNvSpPr>
          <p:nvPr userDrawn="1"/>
        </p:nvSpPr>
        <p:spPr bwMode="auto">
          <a:xfrm>
            <a:off x="457200" y="2133600"/>
            <a:ext cx="8229600" cy="0"/>
          </a:xfrm>
          <a:prstGeom prst="line">
            <a:avLst/>
          </a:prstGeom>
          <a:noFill/>
          <a:ln w="28575" cap="sq">
            <a:solidFill>
              <a:schemeClr val="accent2"/>
            </a:solidFill>
            <a:round/>
            <a:headEnd type="none" w="sm" len="sm"/>
            <a:tailEnd type="none" w="sm" len="sm"/>
          </a:ln>
          <a:effectLst/>
        </p:spPr>
        <p:txBody>
          <a:bodyPr/>
          <a:lstStyle/>
          <a:p>
            <a:pPr defTabSz="914400" fontAlgn="base">
              <a:spcBef>
                <a:spcPct val="0"/>
              </a:spcBef>
              <a:spcAft>
                <a:spcPct val="0"/>
              </a:spcAft>
            </a:pPr>
            <a:endParaRPr lang="en-US" smtClean="0">
              <a:solidFill>
                <a:srgbClr val="000000"/>
              </a:solidFill>
            </a:endParaRPr>
          </a:p>
        </p:txBody>
      </p:sp>
      <p:sp>
        <p:nvSpPr>
          <p:cNvPr id="103433" name="Line 9"/>
          <p:cNvSpPr>
            <a:spLocks noChangeShapeType="1"/>
          </p:cNvSpPr>
          <p:nvPr userDrawn="1"/>
        </p:nvSpPr>
        <p:spPr bwMode="auto">
          <a:xfrm>
            <a:off x="609600" y="3962400"/>
            <a:ext cx="7924800" cy="0"/>
          </a:xfrm>
          <a:prstGeom prst="line">
            <a:avLst/>
          </a:prstGeom>
          <a:noFill/>
          <a:ln w="28575" cap="sq">
            <a:solidFill>
              <a:schemeClr val="accent2"/>
            </a:solidFill>
            <a:round/>
            <a:headEnd type="none" w="sm" len="sm"/>
            <a:tailEnd type="none" w="sm" len="sm"/>
          </a:ln>
          <a:effectLst/>
        </p:spPr>
        <p:txBody>
          <a:bodyPr/>
          <a:lstStyle/>
          <a:p>
            <a:pPr defTabSz="914400" fontAlgn="base">
              <a:spcBef>
                <a:spcPct val="0"/>
              </a:spcBef>
              <a:spcAft>
                <a:spcPct val="0"/>
              </a:spcAft>
            </a:pPr>
            <a:endParaRPr lang="en-US" smtClean="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solidFill>
                  <a:srgbClr val="000000"/>
                </a:solidFill>
              </a:rPr>
              <a:t>03.08.2010</a:t>
            </a: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giulia papotti (BE/OP/LHC)</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03.08.2010</a:t>
            </a: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giulia papotti (BE/OP/LHC)</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14400"/>
            <a:ext cx="40386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40386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solidFill>
                  <a:srgbClr val="000000"/>
                </a:solidFill>
              </a:rPr>
              <a:t>03.08.2010</a:t>
            </a: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giulia papotti (BE/OP/LHC)</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solidFill>
                  <a:srgbClr val="000000"/>
                </a:solidFill>
              </a:rPr>
              <a:t>03.08.2010</a:t>
            </a:r>
          </a:p>
        </p:txBody>
      </p:sp>
      <p:sp>
        <p:nvSpPr>
          <p:cNvPr id="8" name="Footer Placeholder 7"/>
          <p:cNvSpPr>
            <a:spLocks noGrp="1"/>
          </p:cNvSpPr>
          <p:nvPr>
            <p:ph type="ftr" sz="quarter" idx="11"/>
          </p:nvPr>
        </p:nvSpPr>
        <p:spPr/>
        <p:txBody>
          <a:bodyPr/>
          <a:lstStyle>
            <a:lvl1pPr>
              <a:defRPr/>
            </a:lvl1pPr>
          </a:lstStyle>
          <a:p>
            <a:r>
              <a:rPr lang="en-US">
                <a:solidFill>
                  <a:srgbClr val="000000"/>
                </a:solidFill>
              </a:rPr>
              <a:t>giulia papotti (BE/OP/LHC)</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solidFill>
                  <a:srgbClr val="000000"/>
                </a:solidFill>
              </a:rPr>
              <a:t>03.08.2010</a:t>
            </a:r>
          </a:p>
        </p:txBody>
      </p:sp>
      <p:sp>
        <p:nvSpPr>
          <p:cNvPr id="4" name="Footer Placeholder 3"/>
          <p:cNvSpPr>
            <a:spLocks noGrp="1"/>
          </p:cNvSpPr>
          <p:nvPr>
            <p:ph type="ftr" sz="quarter" idx="11"/>
          </p:nvPr>
        </p:nvSpPr>
        <p:spPr/>
        <p:txBody>
          <a:bodyPr/>
          <a:lstStyle>
            <a:lvl1pPr>
              <a:defRPr/>
            </a:lvl1pPr>
          </a:lstStyle>
          <a:p>
            <a:r>
              <a:rPr lang="en-US">
                <a:solidFill>
                  <a:srgbClr val="000000"/>
                </a:solidFill>
              </a:rPr>
              <a:t>giulia papotti (BE/OP/LHC)</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solidFill>
                  <a:srgbClr val="000000"/>
                </a:solidFill>
              </a:rPr>
              <a:t>03.08.2010</a:t>
            </a:r>
          </a:p>
        </p:txBody>
      </p:sp>
      <p:sp>
        <p:nvSpPr>
          <p:cNvPr id="3" name="Footer Placeholder 2"/>
          <p:cNvSpPr>
            <a:spLocks noGrp="1"/>
          </p:cNvSpPr>
          <p:nvPr>
            <p:ph type="ftr" sz="quarter" idx="11"/>
          </p:nvPr>
        </p:nvSpPr>
        <p:spPr/>
        <p:txBody>
          <a:bodyPr/>
          <a:lstStyle>
            <a:lvl1pPr>
              <a:defRPr/>
            </a:lvl1pPr>
          </a:lstStyle>
          <a:p>
            <a:r>
              <a:rPr lang="en-US">
                <a:solidFill>
                  <a:srgbClr val="000000"/>
                </a:solidFill>
              </a:rPr>
              <a:t>giulia papotti (BE/OP/LHC)</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solidFill>
                  <a:srgbClr val="000000"/>
                </a:solidFill>
              </a:rPr>
              <a:t>03.08.2010</a:t>
            </a: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giulia papotti (BE/OP/LHC)</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5"/>
          <p:cNvSpPr>
            <a:spLocks noGrp="1" noChangeArrowheads="1"/>
          </p:cNvSpPr>
          <p:nvPr>
            <p:ph type="body" idx="1"/>
          </p:nvPr>
        </p:nvSpPr>
        <p:spPr bwMode="auto">
          <a:xfrm>
            <a:off x="228600" y="1066800"/>
            <a:ext cx="8686800" cy="5334000"/>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75" name="Rectangle 35"/>
          <p:cNvSpPr>
            <a:spLocks noChangeArrowheads="1"/>
          </p:cNvSpPr>
          <p:nvPr/>
        </p:nvSpPr>
        <p:spPr bwMode="auto">
          <a:xfrm>
            <a:off x="0" y="6629400"/>
            <a:ext cx="9144000" cy="228600"/>
          </a:xfrm>
          <a:prstGeom prst="rect">
            <a:avLst/>
          </a:prstGeom>
          <a:gradFill rotWithShape="1">
            <a:gsLst>
              <a:gs pos="0">
                <a:srgbClr val="003368"/>
              </a:gs>
              <a:gs pos="100000">
                <a:srgbClr val="003368">
                  <a:gamma/>
                  <a:tint val="45490"/>
                  <a:invGamma/>
                </a:srgbClr>
              </a:gs>
            </a:gsLst>
            <a:lin ang="0" scaled="1"/>
          </a:gradFill>
          <a:ln w="9525">
            <a:noFill/>
            <a:miter lim="800000"/>
            <a:headEnd/>
            <a:tailEnd/>
          </a:ln>
          <a:effectLst/>
        </p:spPr>
        <p:txBody>
          <a:bodyPr wrap="none" lIns="91435" tIns="45718" rIns="91435" bIns="45718" anchor="ctr">
            <a:prstTxWarp prst="textNoShape">
              <a:avLst/>
            </a:prstTxWarp>
          </a:bodyPr>
          <a:lstStyle/>
          <a:p>
            <a:pPr defTabSz="914400" fontAlgn="base">
              <a:spcBef>
                <a:spcPct val="0"/>
              </a:spcBef>
              <a:spcAft>
                <a:spcPct val="0"/>
              </a:spcAft>
            </a:pPr>
            <a:endParaRPr lang="de-DE" sz="2400">
              <a:solidFill>
                <a:srgbClr val="FFFFFF"/>
              </a:solidFill>
            </a:endParaRPr>
          </a:p>
        </p:txBody>
      </p:sp>
      <p:sp>
        <p:nvSpPr>
          <p:cNvPr id="10242" name="Rectangle 2"/>
          <p:cNvSpPr>
            <a:spLocks noGrp="1" noChangeArrowheads="1"/>
          </p:cNvSpPr>
          <p:nvPr>
            <p:ph type="ftr" sz="quarter" idx="3"/>
          </p:nvPr>
        </p:nvSpPr>
        <p:spPr bwMode="auto">
          <a:xfrm>
            <a:off x="6350" y="6667500"/>
            <a:ext cx="3629025" cy="228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solidFill>
                  <a:schemeClr val="bg1"/>
                </a:solidFill>
              </a:defRPr>
            </a:lvl1pPr>
          </a:lstStyle>
          <a:p>
            <a:pPr defTabSz="914400" fontAlgn="base">
              <a:spcBef>
                <a:spcPct val="0"/>
              </a:spcBef>
              <a:spcAft>
                <a:spcPct val="0"/>
              </a:spcAft>
            </a:pPr>
            <a:r>
              <a:rPr lang="en-US" smtClean="0">
                <a:solidFill>
                  <a:srgbClr val="FFFFFF"/>
                </a:solidFill>
              </a:rPr>
              <a:t>8:30 meeting</a:t>
            </a:r>
            <a:endParaRPr lang="en-US">
              <a:solidFill>
                <a:srgbClr val="FFFFFF"/>
              </a:solidFill>
            </a:endParaRPr>
          </a:p>
        </p:txBody>
      </p:sp>
      <p:sp>
        <p:nvSpPr>
          <p:cNvPr id="10243" name="Rectangle 3"/>
          <p:cNvSpPr>
            <a:spLocks noGrp="1" noChangeArrowheads="1"/>
          </p:cNvSpPr>
          <p:nvPr>
            <p:ph type="sldNum" sz="quarter" idx="4"/>
          </p:nvPr>
        </p:nvSpPr>
        <p:spPr bwMode="auto">
          <a:xfrm>
            <a:off x="4191000" y="6642100"/>
            <a:ext cx="1143000" cy="228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100">
                <a:solidFill>
                  <a:schemeClr val="bg1"/>
                </a:solidFill>
              </a:defRPr>
            </a:lvl1pPr>
          </a:lstStyle>
          <a:p>
            <a:pPr algn="ctr" defTabSz="914400" fontAlgn="base">
              <a:spcBef>
                <a:spcPct val="0"/>
              </a:spcBef>
              <a:spcAft>
                <a:spcPct val="0"/>
              </a:spcAft>
            </a:pPr>
            <a:fld id="{E8E5321B-5B0B-2644-B899-325EB572D2B9}" type="slidenum">
              <a:rPr lang="en-US">
                <a:solidFill>
                  <a:srgbClr val="FFFFFF"/>
                </a:solidFill>
              </a:rPr>
              <a:pPr algn="ctr" defTabSz="914400" fontAlgn="base">
                <a:spcBef>
                  <a:spcPct val="0"/>
                </a:spcBef>
                <a:spcAft>
                  <a:spcPct val="0"/>
                </a:spcAft>
              </a:pPr>
              <a:t>‹#›</a:t>
            </a:fld>
            <a:r>
              <a:rPr lang="en-US">
                <a:solidFill>
                  <a:srgbClr val="FFFFFF"/>
                </a:solidFill>
              </a:rPr>
              <a:t> </a:t>
            </a:r>
          </a:p>
        </p:txBody>
      </p:sp>
      <p:sp>
        <p:nvSpPr>
          <p:cNvPr id="10276" name="Rectangle 36"/>
          <p:cNvSpPr>
            <a:spLocks noChangeArrowheads="1"/>
          </p:cNvSpPr>
          <p:nvPr/>
        </p:nvSpPr>
        <p:spPr bwMode="auto">
          <a:xfrm>
            <a:off x="0" y="0"/>
            <a:ext cx="9144000" cy="762000"/>
          </a:xfrm>
          <a:prstGeom prst="rect">
            <a:avLst/>
          </a:prstGeom>
          <a:gradFill rotWithShape="1">
            <a:gsLst>
              <a:gs pos="0">
                <a:srgbClr val="003368"/>
              </a:gs>
              <a:gs pos="100000">
                <a:srgbClr val="003368">
                  <a:gamma/>
                  <a:tint val="45490"/>
                  <a:invGamma/>
                </a:srgbClr>
              </a:gs>
            </a:gsLst>
            <a:lin ang="0" scaled="1"/>
          </a:gradFill>
          <a:ln w="9525">
            <a:noFill/>
            <a:miter lim="800000"/>
            <a:headEnd/>
            <a:tailEnd/>
          </a:ln>
          <a:effectLst/>
        </p:spPr>
        <p:txBody>
          <a:bodyPr wrap="none" lIns="91435" tIns="45718" rIns="91435" bIns="45718" anchor="ctr">
            <a:prstTxWarp prst="textNoShape">
              <a:avLst/>
            </a:prstTxWarp>
          </a:bodyPr>
          <a:lstStyle/>
          <a:p>
            <a:pPr defTabSz="914400" fontAlgn="base">
              <a:spcBef>
                <a:spcPct val="0"/>
              </a:spcBef>
              <a:spcAft>
                <a:spcPct val="0"/>
              </a:spcAft>
            </a:pPr>
            <a:endParaRPr lang="de-DE" sz="2400">
              <a:solidFill>
                <a:srgbClr val="FFFFFF"/>
              </a:solidFill>
            </a:endParaRPr>
          </a:p>
        </p:txBody>
      </p:sp>
      <p:pic>
        <p:nvPicPr>
          <p:cNvPr id="1031" name="Picture 37" descr="Logo CERN width=144,      height=144"/>
          <p:cNvPicPr>
            <a:picLocks noChangeAspect="1" noChangeArrowheads="1"/>
          </p:cNvPicPr>
          <p:nvPr/>
        </p:nvPicPr>
        <p:blipFill>
          <a:blip r:embed="rId3"/>
          <a:srcRect/>
          <a:stretch>
            <a:fillRect/>
          </a:stretch>
        </p:blipFill>
        <p:spPr bwMode="auto">
          <a:xfrm>
            <a:off x="38100" y="38100"/>
            <a:ext cx="685800" cy="685800"/>
          </a:xfrm>
          <a:prstGeom prst="rect">
            <a:avLst/>
          </a:prstGeom>
          <a:noFill/>
          <a:ln w="9525">
            <a:noFill/>
            <a:miter lim="800000"/>
            <a:headEnd/>
            <a:tailEnd/>
          </a:ln>
        </p:spPr>
      </p:pic>
      <p:pic>
        <p:nvPicPr>
          <p:cNvPr id="1032" name="Picture 38" descr="AB_LOGO"/>
          <p:cNvPicPr>
            <a:picLocks noChangeAspect="1" noChangeArrowheads="1"/>
          </p:cNvPicPr>
          <p:nvPr/>
        </p:nvPicPr>
        <p:blipFill>
          <a:blip r:embed="rId4"/>
          <a:srcRect/>
          <a:stretch>
            <a:fillRect/>
          </a:stretch>
        </p:blipFill>
        <p:spPr bwMode="auto">
          <a:xfrm>
            <a:off x="9982200" y="762000"/>
            <a:ext cx="647700" cy="647700"/>
          </a:xfrm>
          <a:prstGeom prst="rect">
            <a:avLst/>
          </a:prstGeom>
          <a:noFill/>
          <a:ln w="9525">
            <a:noFill/>
            <a:miter lim="800000"/>
            <a:headEnd/>
            <a:tailEnd/>
          </a:ln>
        </p:spPr>
      </p:pic>
      <p:sp>
        <p:nvSpPr>
          <p:cNvPr id="1033" name="Rectangle 14"/>
          <p:cNvSpPr>
            <a:spLocks noGrp="1" noChangeArrowheads="1"/>
          </p:cNvSpPr>
          <p:nvPr>
            <p:ph type="title"/>
          </p:nvPr>
        </p:nvSpPr>
        <p:spPr bwMode="auto">
          <a:xfrm>
            <a:off x="762000" y="0"/>
            <a:ext cx="75438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pic>
        <p:nvPicPr>
          <p:cNvPr id="1034" name="Picture 41" descr="CERNTE"/>
          <p:cNvPicPr>
            <a:picLocks noChangeAspect="1" noChangeArrowheads="1"/>
          </p:cNvPicPr>
          <p:nvPr/>
        </p:nvPicPr>
        <p:blipFill>
          <a:blip r:embed="rId5"/>
          <a:srcRect/>
          <a:stretch>
            <a:fillRect/>
          </a:stretch>
        </p:blipFill>
        <p:spPr bwMode="auto">
          <a:xfrm>
            <a:off x="9601200" y="2970213"/>
            <a:ext cx="1114425" cy="1117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Lst>
  <p:transition spd="med">
    <p:fade thruBlk="1"/>
  </p:transition>
  <p:timing>
    <p:tnLst>
      <p:par>
        <p:cTn id="1" dur="indefinite" restart="never" nodeType="tmRoot"/>
      </p:par>
    </p:tnLst>
  </p:timing>
  <p:hf hdr="0" dt="0"/>
  <p:txStyles>
    <p:titleStyle>
      <a:lvl1pPr algn="r" rtl="0" eaLnBrk="0" fontAlgn="base" hangingPunct="0">
        <a:spcBef>
          <a:spcPct val="0"/>
        </a:spcBef>
        <a:spcAft>
          <a:spcPct val="0"/>
        </a:spcAft>
        <a:defRPr sz="3800">
          <a:solidFill>
            <a:schemeClr val="bg1"/>
          </a:solidFill>
          <a:latin typeface="+mj-lt"/>
          <a:ea typeface="ＭＳ Ｐゴシック" charset="-128"/>
          <a:cs typeface="ＭＳ Ｐゴシック" charset="-128"/>
        </a:defRPr>
      </a:lvl1pPr>
      <a:lvl2pPr algn="r" rtl="0" eaLnBrk="0" fontAlgn="base" hangingPunct="0">
        <a:spcBef>
          <a:spcPct val="0"/>
        </a:spcBef>
        <a:spcAft>
          <a:spcPct val="0"/>
        </a:spcAft>
        <a:defRPr sz="3800">
          <a:solidFill>
            <a:schemeClr val="bg1"/>
          </a:solidFill>
          <a:latin typeface="Calibri" charset="0"/>
          <a:ea typeface="ＭＳ Ｐゴシック" charset="-128"/>
          <a:cs typeface="ＭＳ Ｐゴシック" charset="-128"/>
        </a:defRPr>
      </a:lvl2pPr>
      <a:lvl3pPr algn="r" rtl="0" eaLnBrk="0" fontAlgn="base" hangingPunct="0">
        <a:spcBef>
          <a:spcPct val="0"/>
        </a:spcBef>
        <a:spcAft>
          <a:spcPct val="0"/>
        </a:spcAft>
        <a:defRPr sz="3800">
          <a:solidFill>
            <a:schemeClr val="bg1"/>
          </a:solidFill>
          <a:latin typeface="Calibri" charset="0"/>
          <a:ea typeface="ＭＳ Ｐゴシック" charset="-128"/>
          <a:cs typeface="ＭＳ Ｐゴシック" charset="-128"/>
        </a:defRPr>
      </a:lvl3pPr>
      <a:lvl4pPr algn="r" rtl="0" eaLnBrk="0" fontAlgn="base" hangingPunct="0">
        <a:spcBef>
          <a:spcPct val="0"/>
        </a:spcBef>
        <a:spcAft>
          <a:spcPct val="0"/>
        </a:spcAft>
        <a:defRPr sz="3800">
          <a:solidFill>
            <a:schemeClr val="bg1"/>
          </a:solidFill>
          <a:latin typeface="Calibri" charset="0"/>
          <a:ea typeface="ＭＳ Ｐゴシック" charset="-128"/>
          <a:cs typeface="ＭＳ Ｐゴシック" charset="-128"/>
        </a:defRPr>
      </a:lvl4pPr>
      <a:lvl5pPr algn="r" rtl="0" eaLnBrk="0" fontAlgn="base" hangingPunct="0">
        <a:spcBef>
          <a:spcPct val="0"/>
        </a:spcBef>
        <a:spcAft>
          <a:spcPct val="0"/>
        </a:spcAft>
        <a:defRPr sz="3800">
          <a:solidFill>
            <a:schemeClr val="bg1"/>
          </a:solidFill>
          <a:latin typeface="Calibri" charset="0"/>
          <a:ea typeface="ＭＳ Ｐゴシック" charset="-128"/>
          <a:cs typeface="ＭＳ Ｐゴシック" charset="-128"/>
        </a:defRPr>
      </a:lvl5pPr>
      <a:lvl6pPr marL="457200" algn="r" rtl="0" fontAlgn="base">
        <a:spcBef>
          <a:spcPct val="0"/>
        </a:spcBef>
        <a:spcAft>
          <a:spcPct val="0"/>
        </a:spcAft>
        <a:defRPr sz="3800">
          <a:solidFill>
            <a:schemeClr val="bg1"/>
          </a:solidFill>
          <a:latin typeface="Calibri" charset="0"/>
        </a:defRPr>
      </a:lvl6pPr>
      <a:lvl7pPr marL="914400" algn="r" rtl="0" fontAlgn="base">
        <a:spcBef>
          <a:spcPct val="0"/>
        </a:spcBef>
        <a:spcAft>
          <a:spcPct val="0"/>
        </a:spcAft>
        <a:defRPr sz="3800">
          <a:solidFill>
            <a:schemeClr val="bg1"/>
          </a:solidFill>
          <a:latin typeface="Calibri" charset="0"/>
        </a:defRPr>
      </a:lvl7pPr>
      <a:lvl8pPr marL="1371600" algn="r" rtl="0" fontAlgn="base">
        <a:spcBef>
          <a:spcPct val="0"/>
        </a:spcBef>
        <a:spcAft>
          <a:spcPct val="0"/>
        </a:spcAft>
        <a:defRPr sz="3800">
          <a:solidFill>
            <a:schemeClr val="bg1"/>
          </a:solidFill>
          <a:latin typeface="Calibri" charset="0"/>
        </a:defRPr>
      </a:lvl8pPr>
      <a:lvl9pPr marL="1828800" algn="r" rtl="0" fontAlgn="base">
        <a:spcBef>
          <a:spcPct val="0"/>
        </a:spcBef>
        <a:spcAft>
          <a:spcPct val="0"/>
        </a:spcAft>
        <a:defRPr sz="3800">
          <a:solidFill>
            <a:schemeClr val="bg1"/>
          </a:solidFill>
          <a:latin typeface="Calibri" charset="0"/>
        </a:defRPr>
      </a:lvl9pPr>
    </p:titleStyle>
    <p:bodyStyle>
      <a:lvl1pPr marL="342900" indent="-342900" algn="l" rtl="0" eaLnBrk="0" fontAlgn="base" hangingPunct="0">
        <a:spcBef>
          <a:spcPct val="20000"/>
        </a:spcBef>
        <a:spcAft>
          <a:spcPct val="0"/>
        </a:spcAft>
        <a:buClr>
          <a:srgbClr val="000099"/>
        </a:buClr>
        <a:buFont typeface="Arial Unicode MS" charset="0"/>
        <a:buChar char="●"/>
        <a:defRPr sz="2400">
          <a:solidFill>
            <a:srgbClr val="000099"/>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rgbClr val="6699FF"/>
        </a:buClr>
        <a:buFont typeface="Franklin Gothic Medium" charset="0"/>
        <a:buChar char="–"/>
        <a:defRPr sz="2000">
          <a:solidFill>
            <a:srgbClr val="6666FF"/>
          </a:solidFill>
          <a:latin typeface="+mn-lt"/>
          <a:ea typeface="ＭＳ Ｐゴシック" charset="-128"/>
        </a:defRPr>
      </a:lvl2pPr>
      <a:lvl3pPr marL="1143000" indent="-228600" algn="l" rtl="0" eaLnBrk="0" fontAlgn="base" hangingPunct="0">
        <a:spcBef>
          <a:spcPct val="20000"/>
        </a:spcBef>
        <a:spcAft>
          <a:spcPct val="0"/>
        </a:spcAft>
        <a:buClr>
          <a:srgbClr val="6699FF"/>
        </a:buClr>
        <a:buFont typeface="Franklin Gothic Medium" charset="0"/>
        <a:buChar char="–"/>
        <a:defRPr sz="2000">
          <a:solidFill>
            <a:srgbClr val="6666FF"/>
          </a:solidFill>
          <a:latin typeface="+mn-lt"/>
          <a:ea typeface="ＭＳ Ｐゴシック" charset="-128"/>
        </a:defRPr>
      </a:lvl3pPr>
      <a:lvl4pPr marL="1600200" indent="-228600" algn="l" rtl="0" eaLnBrk="0" fontAlgn="base" hangingPunct="0">
        <a:spcBef>
          <a:spcPct val="20000"/>
        </a:spcBef>
        <a:spcAft>
          <a:spcPct val="0"/>
        </a:spcAft>
        <a:buClr>
          <a:srgbClr val="6699FF"/>
        </a:buClr>
        <a:buFont typeface="Franklin Gothic Medium" charset="0"/>
        <a:buChar char="–"/>
        <a:defRPr sz="2000">
          <a:solidFill>
            <a:srgbClr val="6666FF"/>
          </a:solidFill>
          <a:latin typeface="+mn-lt"/>
          <a:ea typeface="ＭＳ Ｐゴシック" charset="-128"/>
        </a:defRPr>
      </a:lvl4pPr>
      <a:lvl5pPr marL="2057400" indent="-228600" algn="l" rtl="0" eaLnBrk="0" fontAlgn="base" hangingPunct="0">
        <a:spcBef>
          <a:spcPct val="20000"/>
        </a:spcBef>
        <a:spcAft>
          <a:spcPct val="0"/>
        </a:spcAft>
        <a:buClr>
          <a:srgbClr val="6699FF"/>
        </a:buClr>
        <a:buFont typeface="Franklin Gothic Medium" charset="0"/>
        <a:buChar char="–"/>
        <a:defRPr sz="2000">
          <a:solidFill>
            <a:srgbClr val="6666FF"/>
          </a:solidFill>
          <a:latin typeface="+mn-lt"/>
          <a:ea typeface="ＭＳ Ｐゴシック" charset="-128"/>
        </a:defRPr>
      </a:lvl5pPr>
      <a:lvl6pPr marL="2514600" indent="-228600" algn="l" rtl="0" fontAlgn="base">
        <a:spcBef>
          <a:spcPct val="20000"/>
        </a:spcBef>
        <a:spcAft>
          <a:spcPct val="0"/>
        </a:spcAft>
        <a:buClr>
          <a:srgbClr val="6699FF"/>
        </a:buClr>
        <a:buFont typeface="Franklin Gothic Medium" charset="0"/>
        <a:buChar char="–"/>
        <a:defRPr sz="2000">
          <a:solidFill>
            <a:srgbClr val="6666FF"/>
          </a:solidFill>
          <a:latin typeface="+mn-lt"/>
          <a:ea typeface="ＭＳ Ｐゴシック" charset="-128"/>
        </a:defRPr>
      </a:lvl6pPr>
      <a:lvl7pPr marL="2971800" indent="-228600" algn="l" rtl="0" fontAlgn="base">
        <a:spcBef>
          <a:spcPct val="20000"/>
        </a:spcBef>
        <a:spcAft>
          <a:spcPct val="0"/>
        </a:spcAft>
        <a:buClr>
          <a:srgbClr val="6699FF"/>
        </a:buClr>
        <a:buFont typeface="Franklin Gothic Medium" charset="0"/>
        <a:buChar char="–"/>
        <a:defRPr sz="2000">
          <a:solidFill>
            <a:srgbClr val="6666FF"/>
          </a:solidFill>
          <a:latin typeface="+mn-lt"/>
          <a:ea typeface="ＭＳ Ｐゴシック" charset="-128"/>
        </a:defRPr>
      </a:lvl7pPr>
      <a:lvl8pPr marL="3429000" indent="-228600" algn="l" rtl="0" fontAlgn="base">
        <a:spcBef>
          <a:spcPct val="20000"/>
        </a:spcBef>
        <a:spcAft>
          <a:spcPct val="0"/>
        </a:spcAft>
        <a:buClr>
          <a:srgbClr val="6699FF"/>
        </a:buClr>
        <a:buFont typeface="Franklin Gothic Medium" charset="0"/>
        <a:buChar char="–"/>
        <a:defRPr sz="2000">
          <a:solidFill>
            <a:srgbClr val="6666FF"/>
          </a:solidFill>
          <a:latin typeface="+mn-lt"/>
          <a:ea typeface="ＭＳ Ｐゴシック" charset="-128"/>
        </a:defRPr>
      </a:lvl8pPr>
      <a:lvl9pPr marL="3886200" indent="-228600" algn="l" rtl="0" fontAlgn="base">
        <a:spcBef>
          <a:spcPct val="20000"/>
        </a:spcBef>
        <a:spcAft>
          <a:spcPct val="0"/>
        </a:spcAft>
        <a:buClr>
          <a:srgbClr val="6699FF"/>
        </a:buClr>
        <a:buFont typeface="Franklin Gothic Medium" charset="0"/>
        <a:buChar char="–"/>
        <a:defRPr sz="2000">
          <a:solidFill>
            <a:srgbClr val="6666FF"/>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bwMode="auto">
          <a:xfrm>
            <a:off x="457200" y="76200"/>
            <a:ext cx="8229600" cy="7159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23" name="Rectangle 3"/>
          <p:cNvSpPr>
            <a:spLocks noGrp="1" noChangeArrowheads="1"/>
          </p:cNvSpPr>
          <p:nvPr>
            <p:ph type="body" idx="1"/>
          </p:nvPr>
        </p:nvSpPr>
        <p:spPr bwMode="auto">
          <a:xfrm>
            <a:off x="457200" y="914400"/>
            <a:ext cx="82296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30" name="Rectangle 10"/>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defTabSz="914400" fontAlgn="base">
              <a:spcBef>
                <a:spcPct val="0"/>
              </a:spcBef>
              <a:spcAft>
                <a:spcPct val="0"/>
              </a:spcAft>
            </a:pPr>
            <a:r>
              <a:rPr lang="en-US" smtClean="0">
                <a:solidFill>
                  <a:srgbClr val="000000"/>
                </a:solidFill>
              </a:rPr>
              <a:t>03.08.2010</a:t>
            </a:r>
          </a:p>
        </p:txBody>
      </p:sp>
      <p:sp>
        <p:nvSpPr>
          <p:cNvPr id="81931" name="Rectangle 11"/>
          <p:cNvSpPr>
            <a:spLocks noGrp="1" noChangeArrowheads="1"/>
          </p:cNvSpPr>
          <p:nvPr>
            <p:ph type="ftr" sz="quarter" idx="3"/>
          </p:nvPr>
        </p:nvSpPr>
        <p:spPr bwMode="auto">
          <a:xfrm>
            <a:off x="5791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defTabSz="914400" fontAlgn="base">
              <a:spcBef>
                <a:spcPct val="0"/>
              </a:spcBef>
              <a:spcAft>
                <a:spcPct val="0"/>
              </a:spcAft>
            </a:pPr>
            <a:r>
              <a:rPr lang="en-US" smtClean="0">
                <a:solidFill>
                  <a:srgbClr val="000000"/>
                </a:solidFill>
              </a:rPr>
              <a:t>giulia papotti (BE/OP/LHC)</a:t>
            </a:r>
          </a:p>
        </p:txBody>
      </p:sp>
      <p:sp>
        <p:nvSpPr>
          <p:cNvPr id="81933" name="Line 13"/>
          <p:cNvSpPr>
            <a:spLocks noChangeShapeType="1"/>
          </p:cNvSpPr>
          <p:nvPr userDrawn="1"/>
        </p:nvSpPr>
        <p:spPr bwMode="auto">
          <a:xfrm>
            <a:off x="457200" y="6400800"/>
            <a:ext cx="8229600" cy="0"/>
          </a:xfrm>
          <a:prstGeom prst="line">
            <a:avLst/>
          </a:prstGeom>
          <a:noFill/>
          <a:ln w="28575" cap="sq">
            <a:solidFill>
              <a:schemeClr val="accent2"/>
            </a:solidFill>
            <a:round/>
            <a:headEnd type="none" w="sm" len="sm"/>
            <a:tailEnd type="none" w="sm" len="sm"/>
          </a:ln>
          <a:effectLst/>
        </p:spPr>
        <p:txBody>
          <a:bodyPr/>
          <a:lstStyle/>
          <a:p>
            <a:pPr defTabSz="914400" fontAlgn="base">
              <a:spcBef>
                <a:spcPct val="0"/>
              </a:spcBef>
              <a:spcAft>
                <a:spcPct val="0"/>
              </a:spcAft>
            </a:pPr>
            <a:endParaRPr lang="en-US" smtClean="0">
              <a:solidFill>
                <a:srgbClr val="000000"/>
              </a:solidFill>
            </a:endParaRPr>
          </a:p>
        </p:txBody>
      </p:sp>
      <p:sp>
        <p:nvSpPr>
          <p:cNvPr id="81934" name="Line 14"/>
          <p:cNvSpPr>
            <a:spLocks noChangeShapeType="1"/>
          </p:cNvSpPr>
          <p:nvPr userDrawn="1"/>
        </p:nvSpPr>
        <p:spPr bwMode="auto">
          <a:xfrm>
            <a:off x="457200" y="838200"/>
            <a:ext cx="8229600" cy="0"/>
          </a:xfrm>
          <a:prstGeom prst="line">
            <a:avLst/>
          </a:prstGeom>
          <a:noFill/>
          <a:ln w="28575" cap="sq">
            <a:solidFill>
              <a:schemeClr val="accent2"/>
            </a:solidFill>
            <a:round/>
            <a:headEnd type="none" w="sm" len="sm"/>
            <a:tailEnd type="none" w="sm" len="sm"/>
          </a:ln>
          <a:effectLst/>
        </p:spPr>
        <p:txBody>
          <a:bodyPr/>
          <a:lstStyle/>
          <a:p>
            <a:pPr defTabSz="914400" fontAlgn="base">
              <a:spcBef>
                <a:spcPct val="0"/>
              </a:spcBef>
              <a:spcAft>
                <a:spcPct val="0"/>
              </a:spcAft>
            </a:pPr>
            <a:endParaRPr lang="en-US"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sldNum="0" hdr="0"/>
  <p:txStyles>
    <p:titleStyle>
      <a:lvl1pPr algn="ctr" rtl="0" fontAlgn="base">
        <a:spcBef>
          <a:spcPct val="0"/>
        </a:spcBef>
        <a:spcAft>
          <a:spcPct val="0"/>
        </a:spcAft>
        <a:defRPr sz="4400">
          <a:solidFill>
            <a:schemeClr val="accent2"/>
          </a:solidFill>
          <a:latin typeface="+mj-lt"/>
          <a:ea typeface="+mj-ea"/>
          <a:cs typeface="+mj-cs"/>
        </a:defRPr>
      </a:lvl1pPr>
      <a:lvl2pPr algn="ctr" rtl="0" fontAlgn="base">
        <a:spcBef>
          <a:spcPct val="0"/>
        </a:spcBef>
        <a:spcAft>
          <a:spcPct val="0"/>
        </a:spcAft>
        <a:defRPr sz="4400">
          <a:solidFill>
            <a:schemeClr val="accent2"/>
          </a:solidFill>
          <a:latin typeface="Tahoma" pitchFamily="34" charset="0"/>
        </a:defRPr>
      </a:lvl2pPr>
      <a:lvl3pPr algn="ctr" rtl="0" fontAlgn="base">
        <a:spcBef>
          <a:spcPct val="0"/>
        </a:spcBef>
        <a:spcAft>
          <a:spcPct val="0"/>
        </a:spcAft>
        <a:defRPr sz="4400">
          <a:solidFill>
            <a:schemeClr val="accent2"/>
          </a:solidFill>
          <a:latin typeface="Tahoma" pitchFamily="34" charset="0"/>
        </a:defRPr>
      </a:lvl3pPr>
      <a:lvl4pPr algn="ctr" rtl="0" fontAlgn="base">
        <a:spcBef>
          <a:spcPct val="0"/>
        </a:spcBef>
        <a:spcAft>
          <a:spcPct val="0"/>
        </a:spcAft>
        <a:defRPr sz="4400">
          <a:solidFill>
            <a:schemeClr val="accent2"/>
          </a:solidFill>
          <a:latin typeface="Tahoma" pitchFamily="34" charset="0"/>
        </a:defRPr>
      </a:lvl4pPr>
      <a:lvl5pPr algn="ctr" rtl="0" fontAlgn="base">
        <a:spcBef>
          <a:spcPct val="0"/>
        </a:spcBef>
        <a:spcAft>
          <a:spcPct val="0"/>
        </a:spcAft>
        <a:defRPr sz="4400">
          <a:solidFill>
            <a:schemeClr val="accent2"/>
          </a:solidFill>
          <a:latin typeface="Tahoma" pitchFamily="34" charset="0"/>
        </a:defRPr>
      </a:lvl5pPr>
      <a:lvl6pPr marL="457200" algn="ctr" rtl="0" fontAlgn="base">
        <a:spcBef>
          <a:spcPct val="0"/>
        </a:spcBef>
        <a:spcAft>
          <a:spcPct val="0"/>
        </a:spcAft>
        <a:defRPr sz="4400">
          <a:solidFill>
            <a:schemeClr val="accent2"/>
          </a:solidFill>
          <a:latin typeface="Tahoma" pitchFamily="34" charset="0"/>
        </a:defRPr>
      </a:lvl6pPr>
      <a:lvl7pPr marL="914400" algn="ctr" rtl="0" fontAlgn="base">
        <a:spcBef>
          <a:spcPct val="0"/>
        </a:spcBef>
        <a:spcAft>
          <a:spcPct val="0"/>
        </a:spcAft>
        <a:defRPr sz="4400">
          <a:solidFill>
            <a:schemeClr val="accent2"/>
          </a:solidFill>
          <a:latin typeface="Tahoma" pitchFamily="34" charset="0"/>
        </a:defRPr>
      </a:lvl7pPr>
      <a:lvl8pPr marL="1371600" algn="ctr" rtl="0" fontAlgn="base">
        <a:spcBef>
          <a:spcPct val="0"/>
        </a:spcBef>
        <a:spcAft>
          <a:spcPct val="0"/>
        </a:spcAft>
        <a:defRPr sz="4400">
          <a:solidFill>
            <a:schemeClr val="accent2"/>
          </a:solidFill>
          <a:latin typeface="Tahoma" pitchFamily="34" charset="0"/>
        </a:defRPr>
      </a:lvl8pPr>
      <a:lvl9pPr marL="1828800" algn="ctr" rtl="0" fontAlgn="base">
        <a:spcBef>
          <a:spcPct val="0"/>
        </a:spcBef>
        <a:spcAft>
          <a:spcPct val="0"/>
        </a:spcAft>
        <a:defRPr sz="4400">
          <a:solidFill>
            <a:schemeClr val="accent2"/>
          </a:solidFill>
          <a:latin typeface="Tahoma"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lnSpc>
          <a:spcPct val="80000"/>
        </a:lnSpc>
        <a:spcBef>
          <a:spcPct val="20000"/>
        </a:spcBef>
        <a:spcAft>
          <a:spcPct val="0"/>
        </a:spcAft>
        <a:buChar char="•"/>
        <a:defRPr sz="2400">
          <a:solidFill>
            <a:schemeClr val="tx1"/>
          </a:solidFill>
          <a:latin typeface="+mn-lt"/>
        </a:defRPr>
      </a:lvl3pPr>
      <a:lvl4pPr marL="1600200" indent="-228600" algn="l" rtl="0" fontAlgn="base">
        <a:lnSpc>
          <a:spcPct val="70000"/>
        </a:lnSpc>
        <a:spcBef>
          <a:spcPct val="20000"/>
        </a:spcBef>
        <a:spcAft>
          <a:spcPct val="0"/>
        </a:spcAft>
        <a:buChar char="–"/>
        <a:defRPr sz="2000">
          <a:solidFill>
            <a:schemeClr val="tx1"/>
          </a:solidFill>
          <a:latin typeface="+mn-lt"/>
        </a:defRPr>
      </a:lvl4pPr>
      <a:lvl5pPr marL="2057400" indent="-228600" algn="l" rtl="0" fontAlgn="base">
        <a:lnSpc>
          <a:spcPct val="70000"/>
        </a:lnSpc>
        <a:spcBef>
          <a:spcPct val="20000"/>
        </a:spcBef>
        <a:spcAft>
          <a:spcPct val="0"/>
        </a:spcAft>
        <a:buChar char="•"/>
        <a:defRPr sz="2000">
          <a:solidFill>
            <a:schemeClr val="tx1"/>
          </a:solidFill>
          <a:latin typeface="+mn-lt"/>
        </a:defRPr>
      </a:lvl5pPr>
      <a:lvl6pPr marL="2514600" indent="-228600" algn="l" rtl="0" fontAlgn="base">
        <a:lnSpc>
          <a:spcPct val="70000"/>
        </a:lnSpc>
        <a:spcBef>
          <a:spcPct val="20000"/>
        </a:spcBef>
        <a:spcAft>
          <a:spcPct val="0"/>
        </a:spcAft>
        <a:buChar char="•"/>
        <a:defRPr sz="2000">
          <a:solidFill>
            <a:schemeClr val="tx1"/>
          </a:solidFill>
          <a:latin typeface="+mn-lt"/>
        </a:defRPr>
      </a:lvl6pPr>
      <a:lvl7pPr marL="2971800" indent="-228600" algn="l" rtl="0" fontAlgn="base">
        <a:lnSpc>
          <a:spcPct val="70000"/>
        </a:lnSpc>
        <a:spcBef>
          <a:spcPct val="20000"/>
        </a:spcBef>
        <a:spcAft>
          <a:spcPct val="0"/>
        </a:spcAft>
        <a:buChar char="•"/>
        <a:defRPr sz="2000">
          <a:solidFill>
            <a:schemeClr val="tx1"/>
          </a:solidFill>
          <a:latin typeface="+mn-lt"/>
        </a:defRPr>
      </a:lvl7pPr>
      <a:lvl8pPr marL="3429000" indent="-228600" algn="l" rtl="0" fontAlgn="base">
        <a:lnSpc>
          <a:spcPct val="70000"/>
        </a:lnSpc>
        <a:spcBef>
          <a:spcPct val="20000"/>
        </a:spcBef>
        <a:spcAft>
          <a:spcPct val="0"/>
        </a:spcAft>
        <a:buChar char="•"/>
        <a:defRPr sz="2000">
          <a:solidFill>
            <a:schemeClr val="tx1"/>
          </a:solidFill>
          <a:latin typeface="+mn-lt"/>
        </a:defRPr>
      </a:lvl8pPr>
      <a:lvl9pPr marL="3886200" indent="-228600" algn="l" rtl="0" fontAlgn="base">
        <a:lnSpc>
          <a:spcPct val="70000"/>
        </a:lnSpc>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40103" y="803095"/>
            <a:ext cx="9103897" cy="5839005"/>
          </a:xfrm>
          <a:solidFill>
            <a:schemeClr val="bg1">
              <a:alpha val="0"/>
            </a:schemeClr>
          </a:solidFill>
        </p:spPr>
        <p:txBody>
          <a:bodyPr/>
          <a:lstStyle/>
          <a:p>
            <a:r>
              <a:rPr lang="en-US" dirty="0" smtClean="0">
                <a:sym typeface="Wingdings"/>
              </a:rPr>
              <a:t>Monday morning: Continuing record fill 1298.</a:t>
            </a:r>
          </a:p>
          <a:p>
            <a:r>
              <a:rPr lang="en-US" dirty="0" smtClean="0"/>
              <a:t>In the shadow analysis of injection quality. PSB problem: LTB.DHZ40 </a:t>
            </a:r>
            <a:r>
              <a:rPr lang="en-US" dirty="0" smtClean="0"/>
              <a:t>(element in the injection line of the PSB) is pulsing with the wrong polarity from time to </a:t>
            </a:r>
            <a:r>
              <a:rPr lang="en-US" dirty="0" smtClean="0"/>
              <a:t>time, no </a:t>
            </a:r>
            <a:r>
              <a:rPr lang="en-US" dirty="0" smtClean="0"/>
              <a:t>obvious pattern. R</a:t>
            </a:r>
            <a:r>
              <a:rPr lang="en-US" dirty="0" smtClean="0"/>
              <a:t>esults </a:t>
            </a:r>
            <a:r>
              <a:rPr lang="en-US" dirty="0" smtClean="0"/>
              <a:t>in a wrong injection </a:t>
            </a:r>
            <a:r>
              <a:rPr lang="en-US" dirty="0" smtClean="0"/>
              <a:t>trajectory, </a:t>
            </a:r>
            <a:r>
              <a:rPr lang="en-US" dirty="0" smtClean="0"/>
              <a:t>increased losses and decreased intensity in the </a:t>
            </a:r>
            <a:r>
              <a:rPr lang="en-US" dirty="0" smtClean="0"/>
              <a:t>PSB. Experts </a:t>
            </a:r>
            <a:r>
              <a:rPr lang="en-US" dirty="0" smtClean="0"/>
              <a:t>from PO and CO are </a:t>
            </a:r>
            <a:r>
              <a:rPr lang="en-US" dirty="0" smtClean="0"/>
              <a:t>worked </a:t>
            </a:r>
            <a:r>
              <a:rPr lang="en-US" dirty="0" smtClean="0"/>
              <a:t>on the problem</a:t>
            </a:r>
            <a:r>
              <a:rPr lang="en-US" dirty="0" smtClean="0"/>
              <a:t>.</a:t>
            </a:r>
            <a:endParaRPr lang="en-US" dirty="0" smtClean="0">
              <a:sym typeface="Wingdings"/>
            </a:endParaRPr>
          </a:p>
          <a:p>
            <a:pPr lvl="0"/>
            <a:r>
              <a:rPr lang="en-US" dirty="0" smtClean="0"/>
              <a:t>13h48: Beam dump due to fast beam losses in </a:t>
            </a:r>
            <a:r>
              <a:rPr lang="en-US" dirty="0" smtClean="0"/>
              <a:t>MQ22.R3. BLM running sum #5. Another fast beam loss event. </a:t>
            </a:r>
          </a:p>
          <a:p>
            <a:pPr lvl="0"/>
            <a:r>
              <a:rPr lang="en-US" dirty="0" smtClean="0"/>
              <a:t>Fill 1298: 290 nb-1 delivered in fill to CMS and ATLAS, 270 nb-1 to </a:t>
            </a:r>
            <a:r>
              <a:rPr lang="en-US" dirty="0" err="1" smtClean="0"/>
              <a:t>LHCb</a:t>
            </a:r>
            <a:r>
              <a:rPr lang="en-US" dirty="0" smtClean="0"/>
              <a:t>.</a:t>
            </a:r>
          </a:p>
          <a:p>
            <a:r>
              <a:rPr lang="en-US" dirty="0" smtClean="0"/>
              <a:t>14h58</a:t>
            </a:r>
            <a:r>
              <a:rPr lang="en-US" dirty="0" smtClean="0"/>
              <a:t>: Accesses to point 4 (</a:t>
            </a:r>
            <a:r>
              <a:rPr lang="en-US" dirty="0" smtClean="0"/>
              <a:t>QPS to reset </a:t>
            </a:r>
            <a:r>
              <a:rPr lang="en-US" dirty="0" err="1" smtClean="0"/>
              <a:t>worldFIP</a:t>
            </a:r>
            <a:r>
              <a:rPr lang="en-US" dirty="0" smtClean="0"/>
              <a:t> on RB.A45) </a:t>
            </a:r>
            <a:r>
              <a:rPr lang="en-US" dirty="0" smtClean="0"/>
              <a:t>and point 2 (MKI check</a:t>
            </a:r>
            <a:r>
              <a:rPr lang="en-US" dirty="0" smtClean="0"/>
              <a:t>). </a:t>
            </a:r>
          </a:p>
          <a:p>
            <a:r>
              <a:rPr lang="en-US" dirty="0" smtClean="0"/>
              <a:t>BPM’s in IR6 recalibrated by BI.</a:t>
            </a:r>
          </a:p>
          <a:p>
            <a:r>
              <a:rPr lang="en-US" dirty="0" smtClean="0"/>
              <a:t>17h43: Injection.  </a:t>
            </a:r>
            <a:endParaRPr lang="en-US" dirty="0" smtClean="0"/>
          </a:p>
          <a:p>
            <a:pPr lvl="1"/>
            <a:endParaRPr lang="en-US" dirty="0" smtClean="0">
              <a:sym typeface="Wingdings"/>
            </a:endParaRPr>
          </a:p>
        </p:txBody>
      </p:sp>
      <p:sp>
        <p:nvSpPr>
          <p:cNvPr id="33794" name="Title 1"/>
          <p:cNvSpPr>
            <a:spLocks noGrp="1"/>
          </p:cNvSpPr>
          <p:nvPr>
            <p:ph type="title"/>
          </p:nvPr>
        </p:nvSpPr>
        <p:spPr/>
        <p:txBody>
          <a:bodyPr/>
          <a:lstStyle/>
          <a:p>
            <a:r>
              <a:rPr lang="en-US" dirty="0" smtClean="0"/>
              <a:t>Summary Monday 23.8.</a:t>
            </a:r>
            <a:endParaRPr lang="en-US" dirty="0" smtClean="0"/>
          </a:p>
        </p:txBody>
      </p:sp>
      <p:sp>
        <p:nvSpPr>
          <p:cNvPr id="33796" name="Slide Number Placeholder 4"/>
          <p:cNvSpPr>
            <a:spLocks noGrp="1"/>
          </p:cNvSpPr>
          <p:nvPr>
            <p:ph type="sldNum" sz="quarter" idx="11"/>
          </p:nvPr>
        </p:nvSpPr>
        <p:spPr>
          <a:noFill/>
        </p:spPr>
        <p:txBody>
          <a:bodyPr/>
          <a:lstStyle/>
          <a:p>
            <a:fld id="{D5014056-7BCD-1845-8D94-64C65C1E8D8B}" type="slidenum">
              <a:rPr lang="en-US" smtClean="0">
                <a:solidFill>
                  <a:srgbClr val="FFFFFF"/>
                </a:solidFill>
              </a:rPr>
              <a:pPr/>
              <a:t>1</a:t>
            </a:fld>
            <a:r>
              <a:rPr lang="en-US" dirty="0" smtClean="0">
                <a:solidFill>
                  <a:srgbClr val="FFFFFF"/>
                </a:solidFill>
              </a:rPr>
              <a:t> </a:t>
            </a:r>
          </a:p>
        </p:txBody>
      </p:sp>
      <p:sp>
        <p:nvSpPr>
          <p:cNvPr id="5" name="Footer Placeholder 4"/>
          <p:cNvSpPr>
            <a:spLocks noGrp="1"/>
          </p:cNvSpPr>
          <p:nvPr>
            <p:ph type="ftr" sz="quarter" idx="10"/>
          </p:nvPr>
        </p:nvSpPr>
        <p:spPr/>
        <p:txBody>
          <a:bodyPr/>
          <a:lstStyle/>
          <a:p>
            <a:r>
              <a:rPr lang="en-US" dirty="0" smtClean="0">
                <a:solidFill>
                  <a:srgbClr val="FFFFFF"/>
                </a:solidFill>
              </a:rPr>
              <a:t>8:30 meeting</a:t>
            </a:r>
            <a:endParaRPr lang="en-US" dirty="0">
              <a:solidFill>
                <a:srgbClr val="FFFFFF"/>
              </a:solidFill>
            </a:endParaRP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Planning</a:t>
            </a:r>
            <a:endParaRPr lang="en-US" dirty="0"/>
          </a:p>
        </p:txBody>
      </p:sp>
      <p:sp>
        <p:nvSpPr>
          <p:cNvPr id="3" name="Content Placeholder 2"/>
          <p:cNvSpPr>
            <a:spLocks noGrp="1"/>
          </p:cNvSpPr>
          <p:nvPr>
            <p:ph idx="1"/>
          </p:nvPr>
        </p:nvSpPr>
        <p:spPr>
          <a:xfrm>
            <a:off x="228600" y="853440"/>
            <a:ext cx="8686800" cy="5788660"/>
          </a:xfrm>
        </p:spPr>
        <p:txBody>
          <a:bodyPr/>
          <a:lstStyle/>
          <a:p>
            <a:r>
              <a:rPr lang="en-US" dirty="0" err="1" smtClean="0"/>
              <a:t>Tu</a:t>
            </a:r>
            <a:r>
              <a:rPr lang="en-US" dirty="0" smtClean="0"/>
              <a:t> am – Wed am: 		access </a:t>
            </a:r>
            <a:r>
              <a:rPr lang="en-US" dirty="0" smtClean="0">
                <a:sym typeface="Wingdings" pitchFamily="2" charset="2"/>
              </a:rPr>
              <a:t> </a:t>
            </a:r>
            <a:r>
              <a:rPr lang="en-US" b="1" dirty="0" smtClean="0"/>
              <a:t>48b fill </a:t>
            </a:r>
            <a:r>
              <a:rPr lang="en-US" dirty="0" smtClean="0"/>
              <a:t>(old scheme, 1.1e11 </a:t>
            </a:r>
            <a:br>
              <a:rPr lang="en-US" dirty="0" smtClean="0"/>
            </a:br>
            <a:r>
              <a:rPr lang="en-US" dirty="0" smtClean="0"/>
              <a:t>				per bunch, 2.7 micro-</a:t>
            </a:r>
            <a:r>
              <a:rPr lang="en-US" dirty="0" err="1" smtClean="0"/>
              <a:t>rad</a:t>
            </a:r>
            <a:r>
              <a:rPr lang="en-US" dirty="0" smtClean="0"/>
              <a:t> </a:t>
            </a:r>
            <a:r>
              <a:rPr lang="en-US" dirty="0" err="1" smtClean="0"/>
              <a:t>emittance</a:t>
            </a:r>
            <a:r>
              <a:rPr lang="en-US" dirty="0" smtClean="0"/>
              <a:t>) </a:t>
            </a:r>
            <a:br>
              <a:rPr lang="en-US" dirty="0" smtClean="0"/>
            </a:br>
            <a:r>
              <a:rPr lang="en-US" dirty="0" smtClean="0"/>
              <a:t>				with end-of-fill measurement of </a:t>
            </a:r>
            <a:br>
              <a:rPr lang="en-US" dirty="0" smtClean="0"/>
            </a:br>
            <a:r>
              <a:rPr lang="en-US" dirty="0" smtClean="0"/>
              <a:t>				</a:t>
            </a:r>
            <a:r>
              <a:rPr lang="en-US" b="1" dirty="0" smtClean="0"/>
              <a:t>transverse distribution</a:t>
            </a:r>
            <a:r>
              <a:rPr lang="en-US" dirty="0" smtClean="0"/>
              <a:t>.</a:t>
            </a:r>
          </a:p>
          <a:p>
            <a:r>
              <a:rPr lang="en-US" dirty="0" smtClean="0"/>
              <a:t>Wed am: 			</a:t>
            </a:r>
            <a:r>
              <a:rPr lang="en-US" b="1" dirty="0" smtClean="0"/>
              <a:t>transverse damper </a:t>
            </a:r>
            <a:r>
              <a:rPr lang="en-US" dirty="0" smtClean="0"/>
              <a:t>tests at 450 </a:t>
            </a:r>
            <a:r>
              <a:rPr lang="en-US" dirty="0" err="1" smtClean="0"/>
              <a:t>GeV</a:t>
            </a:r>
            <a:endParaRPr lang="en-US" dirty="0" smtClean="0"/>
          </a:p>
          <a:p>
            <a:r>
              <a:rPr lang="en-US" dirty="0" smtClean="0"/>
              <a:t>Wed pm – Thu am: 	</a:t>
            </a:r>
            <a:r>
              <a:rPr lang="en-US" b="1" dirty="0" smtClean="0"/>
              <a:t>48b fill</a:t>
            </a:r>
            <a:r>
              <a:rPr lang="en-US" dirty="0" smtClean="0"/>
              <a:t> (new scheme), </a:t>
            </a:r>
            <a:r>
              <a:rPr lang="en-US" dirty="0" smtClean="0"/>
              <a:t>end-of-fill </a:t>
            </a:r>
            <a:r>
              <a:rPr lang="en-US" dirty="0" smtClean="0"/>
              <a:t>					measurement </a:t>
            </a:r>
            <a:r>
              <a:rPr lang="en-US" dirty="0" smtClean="0"/>
              <a:t>of </a:t>
            </a:r>
            <a:r>
              <a:rPr lang="en-US" dirty="0" smtClean="0"/>
              <a:t>transverse 						distribution</a:t>
            </a:r>
          </a:p>
          <a:p>
            <a:r>
              <a:rPr lang="en-US" dirty="0" smtClean="0"/>
              <a:t>Thu am:			ramp for </a:t>
            </a:r>
            <a:r>
              <a:rPr lang="en-US" b="1" dirty="0" smtClean="0"/>
              <a:t>collimator checks and loss </a:t>
            </a:r>
            <a:br>
              <a:rPr lang="en-US" b="1" dirty="0" smtClean="0"/>
            </a:br>
            <a:r>
              <a:rPr lang="en-US" b="1" dirty="0" smtClean="0"/>
              <a:t>				maps</a:t>
            </a:r>
            <a:r>
              <a:rPr lang="en-US" dirty="0" smtClean="0"/>
              <a:t>, </a:t>
            </a:r>
            <a:r>
              <a:rPr lang="en-US" b="1" dirty="0" smtClean="0"/>
              <a:t>radial loop test</a:t>
            </a:r>
          </a:p>
          <a:p>
            <a:r>
              <a:rPr lang="en-US" dirty="0" smtClean="0"/>
              <a:t>Thu pm – Fri am: 		</a:t>
            </a:r>
            <a:r>
              <a:rPr lang="en-US" b="1" dirty="0" smtClean="0"/>
              <a:t>48b fill </a:t>
            </a:r>
            <a:r>
              <a:rPr lang="en-US" dirty="0" smtClean="0"/>
              <a:t>(new scheme), </a:t>
            </a:r>
            <a:r>
              <a:rPr lang="en-US" dirty="0" smtClean="0"/>
              <a:t>end-of-fill 					measurement of transverse 						</a:t>
            </a:r>
            <a:r>
              <a:rPr lang="en-US" dirty="0" smtClean="0"/>
              <a:t>distribution</a:t>
            </a:r>
          </a:p>
          <a:p>
            <a:r>
              <a:rPr lang="en-US" dirty="0" smtClean="0"/>
              <a:t>Fri am:			</a:t>
            </a:r>
            <a:r>
              <a:rPr lang="en-US" dirty="0" err="1" smtClean="0"/>
              <a:t>tbd</a:t>
            </a:r>
            <a:endParaRPr lang="en-US" dirty="0"/>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10</a:t>
            </a:fld>
            <a:r>
              <a:rPr lang="en-US" smtClean="0">
                <a:solidFill>
                  <a:srgbClr val="FFFFFF"/>
                </a:solidFill>
              </a:rPr>
              <a:t> </a:t>
            </a:r>
            <a:endParaRPr lang="en-US">
              <a:solidFill>
                <a:srgbClr val="FFFFFF"/>
              </a:solidFill>
            </a:endParaRPr>
          </a:p>
        </p:txBody>
      </p:sp>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40104" y="803095"/>
            <a:ext cx="9103896" cy="5839005"/>
          </a:xfrm>
          <a:solidFill>
            <a:schemeClr val="bg1">
              <a:alpha val="0"/>
            </a:schemeClr>
          </a:solidFill>
        </p:spPr>
        <p:txBody>
          <a:bodyPr/>
          <a:lstStyle/>
          <a:p>
            <a:r>
              <a:rPr lang="en-US" dirty="0" smtClean="0"/>
              <a:t>Open Issues for next Technical Stop:</a:t>
            </a:r>
          </a:p>
          <a:p>
            <a:pPr lvl="1"/>
            <a:r>
              <a:rPr lang="en-US" dirty="0" smtClean="0"/>
              <a:t>CMS cooling for central tracker.</a:t>
            </a:r>
            <a:endParaRPr lang="en-US" dirty="0" smtClean="0">
              <a:solidFill>
                <a:srgbClr val="008000"/>
              </a:solidFill>
            </a:endParaRPr>
          </a:p>
          <a:p>
            <a:pPr lvl="1"/>
            <a:r>
              <a:rPr lang="en-US" dirty="0" smtClean="0"/>
              <a:t>Ion pumps in dump line </a:t>
            </a:r>
            <a:r>
              <a:rPr lang="en-US" dirty="0" err="1" smtClean="0"/>
              <a:t>MKB</a:t>
            </a:r>
            <a:r>
              <a:rPr lang="en-US" dirty="0" smtClean="0"/>
              <a:t> (B2 only 4 out of 8 pumps working; few days intervention).</a:t>
            </a:r>
          </a:p>
          <a:p>
            <a:pPr lvl="1"/>
            <a:r>
              <a:rPr lang="en-US" dirty="0" err="1" smtClean="0"/>
              <a:t>BLM</a:t>
            </a:r>
            <a:r>
              <a:rPr lang="en-US" dirty="0" smtClean="0"/>
              <a:t> racks (in buildings SR1 and SR5 and both at position BY02): would like to correct the way the power cable for the multi-plug arrives inside the rack. </a:t>
            </a:r>
          </a:p>
          <a:p>
            <a:pPr lvl="1"/>
            <a:r>
              <a:rPr lang="en-US" dirty="0" err="1" smtClean="0"/>
              <a:t>QPS</a:t>
            </a:r>
            <a:r>
              <a:rPr lang="en-US" dirty="0" smtClean="0"/>
              <a:t> boards: several boards had to switch from channel A to </a:t>
            </a:r>
            <a:r>
              <a:rPr lang="en-US" dirty="0" err="1" smtClean="0"/>
              <a:t>B</a:t>
            </a:r>
            <a:r>
              <a:rPr lang="en-US" dirty="0" smtClean="0"/>
              <a:t>.</a:t>
            </a:r>
          </a:p>
          <a:p>
            <a:pPr lvl="1"/>
            <a:r>
              <a:rPr lang="en-US" dirty="0" smtClean="0"/>
              <a:t>Access team to replace </a:t>
            </a:r>
            <a:r>
              <a:rPr lang="en-US" dirty="0" err="1" smtClean="0"/>
              <a:t>oxydized</a:t>
            </a:r>
            <a:r>
              <a:rPr lang="en-US" dirty="0" smtClean="0"/>
              <a:t> connectors for PAD-PX24 (3 hours).</a:t>
            </a:r>
          </a:p>
          <a:p>
            <a:pPr lvl="1"/>
            <a:r>
              <a:rPr lang="en-US" dirty="0" smtClean="0"/>
              <a:t>CV needs to replace a motorization of the water valve of the sector 56 (3h).</a:t>
            </a:r>
          </a:p>
          <a:p>
            <a:pPr lvl="1"/>
            <a:r>
              <a:rPr lang="en-US" dirty="0" smtClean="0"/>
              <a:t>RCBH18.R7B2 – Miguel </a:t>
            </a:r>
            <a:r>
              <a:rPr lang="en-US" dirty="0" err="1" smtClean="0"/>
              <a:t>Cerqueira</a:t>
            </a:r>
            <a:r>
              <a:rPr lang="en-US" dirty="0" smtClean="0"/>
              <a:t> </a:t>
            </a:r>
            <a:r>
              <a:rPr lang="en-US" dirty="0" err="1" smtClean="0"/>
              <a:t>Bastos</a:t>
            </a:r>
            <a:r>
              <a:rPr lang="en-US" dirty="0" smtClean="0"/>
              <a:t>.</a:t>
            </a:r>
          </a:p>
          <a:p>
            <a:pPr lvl="1"/>
            <a:r>
              <a:rPr lang="en-US" dirty="0" smtClean="0"/>
              <a:t>RCSSX3.L1 super blocked for </a:t>
            </a:r>
            <a:r>
              <a:rPr lang="en-US" dirty="0" err="1" smtClean="0"/>
              <a:t>cryo</a:t>
            </a:r>
            <a:r>
              <a:rPr lang="en-US" dirty="0" smtClean="0"/>
              <a:t>.</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p:txBody>
      </p:sp>
      <p:sp>
        <p:nvSpPr>
          <p:cNvPr id="33794" name="Title 1"/>
          <p:cNvSpPr>
            <a:spLocks noGrp="1"/>
          </p:cNvSpPr>
          <p:nvPr>
            <p:ph type="title"/>
          </p:nvPr>
        </p:nvSpPr>
        <p:spPr/>
        <p:txBody>
          <a:bodyPr/>
          <a:lstStyle/>
          <a:p>
            <a:r>
              <a:rPr lang="en-US" dirty="0" smtClean="0"/>
              <a:t>Week </a:t>
            </a:r>
            <a:r>
              <a:rPr lang="en-US" dirty="0" smtClean="0"/>
              <a:t>34</a:t>
            </a:r>
            <a:endParaRPr lang="en-US" dirty="0" smtClean="0"/>
          </a:p>
        </p:txBody>
      </p:sp>
      <p:sp>
        <p:nvSpPr>
          <p:cNvPr id="33796" name="Slide Number Placeholder 4"/>
          <p:cNvSpPr>
            <a:spLocks noGrp="1"/>
          </p:cNvSpPr>
          <p:nvPr>
            <p:ph type="sldNum" sz="quarter" idx="11"/>
          </p:nvPr>
        </p:nvSpPr>
        <p:spPr>
          <a:noFill/>
        </p:spPr>
        <p:txBody>
          <a:bodyPr/>
          <a:lstStyle/>
          <a:p>
            <a:fld id="{D5014056-7BCD-1845-8D94-64C65C1E8D8B}" type="slidenum">
              <a:rPr lang="en-US" smtClean="0">
                <a:solidFill>
                  <a:srgbClr val="FFFFFF"/>
                </a:solidFill>
              </a:rPr>
              <a:pPr/>
              <a:t>11</a:t>
            </a:fld>
            <a:r>
              <a:rPr lang="en-US" dirty="0" smtClean="0">
                <a:solidFill>
                  <a:srgbClr val="FFFFFF"/>
                </a:solidFill>
              </a:rPr>
              <a:t> </a:t>
            </a:r>
          </a:p>
        </p:txBody>
      </p:sp>
      <p:sp>
        <p:nvSpPr>
          <p:cNvPr id="5" name="Footer Placeholder 4"/>
          <p:cNvSpPr>
            <a:spLocks noGrp="1"/>
          </p:cNvSpPr>
          <p:nvPr>
            <p:ph type="ftr" sz="quarter" idx="10"/>
          </p:nvPr>
        </p:nvSpPr>
        <p:spPr/>
        <p:txBody>
          <a:bodyPr/>
          <a:lstStyle/>
          <a:p>
            <a:r>
              <a:rPr lang="en-US" dirty="0" smtClean="0">
                <a:solidFill>
                  <a:srgbClr val="FFFFFF"/>
                </a:solidFill>
              </a:rPr>
              <a:t>8:30 meeting</a:t>
            </a:r>
            <a:endParaRPr lang="en-US" dirty="0">
              <a:solidFill>
                <a:srgbClr val="FFFFFF"/>
              </a:solidFill>
            </a:endParaRPr>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a:solidFill>
                  <a:srgbClr val="000000"/>
                </a:solidFill>
              </a:rPr>
              <a:t>03.08.2010</a:t>
            </a:r>
          </a:p>
        </p:txBody>
      </p:sp>
      <p:sp>
        <p:nvSpPr>
          <p:cNvPr id="8" name="Footer Placeholder 4"/>
          <p:cNvSpPr>
            <a:spLocks noGrp="1"/>
          </p:cNvSpPr>
          <p:nvPr>
            <p:ph type="ftr" sz="quarter" idx="11"/>
          </p:nvPr>
        </p:nvSpPr>
        <p:spPr/>
        <p:txBody>
          <a:bodyPr/>
          <a:lstStyle/>
          <a:p>
            <a:r>
              <a:rPr lang="en-US">
                <a:solidFill>
                  <a:srgbClr val="000000"/>
                </a:solidFill>
              </a:rPr>
              <a:t>giulia papotti (BE/OP/LHC)</a:t>
            </a:r>
          </a:p>
        </p:txBody>
      </p:sp>
      <p:pic>
        <p:nvPicPr>
          <p:cNvPr id="276487" name="Picture 7" descr="f_losses1298"/>
          <p:cNvPicPr>
            <a:picLocks noChangeAspect="1" noChangeArrowheads="1"/>
          </p:cNvPicPr>
          <p:nvPr/>
        </p:nvPicPr>
        <p:blipFill>
          <a:blip r:embed="rId2"/>
          <a:srcRect r="4922"/>
          <a:stretch>
            <a:fillRect/>
          </a:stretch>
        </p:blipFill>
        <p:spPr bwMode="auto">
          <a:xfrm>
            <a:off x="3257550" y="3943350"/>
            <a:ext cx="5886450" cy="2381250"/>
          </a:xfrm>
          <a:prstGeom prst="rect">
            <a:avLst/>
          </a:prstGeom>
          <a:noFill/>
        </p:spPr>
      </p:pic>
      <p:pic>
        <p:nvPicPr>
          <p:cNvPr id="276488" name="Picture 8" descr="f_fbct1298"/>
          <p:cNvPicPr>
            <a:picLocks noChangeAspect="1" noChangeArrowheads="1"/>
          </p:cNvPicPr>
          <p:nvPr/>
        </p:nvPicPr>
        <p:blipFill>
          <a:blip r:embed="rId3"/>
          <a:srcRect r="4922"/>
          <a:stretch>
            <a:fillRect/>
          </a:stretch>
        </p:blipFill>
        <p:spPr bwMode="auto">
          <a:xfrm>
            <a:off x="3257550" y="1447800"/>
            <a:ext cx="5886450" cy="2381250"/>
          </a:xfrm>
          <a:prstGeom prst="rect">
            <a:avLst/>
          </a:prstGeom>
          <a:noFill/>
        </p:spPr>
      </p:pic>
      <p:sp>
        <p:nvSpPr>
          <p:cNvPr id="276484" name="Rectangle 4"/>
          <p:cNvSpPr>
            <a:spLocks noGrp="1" noChangeArrowheads="1"/>
          </p:cNvSpPr>
          <p:nvPr>
            <p:ph type="title"/>
          </p:nvPr>
        </p:nvSpPr>
        <p:spPr/>
        <p:txBody>
          <a:bodyPr/>
          <a:lstStyle/>
          <a:p>
            <a:r>
              <a:rPr lang="en-GB" sz="4000"/>
              <a:t>Fill 1298</a:t>
            </a:r>
          </a:p>
        </p:txBody>
      </p:sp>
      <p:sp>
        <p:nvSpPr>
          <p:cNvPr id="276485" name="Rectangle 5"/>
          <p:cNvSpPr>
            <a:spLocks noChangeArrowheads="1"/>
          </p:cNvSpPr>
          <p:nvPr/>
        </p:nvSpPr>
        <p:spPr bwMode="auto">
          <a:xfrm>
            <a:off x="152400" y="1143000"/>
            <a:ext cx="3505200" cy="4419600"/>
          </a:xfrm>
          <a:prstGeom prst="rect">
            <a:avLst/>
          </a:prstGeom>
          <a:noFill/>
          <a:ln w="9525">
            <a:noFill/>
            <a:miter lim="800000"/>
            <a:headEnd/>
            <a:tailEnd/>
          </a:ln>
          <a:effectLst/>
        </p:spPr>
        <p:txBody>
          <a:bodyPr/>
          <a:lstStyle/>
          <a:p>
            <a:pPr marL="342900" indent="-342900" defTabSz="914400" fontAlgn="base">
              <a:spcBef>
                <a:spcPct val="20000"/>
              </a:spcBef>
              <a:spcAft>
                <a:spcPct val="0"/>
              </a:spcAft>
              <a:buFontTx/>
              <a:buChar char="•"/>
            </a:pPr>
            <a:r>
              <a:rPr lang="en-GB" sz="2000" smtClean="0">
                <a:solidFill>
                  <a:srgbClr val="000000"/>
                </a:solidFill>
              </a:rPr>
              <a:t>13 hours of stable beams</a:t>
            </a:r>
          </a:p>
        </p:txBody>
      </p:sp>
      <p:sp>
        <p:nvSpPr>
          <p:cNvPr id="276486" name="Text Box 6"/>
          <p:cNvSpPr txBox="1">
            <a:spLocks noChangeArrowheads="1"/>
          </p:cNvSpPr>
          <p:nvPr/>
        </p:nvSpPr>
        <p:spPr bwMode="auto">
          <a:xfrm>
            <a:off x="152400" y="5791200"/>
            <a:ext cx="3276600" cy="517525"/>
          </a:xfrm>
          <a:prstGeom prst="rect">
            <a:avLst/>
          </a:prstGeom>
          <a:noFill/>
          <a:ln w="19050" cap="sq">
            <a:noFill/>
            <a:miter lim="800000"/>
            <a:headEnd type="none" w="sm" len="sm"/>
            <a:tailEnd type="none" w="sm" len="sm"/>
          </a:ln>
          <a:effectLst/>
        </p:spPr>
        <p:txBody>
          <a:bodyPr>
            <a:spAutoFit/>
          </a:bodyPr>
          <a:lstStyle/>
          <a:p>
            <a:pPr marL="179388" lvl="1" algn="ctr" defTabSz="914400" fontAlgn="base">
              <a:spcBef>
                <a:spcPct val="0"/>
              </a:spcBef>
              <a:spcAft>
                <a:spcPct val="0"/>
              </a:spcAft>
            </a:pPr>
            <a:r>
              <a:rPr lang="en-US" sz="1400" b="1" smtClean="0">
                <a:solidFill>
                  <a:srgbClr val="000000"/>
                </a:solidFill>
              </a:rPr>
              <a:t>IPs:</a:t>
            </a:r>
            <a:r>
              <a:rPr lang="en-US" sz="1400" b="1" smtClean="0">
                <a:solidFill>
                  <a:srgbClr val="FF0000"/>
                </a:solidFill>
              </a:rPr>
              <a:t> </a:t>
            </a:r>
            <a:r>
              <a:rPr lang="en-US" sz="1400" b="1" smtClean="0">
                <a:solidFill>
                  <a:srgbClr val="808080"/>
                </a:solidFill>
              </a:rPr>
              <a:t>1 5 2 8</a:t>
            </a:r>
            <a:r>
              <a:rPr lang="en-US" sz="1400" b="1" smtClean="0">
                <a:solidFill>
                  <a:srgbClr val="FF0000"/>
                </a:solidFill>
              </a:rPr>
              <a:t> - </a:t>
            </a:r>
            <a:r>
              <a:rPr lang="en-US" sz="1400" b="1" smtClean="0">
                <a:solidFill>
                  <a:srgbClr val="009900"/>
                </a:solidFill>
              </a:rPr>
              <a:t>1 5</a:t>
            </a:r>
            <a:r>
              <a:rPr lang="en-US" sz="1400" b="1" smtClean="0">
                <a:solidFill>
                  <a:srgbClr val="000000"/>
                </a:solidFill>
              </a:rPr>
              <a:t> </a:t>
            </a:r>
            <a:r>
              <a:rPr lang="en-US" sz="1400" b="1" smtClean="0">
                <a:solidFill>
                  <a:srgbClr val="009900"/>
                </a:solidFill>
              </a:rPr>
              <a:t>8</a:t>
            </a:r>
            <a:r>
              <a:rPr lang="en-US" sz="1400" smtClean="0">
                <a:solidFill>
                  <a:srgbClr val="000000"/>
                </a:solidFill>
              </a:rPr>
              <a:t> - </a:t>
            </a:r>
            <a:r>
              <a:rPr lang="en-US" sz="1400" b="1" smtClean="0">
                <a:solidFill>
                  <a:srgbClr val="FF00FF"/>
                </a:solidFill>
              </a:rPr>
              <a:t>1 5 2</a:t>
            </a:r>
            <a:r>
              <a:rPr lang="en-US" sz="1400" smtClean="0">
                <a:solidFill>
                  <a:srgbClr val="000000"/>
                </a:solidFill>
              </a:rPr>
              <a:t> </a:t>
            </a:r>
          </a:p>
          <a:p>
            <a:pPr marL="179388" lvl="1" algn="ctr" defTabSz="914400" fontAlgn="base">
              <a:spcBef>
                <a:spcPct val="0"/>
              </a:spcBef>
              <a:spcAft>
                <a:spcPct val="0"/>
              </a:spcAft>
            </a:pPr>
            <a:r>
              <a:rPr lang="en-US" sz="1400" smtClean="0">
                <a:solidFill>
                  <a:srgbClr val="000000"/>
                </a:solidFill>
              </a:rPr>
              <a:t>- </a:t>
            </a:r>
            <a:r>
              <a:rPr lang="en-US" sz="1400" b="1" smtClean="0">
                <a:solidFill>
                  <a:srgbClr val="FF0000"/>
                </a:solidFill>
              </a:rPr>
              <a:t>1 5 </a:t>
            </a:r>
            <a:r>
              <a:rPr lang="en-US" sz="1400" smtClean="0">
                <a:solidFill>
                  <a:srgbClr val="000000"/>
                </a:solidFill>
              </a:rPr>
              <a:t>- </a:t>
            </a:r>
            <a:r>
              <a:rPr lang="en-US" sz="1400" b="1" smtClean="0">
                <a:solidFill>
                  <a:srgbClr val="00CCFF"/>
                </a:solidFill>
              </a:rPr>
              <a:t>2 8</a:t>
            </a:r>
            <a:r>
              <a:rPr lang="en-US" sz="1400" b="1" smtClean="0">
                <a:solidFill>
                  <a:srgbClr val="FF0000"/>
                </a:solidFill>
              </a:rPr>
              <a:t> </a:t>
            </a:r>
            <a:r>
              <a:rPr lang="en-US" sz="1400" smtClean="0">
                <a:solidFill>
                  <a:srgbClr val="000000"/>
                </a:solidFill>
              </a:rPr>
              <a:t>-</a:t>
            </a:r>
            <a:r>
              <a:rPr lang="en-US" sz="1400" b="1" smtClean="0">
                <a:solidFill>
                  <a:srgbClr val="000000"/>
                </a:solidFill>
              </a:rPr>
              <a:t> </a:t>
            </a:r>
            <a:r>
              <a:rPr lang="en-US" sz="1400" b="1" smtClean="0">
                <a:solidFill>
                  <a:srgbClr val="0000FF"/>
                </a:solidFill>
              </a:rPr>
              <a:t>8</a:t>
            </a:r>
            <a:endParaRPr lang="en-GB" sz="1400" b="1" smtClean="0">
              <a:solidFill>
                <a:srgbClr val="0000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3"/>
          <p:cNvSpPr>
            <a:spLocks noGrp="1"/>
          </p:cNvSpPr>
          <p:nvPr>
            <p:ph type="dt" sz="half" idx="10"/>
          </p:nvPr>
        </p:nvSpPr>
        <p:spPr/>
        <p:txBody>
          <a:bodyPr/>
          <a:lstStyle/>
          <a:p>
            <a:r>
              <a:rPr lang="en-US">
                <a:solidFill>
                  <a:srgbClr val="000000"/>
                </a:solidFill>
              </a:rPr>
              <a:t>03.08.2010</a:t>
            </a:r>
          </a:p>
        </p:txBody>
      </p:sp>
      <p:sp>
        <p:nvSpPr>
          <p:cNvPr id="23" name="Footer Placeholder 4"/>
          <p:cNvSpPr>
            <a:spLocks noGrp="1"/>
          </p:cNvSpPr>
          <p:nvPr>
            <p:ph type="ftr" sz="quarter" idx="11"/>
          </p:nvPr>
        </p:nvSpPr>
        <p:spPr/>
        <p:txBody>
          <a:bodyPr/>
          <a:lstStyle/>
          <a:p>
            <a:r>
              <a:rPr lang="en-US">
                <a:solidFill>
                  <a:srgbClr val="000000"/>
                </a:solidFill>
              </a:rPr>
              <a:t>giulia papotti (BE/OP/LHC)</a:t>
            </a:r>
          </a:p>
        </p:txBody>
      </p:sp>
      <p:sp>
        <p:nvSpPr>
          <p:cNvPr id="277506" name="Rectangle 2"/>
          <p:cNvSpPr>
            <a:spLocks noGrp="1" noChangeArrowheads="1"/>
          </p:cNvSpPr>
          <p:nvPr>
            <p:ph type="title"/>
          </p:nvPr>
        </p:nvSpPr>
        <p:spPr/>
        <p:txBody>
          <a:bodyPr/>
          <a:lstStyle/>
          <a:p>
            <a:r>
              <a:rPr lang="en-GB" sz="4000"/>
              <a:t>Fill 1298</a:t>
            </a:r>
          </a:p>
        </p:txBody>
      </p:sp>
      <p:sp>
        <p:nvSpPr>
          <p:cNvPr id="277507" name="Text Box 3"/>
          <p:cNvSpPr txBox="1">
            <a:spLocks noChangeArrowheads="1"/>
          </p:cNvSpPr>
          <p:nvPr/>
        </p:nvSpPr>
        <p:spPr bwMode="auto">
          <a:xfrm>
            <a:off x="76200" y="6019800"/>
            <a:ext cx="4114800" cy="304800"/>
          </a:xfrm>
          <a:prstGeom prst="rect">
            <a:avLst/>
          </a:prstGeom>
          <a:noFill/>
          <a:ln w="19050" cap="sq">
            <a:noFill/>
            <a:miter lim="800000"/>
            <a:headEnd type="none" w="sm" len="sm"/>
            <a:tailEnd type="none" w="sm" len="sm"/>
          </a:ln>
          <a:effectLst/>
        </p:spPr>
        <p:txBody>
          <a:bodyPr>
            <a:spAutoFit/>
          </a:bodyPr>
          <a:lstStyle/>
          <a:p>
            <a:pPr marL="179388" lvl="1" algn="ctr" defTabSz="914400" fontAlgn="base">
              <a:spcBef>
                <a:spcPct val="0"/>
              </a:spcBef>
              <a:spcAft>
                <a:spcPct val="0"/>
              </a:spcAft>
            </a:pPr>
            <a:r>
              <a:rPr lang="en-US" sz="1400" b="1" smtClean="0">
                <a:solidFill>
                  <a:srgbClr val="000000"/>
                </a:solidFill>
              </a:rPr>
              <a:t>IPs:</a:t>
            </a:r>
            <a:r>
              <a:rPr lang="en-US" sz="1400" b="1" smtClean="0">
                <a:solidFill>
                  <a:srgbClr val="FF0000"/>
                </a:solidFill>
              </a:rPr>
              <a:t> </a:t>
            </a:r>
            <a:r>
              <a:rPr lang="en-US" sz="1400" b="1" smtClean="0">
                <a:solidFill>
                  <a:srgbClr val="808080"/>
                </a:solidFill>
              </a:rPr>
              <a:t>1 5 2 8</a:t>
            </a:r>
            <a:r>
              <a:rPr lang="en-US" sz="1400" b="1" smtClean="0">
                <a:solidFill>
                  <a:srgbClr val="FF0000"/>
                </a:solidFill>
              </a:rPr>
              <a:t> </a:t>
            </a:r>
            <a:r>
              <a:rPr lang="en-US" sz="1400" b="1" smtClean="0">
                <a:solidFill>
                  <a:srgbClr val="000000"/>
                </a:solidFill>
              </a:rPr>
              <a:t>-</a:t>
            </a:r>
            <a:r>
              <a:rPr lang="en-US" sz="1400" b="1" smtClean="0">
                <a:solidFill>
                  <a:srgbClr val="FF0000"/>
                </a:solidFill>
              </a:rPr>
              <a:t> </a:t>
            </a:r>
            <a:r>
              <a:rPr lang="en-US" sz="1400" b="1" smtClean="0">
                <a:solidFill>
                  <a:srgbClr val="009900"/>
                </a:solidFill>
              </a:rPr>
              <a:t>1 5</a:t>
            </a:r>
            <a:r>
              <a:rPr lang="en-US" sz="1400" b="1" smtClean="0">
                <a:solidFill>
                  <a:srgbClr val="000000"/>
                </a:solidFill>
              </a:rPr>
              <a:t> </a:t>
            </a:r>
            <a:r>
              <a:rPr lang="en-US" sz="1400" b="1" smtClean="0">
                <a:solidFill>
                  <a:srgbClr val="009900"/>
                </a:solidFill>
              </a:rPr>
              <a:t>8</a:t>
            </a:r>
            <a:r>
              <a:rPr lang="en-US" sz="1400" smtClean="0">
                <a:solidFill>
                  <a:srgbClr val="000000"/>
                </a:solidFill>
              </a:rPr>
              <a:t> </a:t>
            </a:r>
            <a:r>
              <a:rPr lang="en-US" sz="1400" b="1" smtClean="0">
                <a:solidFill>
                  <a:srgbClr val="000000"/>
                </a:solidFill>
              </a:rPr>
              <a:t>-</a:t>
            </a:r>
            <a:r>
              <a:rPr lang="en-US" sz="1400" smtClean="0">
                <a:solidFill>
                  <a:srgbClr val="000000"/>
                </a:solidFill>
              </a:rPr>
              <a:t> </a:t>
            </a:r>
            <a:r>
              <a:rPr lang="en-US" sz="1400" b="1" smtClean="0">
                <a:solidFill>
                  <a:srgbClr val="FF00FF"/>
                </a:solidFill>
              </a:rPr>
              <a:t>1 5 2</a:t>
            </a:r>
            <a:r>
              <a:rPr lang="en-US" sz="1400" smtClean="0">
                <a:solidFill>
                  <a:srgbClr val="000000"/>
                </a:solidFill>
              </a:rPr>
              <a:t> </a:t>
            </a:r>
            <a:r>
              <a:rPr lang="en-US" sz="1400" b="1" smtClean="0">
                <a:solidFill>
                  <a:srgbClr val="000000"/>
                </a:solidFill>
              </a:rPr>
              <a:t>-</a:t>
            </a:r>
            <a:r>
              <a:rPr lang="en-US" sz="1400" smtClean="0">
                <a:solidFill>
                  <a:srgbClr val="000000"/>
                </a:solidFill>
              </a:rPr>
              <a:t> </a:t>
            </a:r>
            <a:r>
              <a:rPr lang="en-US" sz="1400" b="1" smtClean="0">
                <a:solidFill>
                  <a:srgbClr val="FF0000"/>
                </a:solidFill>
              </a:rPr>
              <a:t>1 5 </a:t>
            </a:r>
            <a:r>
              <a:rPr lang="en-US" sz="1400" b="1" smtClean="0">
                <a:solidFill>
                  <a:srgbClr val="000000"/>
                </a:solidFill>
              </a:rPr>
              <a:t>-</a:t>
            </a:r>
            <a:r>
              <a:rPr lang="en-US" sz="1400" smtClean="0">
                <a:solidFill>
                  <a:srgbClr val="000000"/>
                </a:solidFill>
              </a:rPr>
              <a:t> </a:t>
            </a:r>
            <a:r>
              <a:rPr lang="en-US" sz="1400" b="1" smtClean="0">
                <a:solidFill>
                  <a:srgbClr val="00CCFF"/>
                </a:solidFill>
              </a:rPr>
              <a:t>2 8</a:t>
            </a:r>
            <a:r>
              <a:rPr lang="en-US" sz="1400" b="1" smtClean="0">
                <a:solidFill>
                  <a:srgbClr val="FF0000"/>
                </a:solidFill>
              </a:rPr>
              <a:t> </a:t>
            </a:r>
            <a:r>
              <a:rPr lang="en-US" sz="1400" b="1" smtClean="0">
                <a:solidFill>
                  <a:srgbClr val="000000"/>
                </a:solidFill>
              </a:rPr>
              <a:t>- </a:t>
            </a:r>
            <a:r>
              <a:rPr lang="en-US" sz="1400" b="1" smtClean="0">
                <a:solidFill>
                  <a:srgbClr val="0000FF"/>
                </a:solidFill>
              </a:rPr>
              <a:t>8</a:t>
            </a:r>
            <a:endParaRPr lang="en-GB" sz="1400" b="1" smtClean="0">
              <a:solidFill>
                <a:srgbClr val="0000FF"/>
              </a:solidFill>
            </a:endParaRPr>
          </a:p>
        </p:txBody>
      </p:sp>
      <p:grpSp>
        <p:nvGrpSpPr>
          <p:cNvPr id="2" name="Group 25"/>
          <p:cNvGrpSpPr>
            <a:grpSpLocks/>
          </p:cNvGrpSpPr>
          <p:nvPr/>
        </p:nvGrpSpPr>
        <p:grpSpPr bwMode="auto">
          <a:xfrm>
            <a:off x="152400" y="1143000"/>
            <a:ext cx="8839200" cy="3400425"/>
            <a:chOff x="96" y="720"/>
            <a:chExt cx="5568" cy="2142"/>
          </a:xfrm>
        </p:grpSpPr>
        <p:pic>
          <p:nvPicPr>
            <p:cNvPr id="277528" name="Picture 24" descr="f_lossintcoll1298"/>
            <p:cNvPicPr>
              <a:picLocks noChangeAspect="1" noChangeArrowheads="1"/>
            </p:cNvPicPr>
            <p:nvPr/>
          </p:nvPicPr>
          <p:blipFill>
            <a:blip r:embed="rId2"/>
            <a:srcRect/>
            <a:stretch>
              <a:fillRect/>
            </a:stretch>
          </p:blipFill>
          <p:spPr bwMode="auto">
            <a:xfrm>
              <a:off x="96" y="720"/>
              <a:ext cx="5568" cy="2142"/>
            </a:xfrm>
            <a:prstGeom prst="rect">
              <a:avLst/>
            </a:prstGeom>
            <a:noFill/>
          </p:spPr>
        </p:pic>
        <p:sp>
          <p:nvSpPr>
            <p:cNvPr id="277510" name="Text Box 6"/>
            <p:cNvSpPr txBox="1">
              <a:spLocks noChangeArrowheads="1"/>
            </p:cNvSpPr>
            <p:nvPr/>
          </p:nvSpPr>
          <p:spPr bwMode="auto">
            <a:xfrm>
              <a:off x="1536" y="942"/>
              <a:ext cx="867" cy="173"/>
            </a:xfrm>
            <a:prstGeom prst="rect">
              <a:avLst/>
            </a:prstGeom>
            <a:solidFill>
              <a:schemeClr val="bg1"/>
            </a:solidFill>
            <a:ln w="12700" cap="sq">
              <a:noFill/>
              <a:miter lim="800000"/>
              <a:headEnd type="none" w="sm" len="sm"/>
              <a:tailEnd type="none" w="sm" len="sm"/>
            </a:ln>
            <a:effectLst/>
          </p:spPr>
          <p:txBody>
            <a:bodyPr wrap="none">
              <a:spAutoFit/>
            </a:bodyPr>
            <a:lstStyle/>
            <a:p>
              <a:pPr defTabSz="914400" fontAlgn="base">
                <a:spcBef>
                  <a:spcPct val="0"/>
                </a:spcBef>
                <a:spcAft>
                  <a:spcPct val="0"/>
                </a:spcAft>
              </a:pPr>
              <a:r>
                <a:rPr lang="en-GB" sz="1200" b="1" smtClean="0">
                  <a:solidFill>
                    <a:srgbClr val="0000FF"/>
                  </a:solidFill>
                </a:rPr>
                <a:t>1 LR in 2 (33m)</a:t>
              </a:r>
            </a:p>
          </p:txBody>
        </p:sp>
        <p:sp>
          <p:nvSpPr>
            <p:cNvPr id="277511" name="Text Box 7"/>
            <p:cNvSpPr txBox="1">
              <a:spLocks noChangeArrowheads="1"/>
            </p:cNvSpPr>
            <p:nvPr/>
          </p:nvSpPr>
          <p:spPr bwMode="auto">
            <a:xfrm>
              <a:off x="3981" y="990"/>
              <a:ext cx="867" cy="173"/>
            </a:xfrm>
            <a:prstGeom prst="rect">
              <a:avLst/>
            </a:prstGeom>
            <a:solidFill>
              <a:schemeClr val="bg1"/>
            </a:solidFill>
            <a:ln w="12700" cap="sq">
              <a:noFill/>
              <a:miter lim="800000"/>
              <a:headEnd type="none" w="sm" len="sm"/>
              <a:tailEnd type="none" w="sm" len="sm"/>
            </a:ln>
            <a:effectLst/>
          </p:spPr>
          <p:txBody>
            <a:bodyPr wrap="none">
              <a:spAutoFit/>
            </a:bodyPr>
            <a:lstStyle/>
            <a:p>
              <a:pPr defTabSz="914400" fontAlgn="base">
                <a:spcBef>
                  <a:spcPct val="0"/>
                </a:spcBef>
                <a:spcAft>
                  <a:spcPct val="0"/>
                </a:spcAft>
              </a:pPr>
              <a:r>
                <a:rPr lang="en-GB" sz="1200" b="1" smtClean="0">
                  <a:solidFill>
                    <a:srgbClr val="0000FF"/>
                  </a:solidFill>
                </a:rPr>
                <a:t>1 LR in 2 (33m)</a:t>
              </a:r>
            </a:p>
          </p:txBody>
        </p:sp>
        <p:sp>
          <p:nvSpPr>
            <p:cNvPr id="277512" name="Text Box 8"/>
            <p:cNvSpPr txBox="1">
              <a:spLocks noChangeArrowheads="1"/>
            </p:cNvSpPr>
            <p:nvPr/>
          </p:nvSpPr>
          <p:spPr bwMode="auto">
            <a:xfrm>
              <a:off x="1917" y="1374"/>
              <a:ext cx="867" cy="173"/>
            </a:xfrm>
            <a:prstGeom prst="rect">
              <a:avLst/>
            </a:prstGeom>
            <a:solidFill>
              <a:schemeClr val="bg1"/>
            </a:solidFill>
            <a:ln w="12700" cap="sq">
              <a:noFill/>
              <a:miter lim="800000"/>
              <a:headEnd type="none" w="sm" len="sm"/>
              <a:tailEnd type="none" w="sm" len="sm"/>
            </a:ln>
            <a:effectLst/>
          </p:spPr>
          <p:txBody>
            <a:bodyPr wrap="none">
              <a:spAutoFit/>
            </a:bodyPr>
            <a:lstStyle/>
            <a:p>
              <a:pPr defTabSz="914400" fontAlgn="base">
                <a:spcBef>
                  <a:spcPct val="0"/>
                </a:spcBef>
                <a:spcAft>
                  <a:spcPct val="0"/>
                </a:spcAft>
              </a:pPr>
              <a:r>
                <a:rPr lang="en-GB" sz="1200" b="1" smtClean="0">
                  <a:solidFill>
                    <a:srgbClr val="FF0000"/>
                  </a:solidFill>
                </a:rPr>
                <a:t>1 LR in 8 (33m)</a:t>
              </a:r>
            </a:p>
          </p:txBody>
        </p:sp>
        <p:sp>
          <p:nvSpPr>
            <p:cNvPr id="277513" name="Text Box 9"/>
            <p:cNvSpPr txBox="1">
              <a:spLocks noChangeArrowheads="1"/>
            </p:cNvSpPr>
            <p:nvPr/>
          </p:nvSpPr>
          <p:spPr bwMode="auto">
            <a:xfrm>
              <a:off x="4464" y="1374"/>
              <a:ext cx="867" cy="173"/>
            </a:xfrm>
            <a:prstGeom prst="rect">
              <a:avLst/>
            </a:prstGeom>
            <a:solidFill>
              <a:schemeClr val="bg1"/>
            </a:solidFill>
            <a:ln w="12700" cap="sq">
              <a:noFill/>
              <a:miter lim="800000"/>
              <a:headEnd type="none" w="sm" len="sm"/>
              <a:tailEnd type="none" w="sm" len="sm"/>
            </a:ln>
            <a:effectLst/>
          </p:spPr>
          <p:txBody>
            <a:bodyPr wrap="none">
              <a:spAutoFit/>
            </a:bodyPr>
            <a:lstStyle/>
            <a:p>
              <a:pPr defTabSz="914400" fontAlgn="base">
                <a:spcBef>
                  <a:spcPct val="0"/>
                </a:spcBef>
                <a:spcAft>
                  <a:spcPct val="0"/>
                </a:spcAft>
              </a:pPr>
              <a:r>
                <a:rPr lang="en-GB" sz="1200" b="1" smtClean="0">
                  <a:solidFill>
                    <a:srgbClr val="FF00FF"/>
                  </a:solidFill>
                </a:rPr>
                <a:t>1 LR in 8 (33m)</a:t>
              </a:r>
            </a:p>
          </p:txBody>
        </p:sp>
        <p:sp>
          <p:nvSpPr>
            <p:cNvPr id="277514" name="Text Box 10"/>
            <p:cNvSpPr txBox="1">
              <a:spLocks noChangeArrowheads="1"/>
            </p:cNvSpPr>
            <p:nvPr/>
          </p:nvSpPr>
          <p:spPr bwMode="auto">
            <a:xfrm>
              <a:off x="4704" y="1854"/>
              <a:ext cx="867" cy="173"/>
            </a:xfrm>
            <a:prstGeom prst="rect">
              <a:avLst/>
            </a:prstGeom>
            <a:solidFill>
              <a:schemeClr val="bg1"/>
            </a:solidFill>
            <a:ln w="12700" cap="sq">
              <a:noFill/>
              <a:miter lim="800000"/>
              <a:headEnd type="none" w="sm" len="sm"/>
              <a:tailEnd type="none" w="sm" len="sm"/>
            </a:ln>
            <a:effectLst/>
          </p:spPr>
          <p:txBody>
            <a:bodyPr wrap="none">
              <a:spAutoFit/>
            </a:bodyPr>
            <a:lstStyle/>
            <a:p>
              <a:pPr defTabSz="914400" fontAlgn="base">
                <a:spcBef>
                  <a:spcPct val="0"/>
                </a:spcBef>
                <a:spcAft>
                  <a:spcPct val="0"/>
                </a:spcAft>
              </a:pPr>
              <a:r>
                <a:rPr lang="en-GB" sz="1200" b="1" smtClean="0">
                  <a:solidFill>
                    <a:srgbClr val="009900"/>
                  </a:solidFill>
                </a:rPr>
                <a:t>1 LR in 2 (22m)</a:t>
              </a:r>
            </a:p>
          </p:txBody>
        </p:sp>
        <p:sp>
          <p:nvSpPr>
            <p:cNvPr id="277515" name="Text Box 11"/>
            <p:cNvSpPr txBox="1">
              <a:spLocks noChangeArrowheads="1"/>
            </p:cNvSpPr>
            <p:nvPr/>
          </p:nvSpPr>
          <p:spPr bwMode="auto">
            <a:xfrm>
              <a:off x="2064" y="1806"/>
              <a:ext cx="867" cy="173"/>
            </a:xfrm>
            <a:prstGeom prst="rect">
              <a:avLst/>
            </a:prstGeom>
            <a:solidFill>
              <a:schemeClr val="bg1"/>
            </a:solidFill>
            <a:ln w="12700" cap="sq">
              <a:noFill/>
              <a:miter lim="800000"/>
              <a:headEnd type="none" w="sm" len="sm"/>
              <a:tailEnd type="none" w="sm" len="sm"/>
            </a:ln>
            <a:effectLst/>
          </p:spPr>
          <p:txBody>
            <a:bodyPr wrap="none">
              <a:spAutoFit/>
            </a:bodyPr>
            <a:lstStyle/>
            <a:p>
              <a:pPr defTabSz="914400" fontAlgn="base">
                <a:spcBef>
                  <a:spcPct val="0"/>
                </a:spcBef>
                <a:spcAft>
                  <a:spcPct val="0"/>
                </a:spcAft>
              </a:pPr>
              <a:r>
                <a:rPr lang="en-GB" sz="1200" b="1" smtClean="0">
                  <a:solidFill>
                    <a:srgbClr val="009900"/>
                  </a:solidFill>
                </a:rPr>
                <a:t>1 LR in 2 (22m)</a:t>
              </a:r>
            </a:p>
          </p:txBody>
        </p:sp>
      </p:grpSp>
      <p:grpSp>
        <p:nvGrpSpPr>
          <p:cNvPr id="3" name="Group 12"/>
          <p:cNvGrpSpPr>
            <a:grpSpLocks/>
          </p:cNvGrpSpPr>
          <p:nvPr/>
        </p:nvGrpSpPr>
        <p:grpSpPr bwMode="auto">
          <a:xfrm>
            <a:off x="6400800" y="5410200"/>
            <a:ext cx="2286000" cy="914400"/>
            <a:chOff x="4080" y="3408"/>
            <a:chExt cx="1440" cy="576"/>
          </a:xfrm>
        </p:grpSpPr>
        <p:sp>
          <p:nvSpPr>
            <p:cNvPr id="277517" name="Oval 13"/>
            <p:cNvSpPr>
              <a:spLocks noChangeArrowheads="1"/>
            </p:cNvSpPr>
            <p:nvPr/>
          </p:nvSpPr>
          <p:spPr bwMode="auto">
            <a:xfrm>
              <a:off x="4130" y="3485"/>
              <a:ext cx="49" cy="48"/>
            </a:xfrm>
            <a:prstGeom prst="ellipse">
              <a:avLst/>
            </a:prstGeom>
            <a:solidFill>
              <a:schemeClr val="bg1"/>
            </a:solidFill>
            <a:ln w="12700" cap="sq">
              <a:solidFill>
                <a:schemeClr val="tx1"/>
              </a:solidFill>
              <a:round/>
              <a:headEnd type="none" w="sm" len="sm"/>
              <a:tailEnd type="none" w="sm" len="sm"/>
            </a:ln>
            <a:effectLst/>
          </p:spPr>
          <p:txBody>
            <a:bodyPr wrap="none" anchor="ctr"/>
            <a:lstStyle/>
            <a:p>
              <a:pPr defTabSz="914400" fontAlgn="base">
                <a:spcBef>
                  <a:spcPct val="0"/>
                </a:spcBef>
                <a:spcAft>
                  <a:spcPct val="0"/>
                </a:spcAft>
              </a:pPr>
              <a:endParaRPr lang="en-US" smtClean="0">
                <a:solidFill>
                  <a:srgbClr val="000000"/>
                </a:solidFill>
              </a:endParaRPr>
            </a:p>
          </p:txBody>
        </p:sp>
        <p:sp>
          <p:nvSpPr>
            <p:cNvPr id="277518" name="Rectangle 14"/>
            <p:cNvSpPr>
              <a:spLocks noChangeArrowheads="1"/>
            </p:cNvSpPr>
            <p:nvPr/>
          </p:nvSpPr>
          <p:spPr bwMode="auto">
            <a:xfrm>
              <a:off x="4130" y="3677"/>
              <a:ext cx="49" cy="48"/>
            </a:xfrm>
            <a:prstGeom prst="rect">
              <a:avLst/>
            </a:prstGeom>
            <a:solidFill>
              <a:schemeClr val="bg1"/>
            </a:solidFill>
            <a:ln w="12700" cap="sq">
              <a:solidFill>
                <a:schemeClr val="tx1"/>
              </a:solidFill>
              <a:miter lim="800000"/>
              <a:headEnd type="none" w="sm" len="sm"/>
              <a:tailEnd type="none" w="sm" len="sm"/>
            </a:ln>
            <a:effectLst/>
          </p:spPr>
          <p:txBody>
            <a:bodyPr wrap="none" anchor="ctr"/>
            <a:lstStyle/>
            <a:p>
              <a:pPr defTabSz="914400" fontAlgn="base">
                <a:spcBef>
                  <a:spcPct val="0"/>
                </a:spcBef>
                <a:spcAft>
                  <a:spcPct val="0"/>
                </a:spcAft>
              </a:pPr>
              <a:endParaRPr lang="en-US" smtClean="0">
                <a:solidFill>
                  <a:srgbClr val="000000"/>
                </a:solidFill>
              </a:endParaRPr>
            </a:p>
          </p:txBody>
        </p:sp>
        <p:sp>
          <p:nvSpPr>
            <p:cNvPr id="277519" name="AutoShape 15"/>
            <p:cNvSpPr>
              <a:spLocks noChangeArrowheads="1"/>
            </p:cNvSpPr>
            <p:nvPr/>
          </p:nvSpPr>
          <p:spPr bwMode="auto">
            <a:xfrm>
              <a:off x="4130" y="3773"/>
              <a:ext cx="49" cy="48"/>
            </a:xfrm>
            <a:prstGeom prst="triangle">
              <a:avLst>
                <a:gd name="adj" fmla="val 50000"/>
              </a:avLst>
            </a:prstGeom>
            <a:solidFill>
              <a:schemeClr val="bg1"/>
            </a:solidFill>
            <a:ln w="12700" cap="sq">
              <a:solidFill>
                <a:schemeClr val="tx1"/>
              </a:solidFill>
              <a:miter lim="800000"/>
              <a:headEnd type="none" w="sm" len="sm"/>
              <a:tailEnd type="none" w="sm" len="sm"/>
            </a:ln>
            <a:effectLst/>
          </p:spPr>
          <p:txBody>
            <a:bodyPr wrap="none" anchor="ctr"/>
            <a:lstStyle/>
            <a:p>
              <a:pPr defTabSz="914400" fontAlgn="base">
                <a:spcBef>
                  <a:spcPct val="0"/>
                </a:spcBef>
                <a:spcAft>
                  <a:spcPct val="0"/>
                </a:spcAft>
              </a:pPr>
              <a:endParaRPr lang="en-US" smtClean="0">
                <a:solidFill>
                  <a:srgbClr val="000000"/>
                </a:solidFill>
              </a:endParaRPr>
            </a:p>
          </p:txBody>
        </p:sp>
        <p:sp>
          <p:nvSpPr>
            <p:cNvPr id="277520" name="AutoShape 16"/>
            <p:cNvSpPr>
              <a:spLocks noChangeArrowheads="1"/>
            </p:cNvSpPr>
            <p:nvPr/>
          </p:nvSpPr>
          <p:spPr bwMode="auto">
            <a:xfrm>
              <a:off x="4130" y="3869"/>
              <a:ext cx="49" cy="48"/>
            </a:xfrm>
            <a:prstGeom prst="diamond">
              <a:avLst/>
            </a:prstGeom>
            <a:solidFill>
              <a:schemeClr val="bg1"/>
            </a:solidFill>
            <a:ln w="12700" cap="sq">
              <a:solidFill>
                <a:schemeClr val="tx1"/>
              </a:solidFill>
              <a:miter lim="800000"/>
              <a:headEnd type="none" w="sm" len="sm"/>
              <a:tailEnd type="none" w="sm" len="sm"/>
            </a:ln>
            <a:effectLst/>
          </p:spPr>
          <p:txBody>
            <a:bodyPr wrap="none" anchor="ctr"/>
            <a:lstStyle/>
            <a:p>
              <a:pPr defTabSz="914400" fontAlgn="base">
                <a:spcBef>
                  <a:spcPct val="0"/>
                </a:spcBef>
                <a:spcAft>
                  <a:spcPct val="0"/>
                </a:spcAft>
              </a:pPr>
              <a:endParaRPr lang="en-US" smtClean="0">
                <a:solidFill>
                  <a:srgbClr val="000000"/>
                </a:solidFill>
              </a:endParaRPr>
            </a:p>
          </p:txBody>
        </p:sp>
        <p:sp>
          <p:nvSpPr>
            <p:cNvPr id="277521" name="Text Box 17"/>
            <p:cNvSpPr txBox="1">
              <a:spLocks noChangeArrowheads="1"/>
            </p:cNvSpPr>
            <p:nvPr/>
          </p:nvSpPr>
          <p:spPr bwMode="auto">
            <a:xfrm>
              <a:off x="4242" y="3408"/>
              <a:ext cx="1278" cy="173"/>
            </a:xfrm>
            <a:prstGeom prst="rect">
              <a:avLst/>
            </a:prstGeom>
            <a:noFill/>
            <a:ln w="12700" cap="sq">
              <a:noFill/>
              <a:miter lim="800000"/>
              <a:headEnd type="none" w="sm" len="sm"/>
              <a:tailEnd type="none" w="sm" len="sm"/>
            </a:ln>
            <a:effectLst/>
          </p:spPr>
          <p:txBody>
            <a:bodyPr wrap="none">
              <a:spAutoFit/>
            </a:bodyPr>
            <a:lstStyle/>
            <a:p>
              <a:pPr defTabSz="914400" fontAlgn="base">
                <a:spcBef>
                  <a:spcPct val="0"/>
                </a:spcBef>
                <a:spcAft>
                  <a:spcPct val="0"/>
                </a:spcAft>
              </a:pPr>
              <a:r>
                <a:rPr lang="en-GB" sz="1200" smtClean="0">
                  <a:solidFill>
                    <a:srgbClr val="000000"/>
                  </a:solidFill>
                </a:rPr>
                <a:t>no Long Range interactions</a:t>
              </a:r>
            </a:p>
          </p:txBody>
        </p:sp>
        <p:sp>
          <p:nvSpPr>
            <p:cNvPr id="277522" name="Text Box 18"/>
            <p:cNvSpPr txBox="1">
              <a:spLocks noChangeArrowheads="1"/>
            </p:cNvSpPr>
            <p:nvPr/>
          </p:nvSpPr>
          <p:spPr bwMode="auto">
            <a:xfrm>
              <a:off x="4252" y="3696"/>
              <a:ext cx="830" cy="173"/>
            </a:xfrm>
            <a:prstGeom prst="rect">
              <a:avLst/>
            </a:prstGeom>
            <a:noFill/>
            <a:ln w="12700" cap="sq">
              <a:noFill/>
              <a:miter lim="800000"/>
              <a:headEnd type="none" w="sm" len="sm"/>
              <a:tailEnd type="none" w="sm" len="sm"/>
            </a:ln>
            <a:effectLst/>
          </p:spPr>
          <p:txBody>
            <a:bodyPr wrap="none">
              <a:spAutoFit/>
            </a:bodyPr>
            <a:lstStyle/>
            <a:p>
              <a:pPr defTabSz="914400" fontAlgn="base">
                <a:spcBef>
                  <a:spcPct val="0"/>
                </a:spcBef>
                <a:spcAft>
                  <a:spcPct val="0"/>
                </a:spcAft>
              </a:pPr>
              <a:r>
                <a:rPr lang="en-GB" sz="1200" smtClean="0">
                  <a:solidFill>
                    <a:srgbClr val="000000"/>
                  </a:solidFill>
                </a:rPr>
                <a:t>with Long Range</a:t>
              </a:r>
            </a:p>
          </p:txBody>
        </p:sp>
        <p:sp>
          <p:nvSpPr>
            <p:cNvPr id="277523" name="Rectangle 19"/>
            <p:cNvSpPr>
              <a:spLocks noChangeArrowheads="1"/>
            </p:cNvSpPr>
            <p:nvPr/>
          </p:nvSpPr>
          <p:spPr bwMode="auto">
            <a:xfrm>
              <a:off x="4080" y="3408"/>
              <a:ext cx="1440" cy="576"/>
            </a:xfrm>
            <a:prstGeom prst="rect">
              <a:avLst/>
            </a:prstGeom>
            <a:noFill/>
            <a:ln w="12700" cap="sq">
              <a:solidFill>
                <a:schemeClr val="bg2"/>
              </a:solidFill>
              <a:miter lim="800000"/>
              <a:headEnd type="none" w="sm" len="sm"/>
              <a:tailEnd type="none" w="sm" len="sm"/>
            </a:ln>
            <a:effectLst/>
          </p:spPr>
          <p:txBody>
            <a:bodyPr wrap="none" anchor="ctr"/>
            <a:lstStyle/>
            <a:p>
              <a:pPr defTabSz="914400" fontAlgn="base">
                <a:spcBef>
                  <a:spcPct val="0"/>
                </a:spcBef>
                <a:spcAft>
                  <a:spcPct val="0"/>
                </a:spcAft>
              </a:pPr>
              <a:endParaRPr lang="en-US" smtClean="0">
                <a:solidFill>
                  <a:srgbClr val="000000"/>
                </a:solidFill>
              </a:endParaRPr>
            </a:p>
          </p:txBody>
        </p:sp>
        <p:sp>
          <p:nvSpPr>
            <p:cNvPr id="277524" name="Line 20"/>
            <p:cNvSpPr>
              <a:spLocks noChangeShapeType="1"/>
            </p:cNvSpPr>
            <p:nvPr/>
          </p:nvSpPr>
          <p:spPr bwMode="auto">
            <a:xfrm>
              <a:off x="4080" y="3600"/>
              <a:ext cx="1440" cy="0"/>
            </a:xfrm>
            <a:prstGeom prst="line">
              <a:avLst/>
            </a:prstGeom>
            <a:noFill/>
            <a:ln w="12700" cap="sq">
              <a:solidFill>
                <a:schemeClr val="bg2"/>
              </a:solidFill>
              <a:round/>
              <a:headEnd type="none" w="sm" len="sm"/>
              <a:tailEnd type="none" w="sm" len="sm"/>
            </a:ln>
            <a:effectLst/>
          </p:spPr>
          <p:txBody>
            <a:bodyPr/>
            <a:lstStyle/>
            <a:p>
              <a:pPr defTabSz="914400" fontAlgn="base">
                <a:spcBef>
                  <a:spcPct val="0"/>
                </a:spcBef>
                <a:spcAft>
                  <a:spcPct val="0"/>
                </a:spcAft>
              </a:pPr>
              <a:endParaRPr lang="en-US" smtClean="0">
                <a:solidFill>
                  <a:srgbClr val="000000"/>
                </a:solidFill>
              </a:endParaRPr>
            </a:p>
          </p:txBody>
        </p:sp>
        <p:sp>
          <p:nvSpPr>
            <p:cNvPr id="277525" name="Line 21"/>
            <p:cNvSpPr>
              <a:spLocks noChangeShapeType="1"/>
            </p:cNvSpPr>
            <p:nvPr/>
          </p:nvSpPr>
          <p:spPr bwMode="auto">
            <a:xfrm>
              <a:off x="4224" y="3408"/>
              <a:ext cx="0" cy="576"/>
            </a:xfrm>
            <a:prstGeom prst="line">
              <a:avLst/>
            </a:prstGeom>
            <a:noFill/>
            <a:ln w="12700" cap="sq">
              <a:solidFill>
                <a:schemeClr val="bg2"/>
              </a:solidFill>
              <a:round/>
              <a:headEnd type="none" w="sm" len="sm"/>
              <a:tailEnd type="none" w="sm" len="sm"/>
            </a:ln>
            <a:effectLst/>
          </p:spPr>
          <p:txBody>
            <a:bodyPr/>
            <a:lstStyle/>
            <a:p>
              <a:pPr defTabSz="914400" fontAlgn="base">
                <a:spcBef>
                  <a:spcPct val="0"/>
                </a:spcBef>
                <a:spcAft>
                  <a:spcPct val="0"/>
                </a:spcAft>
              </a:pPr>
              <a:endParaRPr lang="en-US" smtClean="0">
                <a:solidFill>
                  <a:srgbClr val="000000"/>
                </a:solidFill>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3"/>
          <p:cNvSpPr>
            <a:spLocks noGrp="1"/>
          </p:cNvSpPr>
          <p:nvPr>
            <p:ph type="dt" sz="half" idx="10"/>
          </p:nvPr>
        </p:nvSpPr>
        <p:spPr/>
        <p:txBody>
          <a:bodyPr/>
          <a:lstStyle/>
          <a:p>
            <a:r>
              <a:rPr lang="en-US">
                <a:solidFill>
                  <a:srgbClr val="000000"/>
                </a:solidFill>
              </a:rPr>
              <a:t>03.08.2010</a:t>
            </a:r>
          </a:p>
        </p:txBody>
      </p:sp>
      <p:sp>
        <p:nvSpPr>
          <p:cNvPr id="23" name="Footer Placeholder 4"/>
          <p:cNvSpPr>
            <a:spLocks noGrp="1"/>
          </p:cNvSpPr>
          <p:nvPr>
            <p:ph type="ftr" sz="quarter" idx="11"/>
          </p:nvPr>
        </p:nvSpPr>
        <p:spPr/>
        <p:txBody>
          <a:bodyPr/>
          <a:lstStyle/>
          <a:p>
            <a:r>
              <a:rPr lang="en-US">
                <a:solidFill>
                  <a:srgbClr val="000000"/>
                </a:solidFill>
              </a:rPr>
              <a:t>giulia papotti (BE/OP/LHC)</a:t>
            </a:r>
          </a:p>
        </p:txBody>
      </p:sp>
      <p:sp>
        <p:nvSpPr>
          <p:cNvPr id="274436" name="Rectangle 4"/>
          <p:cNvSpPr>
            <a:spLocks noGrp="1" noChangeArrowheads="1"/>
          </p:cNvSpPr>
          <p:nvPr>
            <p:ph type="title"/>
          </p:nvPr>
        </p:nvSpPr>
        <p:spPr/>
        <p:txBody>
          <a:bodyPr/>
          <a:lstStyle/>
          <a:p>
            <a:r>
              <a:rPr lang="en-GB" sz="4000"/>
              <a:t>Fill 1295</a:t>
            </a:r>
          </a:p>
        </p:txBody>
      </p:sp>
      <p:sp>
        <p:nvSpPr>
          <p:cNvPr id="274438" name="Text Box 6"/>
          <p:cNvSpPr txBox="1">
            <a:spLocks noChangeArrowheads="1"/>
          </p:cNvSpPr>
          <p:nvPr/>
        </p:nvSpPr>
        <p:spPr bwMode="auto">
          <a:xfrm>
            <a:off x="76200" y="6019800"/>
            <a:ext cx="4114800" cy="304800"/>
          </a:xfrm>
          <a:prstGeom prst="rect">
            <a:avLst/>
          </a:prstGeom>
          <a:noFill/>
          <a:ln w="19050" cap="sq">
            <a:noFill/>
            <a:miter lim="800000"/>
            <a:headEnd type="none" w="sm" len="sm"/>
            <a:tailEnd type="none" w="sm" len="sm"/>
          </a:ln>
          <a:effectLst/>
        </p:spPr>
        <p:txBody>
          <a:bodyPr>
            <a:spAutoFit/>
          </a:bodyPr>
          <a:lstStyle/>
          <a:p>
            <a:pPr marL="179388" lvl="1" algn="ctr" defTabSz="914400" fontAlgn="base">
              <a:spcBef>
                <a:spcPct val="0"/>
              </a:spcBef>
              <a:spcAft>
                <a:spcPct val="0"/>
              </a:spcAft>
            </a:pPr>
            <a:r>
              <a:rPr lang="en-US" sz="1400" b="1" smtClean="0">
                <a:solidFill>
                  <a:srgbClr val="000000"/>
                </a:solidFill>
              </a:rPr>
              <a:t>IPs:</a:t>
            </a:r>
            <a:r>
              <a:rPr lang="en-US" sz="1400" b="1" smtClean="0">
                <a:solidFill>
                  <a:srgbClr val="FF0000"/>
                </a:solidFill>
              </a:rPr>
              <a:t> </a:t>
            </a:r>
            <a:r>
              <a:rPr lang="en-US" sz="1400" b="1" smtClean="0">
                <a:solidFill>
                  <a:srgbClr val="808080"/>
                </a:solidFill>
              </a:rPr>
              <a:t>1 5 2 8</a:t>
            </a:r>
            <a:r>
              <a:rPr lang="en-US" sz="1400" b="1" smtClean="0">
                <a:solidFill>
                  <a:srgbClr val="FF0000"/>
                </a:solidFill>
              </a:rPr>
              <a:t> </a:t>
            </a:r>
            <a:r>
              <a:rPr lang="en-US" sz="1400" b="1" smtClean="0">
                <a:solidFill>
                  <a:srgbClr val="000000"/>
                </a:solidFill>
              </a:rPr>
              <a:t>-</a:t>
            </a:r>
            <a:r>
              <a:rPr lang="en-US" sz="1400" b="1" smtClean="0">
                <a:solidFill>
                  <a:srgbClr val="FF0000"/>
                </a:solidFill>
              </a:rPr>
              <a:t> </a:t>
            </a:r>
            <a:r>
              <a:rPr lang="en-US" sz="1400" b="1" smtClean="0">
                <a:solidFill>
                  <a:srgbClr val="009900"/>
                </a:solidFill>
              </a:rPr>
              <a:t>1 5</a:t>
            </a:r>
            <a:r>
              <a:rPr lang="en-US" sz="1400" b="1" smtClean="0">
                <a:solidFill>
                  <a:srgbClr val="000000"/>
                </a:solidFill>
              </a:rPr>
              <a:t> </a:t>
            </a:r>
            <a:r>
              <a:rPr lang="en-US" sz="1400" b="1" smtClean="0">
                <a:solidFill>
                  <a:srgbClr val="009900"/>
                </a:solidFill>
              </a:rPr>
              <a:t>8</a:t>
            </a:r>
            <a:r>
              <a:rPr lang="en-US" sz="1400" smtClean="0">
                <a:solidFill>
                  <a:srgbClr val="000000"/>
                </a:solidFill>
              </a:rPr>
              <a:t> </a:t>
            </a:r>
            <a:r>
              <a:rPr lang="en-US" sz="1400" b="1" smtClean="0">
                <a:solidFill>
                  <a:srgbClr val="000000"/>
                </a:solidFill>
              </a:rPr>
              <a:t>-</a:t>
            </a:r>
            <a:r>
              <a:rPr lang="en-US" sz="1400" smtClean="0">
                <a:solidFill>
                  <a:srgbClr val="000000"/>
                </a:solidFill>
              </a:rPr>
              <a:t> </a:t>
            </a:r>
            <a:r>
              <a:rPr lang="en-US" sz="1400" b="1" smtClean="0">
                <a:solidFill>
                  <a:srgbClr val="FF00FF"/>
                </a:solidFill>
              </a:rPr>
              <a:t>1 5 2</a:t>
            </a:r>
            <a:r>
              <a:rPr lang="en-US" sz="1400" smtClean="0">
                <a:solidFill>
                  <a:srgbClr val="000000"/>
                </a:solidFill>
              </a:rPr>
              <a:t> </a:t>
            </a:r>
            <a:r>
              <a:rPr lang="en-US" sz="1400" b="1" smtClean="0">
                <a:solidFill>
                  <a:srgbClr val="000000"/>
                </a:solidFill>
              </a:rPr>
              <a:t>-</a:t>
            </a:r>
            <a:r>
              <a:rPr lang="en-US" sz="1400" smtClean="0">
                <a:solidFill>
                  <a:srgbClr val="000000"/>
                </a:solidFill>
              </a:rPr>
              <a:t> </a:t>
            </a:r>
            <a:r>
              <a:rPr lang="en-US" sz="1400" b="1" smtClean="0">
                <a:solidFill>
                  <a:srgbClr val="FF0000"/>
                </a:solidFill>
              </a:rPr>
              <a:t>1 5 </a:t>
            </a:r>
            <a:r>
              <a:rPr lang="en-US" sz="1400" b="1" smtClean="0">
                <a:solidFill>
                  <a:srgbClr val="000000"/>
                </a:solidFill>
              </a:rPr>
              <a:t>-</a:t>
            </a:r>
            <a:r>
              <a:rPr lang="en-US" sz="1400" smtClean="0">
                <a:solidFill>
                  <a:srgbClr val="000000"/>
                </a:solidFill>
              </a:rPr>
              <a:t> </a:t>
            </a:r>
            <a:r>
              <a:rPr lang="en-US" sz="1400" b="1" smtClean="0">
                <a:solidFill>
                  <a:srgbClr val="00CCFF"/>
                </a:solidFill>
              </a:rPr>
              <a:t>2 8</a:t>
            </a:r>
            <a:r>
              <a:rPr lang="en-US" sz="1400" b="1" smtClean="0">
                <a:solidFill>
                  <a:srgbClr val="FF0000"/>
                </a:solidFill>
              </a:rPr>
              <a:t> </a:t>
            </a:r>
            <a:r>
              <a:rPr lang="en-US" sz="1400" b="1" smtClean="0">
                <a:solidFill>
                  <a:srgbClr val="000000"/>
                </a:solidFill>
              </a:rPr>
              <a:t>- </a:t>
            </a:r>
            <a:r>
              <a:rPr lang="en-US" sz="1400" b="1" smtClean="0">
                <a:solidFill>
                  <a:srgbClr val="0000FF"/>
                </a:solidFill>
              </a:rPr>
              <a:t>8</a:t>
            </a:r>
            <a:endParaRPr lang="en-GB" sz="1400" b="1" smtClean="0">
              <a:solidFill>
                <a:srgbClr val="0000FF"/>
              </a:solidFill>
            </a:endParaRPr>
          </a:p>
        </p:txBody>
      </p:sp>
      <p:grpSp>
        <p:nvGrpSpPr>
          <p:cNvPr id="2" name="Group 31"/>
          <p:cNvGrpSpPr>
            <a:grpSpLocks/>
          </p:cNvGrpSpPr>
          <p:nvPr/>
        </p:nvGrpSpPr>
        <p:grpSpPr bwMode="auto">
          <a:xfrm>
            <a:off x="152400" y="1143000"/>
            <a:ext cx="8839200" cy="3400425"/>
            <a:chOff x="96" y="1074"/>
            <a:chExt cx="5568" cy="2142"/>
          </a:xfrm>
        </p:grpSpPr>
        <p:pic>
          <p:nvPicPr>
            <p:cNvPr id="274447" name="Picture 15" descr="f_lossintcoll1295"/>
            <p:cNvPicPr>
              <a:picLocks noChangeAspect="1" noChangeArrowheads="1"/>
            </p:cNvPicPr>
            <p:nvPr/>
          </p:nvPicPr>
          <p:blipFill>
            <a:blip r:embed="rId2"/>
            <a:srcRect/>
            <a:stretch>
              <a:fillRect/>
            </a:stretch>
          </p:blipFill>
          <p:spPr bwMode="auto">
            <a:xfrm>
              <a:off x="96" y="1074"/>
              <a:ext cx="5568" cy="2142"/>
            </a:xfrm>
            <a:prstGeom prst="rect">
              <a:avLst/>
            </a:prstGeom>
            <a:noFill/>
          </p:spPr>
        </p:pic>
        <p:sp>
          <p:nvSpPr>
            <p:cNvPr id="274442" name="Text Box 10"/>
            <p:cNvSpPr txBox="1">
              <a:spLocks noChangeArrowheads="1"/>
            </p:cNvSpPr>
            <p:nvPr/>
          </p:nvSpPr>
          <p:spPr bwMode="auto">
            <a:xfrm>
              <a:off x="1536" y="1296"/>
              <a:ext cx="867" cy="173"/>
            </a:xfrm>
            <a:prstGeom prst="rect">
              <a:avLst/>
            </a:prstGeom>
            <a:solidFill>
              <a:schemeClr val="bg1"/>
            </a:solidFill>
            <a:ln w="12700" cap="sq">
              <a:noFill/>
              <a:miter lim="800000"/>
              <a:headEnd type="none" w="sm" len="sm"/>
              <a:tailEnd type="none" w="sm" len="sm"/>
            </a:ln>
            <a:effectLst/>
          </p:spPr>
          <p:txBody>
            <a:bodyPr wrap="none">
              <a:spAutoFit/>
            </a:bodyPr>
            <a:lstStyle/>
            <a:p>
              <a:pPr defTabSz="914400" fontAlgn="base">
                <a:spcBef>
                  <a:spcPct val="0"/>
                </a:spcBef>
                <a:spcAft>
                  <a:spcPct val="0"/>
                </a:spcAft>
              </a:pPr>
              <a:r>
                <a:rPr lang="en-GB" sz="1200" b="1" smtClean="0">
                  <a:solidFill>
                    <a:srgbClr val="0000FF"/>
                  </a:solidFill>
                </a:rPr>
                <a:t>1 LR in 2 (33m)</a:t>
              </a:r>
            </a:p>
          </p:txBody>
        </p:sp>
        <p:sp>
          <p:nvSpPr>
            <p:cNvPr id="274443" name="Text Box 11"/>
            <p:cNvSpPr txBox="1">
              <a:spLocks noChangeArrowheads="1"/>
            </p:cNvSpPr>
            <p:nvPr/>
          </p:nvSpPr>
          <p:spPr bwMode="auto">
            <a:xfrm>
              <a:off x="3981" y="1344"/>
              <a:ext cx="867" cy="173"/>
            </a:xfrm>
            <a:prstGeom prst="rect">
              <a:avLst/>
            </a:prstGeom>
            <a:solidFill>
              <a:schemeClr val="bg1"/>
            </a:solidFill>
            <a:ln w="12700" cap="sq">
              <a:noFill/>
              <a:miter lim="800000"/>
              <a:headEnd type="none" w="sm" len="sm"/>
              <a:tailEnd type="none" w="sm" len="sm"/>
            </a:ln>
            <a:effectLst/>
          </p:spPr>
          <p:txBody>
            <a:bodyPr wrap="none">
              <a:spAutoFit/>
            </a:bodyPr>
            <a:lstStyle/>
            <a:p>
              <a:pPr defTabSz="914400" fontAlgn="base">
                <a:spcBef>
                  <a:spcPct val="0"/>
                </a:spcBef>
                <a:spcAft>
                  <a:spcPct val="0"/>
                </a:spcAft>
              </a:pPr>
              <a:r>
                <a:rPr lang="en-GB" sz="1200" b="1" smtClean="0">
                  <a:solidFill>
                    <a:srgbClr val="0000FF"/>
                  </a:solidFill>
                </a:rPr>
                <a:t>1 LR in 2 (33m)</a:t>
              </a:r>
            </a:p>
          </p:txBody>
        </p:sp>
        <p:sp>
          <p:nvSpPr>
            <p:cNvPr id="274444" name="Text Box 12"/>
            <p:cNvSpPr txBox="1">
              <a:spLocks noChangeArrowheads="1"/>
            </p:cNvSpPr>
            <p:nvPr/>
          </p:nvSpPr>
          <p:spPr bwMode="auto">
            <a:xfrm>
              <a:off x="1917" y="1728"/>
              <a:ext cx="867" cy="173"/>
            </a:xfrm>
            <a:prstGeom prst="rect">
              <a:avLst/>
            </a:prstGeom>
            <a:solidFill>
              <a:schemeClr val="bg1"/>
            </a:solidFill>
            <a:ln w="12700" cap="sq">
              <a:noFill/>
              <a:miter lim="800000"/>
              <a:headEnd type="none" w="sm" len="sm"/>
              <a:tailEnd type="none" w="sm" len="sm"/>
            </a:ln>
            <a:effectLst/>
          </p:spPr>
          <p:txBody>
            <a:bodyPr wrap="none">
              <a:spAutoFit/>
            </a:bodyPr>
            <a:lstStyle/>
            <a:p>
              <a:pPr defTabSz="914400" fontAlgn="base">
                <a:spcBef>
                  <a:spcPct val="0"/>
                </a:spcBef>
                <a:spcAft>
                  <a:spcPct val="0"/>
                </a:spcAft>
              </a:pPr>
              <a:r>
                <a:rPr lang="en-GB" sz="1200" b="1" smtClean="0">
                  <a:solidFill>
                    <a:srgbClr val="FF0000"/>
                  </a:solidFill>
                </a:rPr>
                <a:t>1 LR in 8 (33m)</a:t>
              </a:r>
            </a:p>
          </p:txBody>
        </p:sp>
        <p:sp>
          <p:nvSpPr>
            <p:cNvPr id="274445" name="Text Box 13"/>
            <p:cNvSpPr txBox="1">
              <a:spLocks noChangeArrowheads="1"/>
            </p:cNvSpPr>
            <p:nvPr/>
          </p:nvSpPr>
          <p:spPr bwMode="auto">
            <a:xfrm>
              <a:off x="4464" y="1728"/>
              <a:ext cx="867" cy="173"/>
            </a:xfrm>
            <a:prstGeom prst="rect">
              <a:avLst/>
            </a:prstGeom>
            <a:solidFill>
              <a:schemeClr val="bg1"/>
            </a:solidFill>
            <a:ln w="12700" cap="sq">
              <a:noFill/>
              <a:miter lim="800000"/>
              <a:headEnd type="none" w="sm" len="sm"/>
              <a:tailEnd type="none" w="sm" len="sm"/>
            </a:ln>
            <a:effectLst/>
          </p:spPr>
          <p:txBody>
            <a:bodyPr wrap="none">
              <a:spAutoFit/>
            </a:bodyPr>
            <a:lstStyle/>
            <a:p>
              <a:pPr defTabSz="914400" fontAlgn="base">
                <a:spcBef>
                  <a:spcPct val="0"/>
                </a:spcBef>
                <a:spcAft>
                  <a:spcPct val="0"/>
                </a:spcAft>
              </a:pPr>
              <a:r>
                <a:rPr lang="en-GB" sz="1200" b="1" smtClean="0">
                  <a:solidFill>
                    <a:srgbClr val="FF00FF"/>
                  </a:solidFill>
                </a:rPr>
                <a:t>1 LR in 8 (33m)</a:t>
              </a:r>
            </a:p>
          </p:txBody>
        </p:sp>
        <p:sp>
          <p:nvSpPr>
            <p:cNvPr id="274446" name="Text Box 14"/>
            <p:cNvSpPr txBox="1">
              <a:spLocks noChangeArrowheads="1"/>
            </p:cNvSpPr>
            <p:nvPr/>
          </p:nvSpPr>
          <p:spPr bwMode="auto">
            <a:xfrm>
              <a:off x="4704" y="2208"/>
              <a:ext cx="867" cy="173"/>
            </a:xfrm>
            <a:prstGeom prst="rect">
              <a:avLst/>
            </a:prstGeom>
            <a:solidFill>
              <a:schemeClr val="bg1"/>
            </a:solidFill>
            <a:ln w="12700" cap="sq">
              <a:noFill/>
              <a:miter lim="800000"/>
              <a:headEnd type="none" w="sm" len="sm"/>
              <a:tailEnd type="none" w="sm" len="sm"/>
            </a:ln>
            <a:effectLst/>
          </p:spPr>
          <p:txBody>
            <a:bodyPr wrap="none">
              <a:spAutoFit/>
            </a:bodyPr>
            <a:lstStyle/>
            <a:p>
              <a:pPr defTabSz="914400" fontAlgn="base">
                <a:spcBef>
                  <a:spcPct val="0"/>
                </a:spcBef>
                <a:spcAft>
                  <a:spcPct val="0"/>
                </a:spcAft>
              </a:pPr>
              <a:r>
                <a:rPr lang="en-GB" sz="1200" b="1" smtClean="0">
                  <a:solidFill>
                    <a:srgbClr val="009900"/>
                  </a:solidFill>
                </a:rPr>
                <a:t>1 LR in 2 (22m)</a:t>
              </a:r>
            </a:p>
          </p:txBody>
        </p:sp>
        <p:sp>
          <p:nvSpPr>
            <p:cNvPr id="274448" name="Text Box 16"/>
            <p:cNvSpPr txBox="1">
              <a:spLocks noChangeArrowheads="1"/>
            </p:cNvSpPr>
            <p:nvPr/>
          </p:nvSpPr>
          <p:spPr bwMode="auto">
            <a:xfrm>
              <a:off x="2064" y="2160"/>
              <a:ext cx="867" cy="173"/>
            </a:xfrm>
            <a:prstGeom prst="rect">
              <a:avLst/>
            </a:prstGeom>
            <a:solidFill>
              <a:schemeClr val="bg1"/>
            </a:solidFill>
            <a:ln w="12700" cap="sq">
              <a:noFill/>
              <a:miter lim="800000"/>
              <a:headEnd type="none" w="sm" len="sm"/>
              <a:tailEnd type="none" w="sm" len="sm"/>
            </a:ln>
            <a:effectLst/>
          </p:spPr>
          <p:txBody>
            <a:bodyPr wrap="none">
              <a:spAutoFit/>
            </a:bodyPr>
            <a:lstStyle/>
            <a:p>
              <a:pPr defTabSz="914400" fontAlgn="base">
                <a:spcBef>
                  <a:spcPct val="0"/>
                </a:spcBef>
                <a:spcAft>
                  <a:spcPct val="0"/>
                </a:spcAft>
              </a:pPr>
              <a:r>
                <a:rPr lang="en-GB" sz="1200" b="1" smtClean="0">
                  <a:solidFill>
                    <a:srgbClr val="009900"/>
                  </a:solidFill>
                </a:rPr>
                <a:t>1 LR in 2 (22m)</a:t>
              </a:r>
            </a:p>
          </p:txBody>
        </p:sp>
      </p:grpSp>
      <p:grpSp>
        <p:nvGrpSpPr>
          <p:cNvPr id="3" name="Group 29"/>
          <p:cNvGrpSpPr>
            <a:grpSpLocks/>
          </p:cNvGrpSpPr>
          <p:nvPr/>
        </p:nvGrpSpPr>
        <p:grpSpPr bwMode="auto">
          <a:xfrm>
            <a:off x="6400800" y="5410200"/>
            <a:ext cx="2286000" cy="914400"/>
            <a:chOff x="4080" y="3408"/>
            <a:chExt cx="1440" cy="576"/>
          </a:xfrm>
        </p:grpSpPr>
        <p:sp>
          <p:nvSpPr>
            <p:cNvPr id="274451" name="Oval 19"/>
            <p:cNvSpPr>
              <a:spLocks noChangeArrowheads="1"/>
            </p:cNvSpPr>
            <p:nvPr/>
          </p:nvSpPr>
          <p:spPr bwMode="auto">
            <a:xfrm>
              <a:off x="4130" y="3485"/>
              <a:ext cx="49" cy="48"/>
            </a:xfrm>
            <a:prstGeom prst="ellipse">
              <a:avLst/>
            </a:prstGeom>
            <a:solidFill>
              <a:schemeClr val="bg1"/>
            </a:solidFill>
            <a:ln w="12700" cap="sq">
              <a:solidFill>
                <a:schemeClr val="tx1"/>
              </a:solidFill>
              <a:round/>
              <a:headEnd type="none" w="sm" len="sm"/>
              <a:tailEnd type="none" w="sm" len="sm"/>
            </a:ln>
            <a:effectLst/>
          </p:spPr>
          <p:txBody>
            <a:bodyPr wrap="none" anchor="ctr"/>
            <a:lstStyle/>
            <a:p>
              <a:pPr defTabSz="914400" fontAlgn="base">
                <a:spcBef>
                  <a:spcPct val="0"/>
                </a:spcBef>
                <a:spcAft>
                  <a:spcPct val="0"/>
                </a:spcAft>
              </a:pPr>
              <a:endParaRPr lang="en-US" smtClean="0">
                <a:solidFill>
                  <a:srgbClr val="000000"/>
                </a:solidFill>
              </a:endParaRPr>
            </a:p>
          </p:txBody>
        </p:sp>
        <p:sp>
          <p:nvSpPr>
            <p:cNvPr id="274452" name="Rectangle 20"/>
            <p:cNvSpPr>
              <a:spLocks noChangeArrowheads="1"/>
            </p:cNvSpPr>
            <p:nvPr/>
          </p:nvSpPr>
          <p:spPr bwMode="auto">
            <a:xfrm>
              <a:off x="4130" y="3677"/>
              <a:ext cx="49" cy="48"/>
            </a:xfrm>
            <a:prstGeom prst="rect">
              <a:avLst/>
            </a:prstGeom>
            <a:solidFill>
              <a:schemeClr val="bg1"/>
            </a:solidFill>
            <a:ln w="12700" cap="sq">
              <a:solidFill>
                <a:schemeClr val="tx1"/>
              </a:solidFill>
              <a:miter lim="800000"/>
              <a:headEnd type="none" w="sm" len="sm"/>
              <a:tailEnd type="none" w="sm" len="sm"/>
            </a:ln>
            <a:effectLst/>
          </p:spPr>
          <p:txBody>
            <a:bodyPr wrap="none" anchor="ctr"/>
            <a:lstStyle/>
            <a:p>
              <a:pPr defTabSz="914400" fontAlgn="base">
                <a:spcBef>
                  <a:spcPct val="0"/>
                </a:spcBef>
                <a:spcAft>
                  <a:spcPct val="0"/>
                </a:spcAft>
              </a:pPr>
              <a:endParaRPr lang="en-US" smtClean="0">
                <a:solidFill>
                  <a:srgbClr val="000000"/>
                </a:solidFill>
              </a:endParaRPr>
            </a:p>
          </p:txBody>
        </p:sp>
        <p:sp>
          <p:nvSpPr>
            <p:cNvPr id="274453" name="AutoShape 21"/>
            <p:cNvSpPr>
              <a:spLocks noChangeArrowheads="1"/>
            </p:cNvSpPr>
            <p:nvPr/>
          </p:nvSpPr>
          <p:spPr bwMode="auto">
            <a:xfrm>
              <a:off x="4130" y="3773"/>
              <a:ext cx="49" cy="48"/>
            </a:xfrm>
            <a:prstGeom prst="triangle">
              <a:avLst>
                <a:gd name="adj" fmla="val 50000"/>
              </a:avLst>
            </a:prstGeom>
            <a:solidFill>
              <a:schemeClr val="bg1"/>
            </a:solidFill>
            <a:ln w="12700" cap="sq">
              <a:solidFill>
                <a:schemeClr val="tx1"/>
              </a:solidFill>
              <a:miter lim="800000"/>
              <a:headEnd type="none" w="sm" len="sm"/>
              <a:tailEnd type="none" w="sm" len="sm"/>
            </a:ln>
            <a:effectLst/>
          </p:spPr>
          <p:txBody>
            <a:bodyPr wrap="none" anchor="ctr"/>
            <a:lstStyle/>
            <a:p>
              <a:pPr defTabSz="914400" fontAlgn="base">
                <a:spcBef>
                  <a:spcPct val="0"/>
                </a:spcBef>
                <a:spcAft>
                  <a:spcPct val="0"/>
                </a:spcAft>
              </a:pPr>
              <a:endParaRPr lang="en-US" smtClean="0">
                <a:solidFill>
                  <a:srgbClr val="000000"/>
                </a:solidFill>
              </a:endParaRPr>
            </a:p>
          </p:txBody>
        </p:sp>
        <p:sp>
          <p:nvSpPr>
            <p:cNvPr id="274454" name="AutoShape 22"/>
            <p:cNvSpPr>
              <a:spLocks noChangeArrowheads="1"/>
            </p:cNvSpPr>
            <p:nvPr/>
          </p:nvSpPr>
          <p:spPr bwMode="auto">
            <a:xfrm>
              <a:off x="4130" y="3869"/>
              <a:ext cx="49" cy="48"/>
            </a:xfrm>
            <a:prstGeom prst="diamond">
              <a:avLst/>
            </a:prstGeom>
            <a:solidFill>
              <a:schemeClr val="bg1"/>
            </a:solidFill>
            <a:ln w="12700" cap="sq">
              <a:solidFill>
                <a:schemeClr val="tx1"/>
              </a:solidFill>
              <a:miter lim="800000"/>
              <a:headEnd type="none" w="sm" len="sm"/>
              <a:tailEnd type="none" w="sm" len="sm"/>
            </a:ln>
            <a:effectLst/>
          </p:spPr>
          <p:txBody>
            <a:bodyPr wrap="none" anchor="ctr"/>
            <a:lstStyle/>
            <a:p>
              <a:pPr defTabSz="914400" fontAlgn="base">
                <a:spcBef>
                  <a:spcPct val="0"/>
                </a:spcBef>
                <a:spcAft>
                  <a:spcPct val="0"/>
                </a:spcAft>
              </a:pPr>
              <a:endParaRPr lang="en-US" smtClean="0">
                <a:solidFill>
                  <a:srgbClr val="000000"/>
                </a:solidFill>
              </a:endParaRPr>
            </a:p>
          </p:txBody>
        </p:sp>
        <p:sp>
          <p:nvSpPr>
            <p:cNvPr id="274455" name="Text Box 23"/>
            <p:cNvSpPr txBox="1">
              <a:spLocks noChangeArrowheads="1"/>
            </p:cNvSpPr>
            <p:nvPr/>
          </p:nvSpPr>
          <p:spPr bwMode="auto">
            <a:xfrm>
              <a:off x="4242" y="3408"/>
              <a:ext cx="1278" cy="173"/>
            </a:xfrm>
            <a:prstGeom prst="rect">
              <a:avLst/>
            </a:prstGeom>
            <a:noFill/>
            <a:ln w="12700" cap="sq">
              <a:noFill/>
              <a:miter lim="800000"/>
              <a:headEnd type="none" w="sm" len="sm"/>
              <a:tailEnd type="none" w="sm" len="sm"/>
            </a:ln>
            <a:effectLst/>
          </p:spPr>
          <p:txBody>
            <a:bodyPr wrap="none">
              <a:spAutoFit/>
            </a:bodyPr>
            <a:lstStyle/>
            <a:p>
              <a:pPr defTabSz="914400" fontAlgn="base">
                <a:spcBef>
                  <a:spcPct val="0"/>
                </a:spcBef>
                <a:spcAft>
                  <a:spcPct val="0"/>
                </a:spcAft>
              </a:pPr>
              <a:r>
                <a:rPr lang="en-GB" sz="1200" smtClean="0">
                  <a:solidFill>
                    <a:srgbClr val="000000"/>
                  </a:solidFill>
                </a:rPr>
                <a:t>no Long Range interactions</a:t>
              </a:r>
            </a:p>
          </p:txBody>
        </p:sp>
        <p:sp>
          <p:nvSpPr>
            <p:cNvPr id="274456" name="Text Box 24"/>
            <p:cNvSpPr txBox="1">
              <a:spLocks noChangeArrowheads="1"/>
            </p:cNvSpPr>
            <p:nvPr/>
          </p:nvSpPr>
          <p:spPr bwMode="auto">
            <a:xfrm>
              <a:off x="4252" y="3696"/>
              <a:ext cx="830" cy="173"/>
            </a:xfrm>
            <a:prstGeom prst="rect">
              <a:avLst/>
            </a:prstGeom>
            <a:noFill/>
            <a:ln w="12700" cap="sq">
              <a:noFill/>
              <a:miter lim="800000"/>
              <a:headEnd type="none" w="sm" len="sm"/>
              <a:tailEnd type="none" w="sm" len="sm"/>
            </a:ln>
            <a:effectLst/>
          </p:spPr>
          <p:txBody>
            <a:bodyPr wrap="none">
              <a:spAutoFit/>
            </a:bodyPr>
            <a:lstStyle/>
            <a:p>
              <a:pPr defTabSz="914400" fontAlgn="base">
                <a:spcBef>
                  <a:spcPct val="0"/>
                </a:spcBef>
                <a:spcAft>
                  <a:spcPct val="0"/>
                </a:spcAft>
              </a:pPr>
              <a:r>
                <a:rPr lang="en-GB" sz="1200" smtClean="0">
                  <a:solidFill>
                    <a:srgbClr val="000000"/>
                  </a:solidFill>
                </a:rPr>
                <a:t>with Long Range</a:t>
              </a:r>
            </a:p>
          </p:txBody>
        </p:sp>
        <p:sp>
          <p:nvSpPr>
            <p:cNvPr id="274457" name="Rectangle 25"/>
            <p:cNvSpPr>
              <a:spLocks noChangeArrowheads="1"/>
            </p:cNvSpPr>
            <p:nvPr/>
          </p:nvSpPr>
          <p:spPr bwMode="auto">
            <a:xfrm>
              <a:off x="4080" y="3408"/>
              <a:ext cx="1440" cy="576"/>
            </a:xfrm>
            <a:prstGeom prst="rect">
              <a:avLst/>
            </a:prstGeom>
            <a:noFill/>
            <a:ln w="12700" cap="sq">
              <a:solidFill>
                <a:schemeClr val="bg2"/>
              </a:solidFill>
              <a:miter lim="800000"/>
              <a:headEnd type="none" w="sm" len="sm"/>
              <a:tailEnd type="none" w="sm" len="sm"/>
            </a:ln>
            <a:effectLst/>
          </p:spPr>
          <p:txBody>
            <a:bodyPr wrap="none" anchor="ctr"/>
            <a:lstStyle/>
            <a:p>
              <a:pPr defTabSz="914400" fontAlgn="base">
                <a:spcBef>
                  <a:spcPct val="0"/>
                </a:spcBef>
                <a:spcAft>
                  <a:spcPct val="0"/>
                </a:spcAft>
              </a:pPr>
              <a:endParaRPr lang="en-US" smtClean="0">
                <a:solidFill>
                  <a:srgbClr val="000000"/>
                </a:solidFill>
              </a:endParaRPr>
            </a:p>
          </p:txBody>
        </p:sp>
        <p:sp>
          <p:nvSpPr>
            <p:cNvPr id="274458" name="Line 26"/>
            <p:cNvSpPr>
              <a:spLocks noChangeShapeType="1"/>
            </p:cNvSpPr>
            <p:nvPr/>
          </p:nvSpPr>
          <p:spPr bwMode="auto">
            <a:xfrm>
              <a:off x="4080" y="3600"/>
              <a:ext cx="1440" cy="0"/>
            </a:xfrm>
            <a:prstGeom prst="line">
              <a:avLst/>
            </a:prstGeom>
            <a:noFill/>
            <a:ln w="12700" cap="sq">
              <a:solidFill>
                <a:schemeClr val="bg2"/>
              </a:solidFill>
              <a:round/>
              <a:headEnd type="none" w="sm" len="sm"/>
              <a:tailEnd type="none" w="sm" len="sm"/>
            </a:ln>
            <a:effectLst/>
          </p:spPr>
          <p:txBody>
            <a:bodyPr/>
            <a:lstStyle/>
            <a:p>
              <a:pPr defTabSz="914400" fontAlgn="base">
                <a:spcBef>
                  <a:spcPct val="0"/>
                </a:spcBef>
                <a:spcAft>
                  <a:spcPct val="0"/>
                </a:spcAft>
              </a:pPr>
              <a:endParaRPr lang="en-US" smtClean="0">
                <a:solidFill>
                  <a:srgbClr val="000000"/>
                </a:solidFill>
              </a:endParaRPr>
            </a:p>
          </p:txBody>
        </p:sp>
        <p:sp>
          <p:nvSpPr>
            <p:cNvPr id="274460" name="Line 28"/>
            <p:cNvSpPr>
              <a:spLocks noChangeShapeType="1"/>
            </p:cNvSpPr>
            <p:nvPr/>
          </p:nvSpPr>
          <p:spPr bwMode="auto">
            <a:xfrm>
              <a:off x="4224" y="3408"/>
              <a:ext cx="0" cy="576"/>
            </a:xfrm>
            <a:prstGeom prst="line">
              <a:avLst/>
            </a:prstGeom>
            <a:noFill/>
            <a:ln w="12700" cap="sq">
              <a:solidFill>
                <a:schemeClr val="bg2"/>
              </a:solidFill>
              <a:round/>
              <a:headEnd type="none" w="sm" len="sm"/>
              <a:tailEnd type="none" w="sm" len="sm"/>
            </a:ln>
            <a:effectLst/>
          </p:spPr>
          <p:txBody>
            <a:bodyPr/>
            <a:lstStyle/>
            <a:p>
              <a:pPr defTabSz="914400" fontAlgn="base">
                <a:spcBef>
                  <a:spcPct val="0"/>
                </a:spcBef>
                <a:spcAft>
                  <a:spcPct val="0"/>
                </a:spcAft>
              </a:pPr>
              <a:endParaRPr lang="en-US" smtClean="0">
                <a:solidFill>
                  <a:srgbClr val="000000"/>
                </a:solidFill>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Beam Dump with Fast Loss</a:t>
            </a:r>
            <a:endParaRPr lang="en-US" dirty="0"/>
          </a:p>
        </p:txBody>
      </p:sp>
      <p:sp>
        <p:nvSpPr>
          <p:cNvPr id="4" name="Date Placeholder 3"/>
          <p:cNvSpPr>
            <a:spLocks noGrp="1"/>
          </p:cNvSpPr>
          <p:nvPr>
            <p:ph type="dt" sz="half" idx="10"/>
          </p:nvPr>
        </p:nvSpPr>
        <p:spPr/>
        <p:txBody>
          <a:bodyPr/>
          <a:lstStyle/>
          <a:p>
            <a:r>
              <a:rPr lang="en-US" smtClean="0">
                <a:solidFill>
                  <a:srgbClr val="000000"/>
                </a:solidFill>
              </a:rPr>
              <a:t>03.08.2010</a:t>
            </a:r>
            <a:endParaRPr lang="en-US">
              <a:solidFill>
                <a:srgbClr val="000000"/>
              </a:solidFill>
            </a:endParaRPr>
          </a:p>
        </p:txBody>
      </p:sp>
      <p:sp>
        <p:nvSpPr>
          <p:cNvPr id="5" name="Footer Placeholder 4"/>
          <p:cNvSpPr>
            <a:spLocks noGrp="1"/>
          </p:cNvSpPr>
          <p:nvPr>
            <p:ph type="ftr" sz="quarter" idx="11"/>
          </p:nvPr>
        </p:nvSpPr>
        <p:spPr/>
        <p:txBody>
          <a:bodyPr/>
          <a:lstStyle/>
          <a:p>
            <a:r>
              <a:rPr lang="en-US" smtClean="0">
                <a:solidFill>
                  <a:srgbClr val="000000"/>
                </a:solidFill>
              </a:rPr>
              <a:t>giulia papotti (BE/OP/LHC)</a:t>
            </a:r>
            <a:endParaRPr lang="en-US">
              <a:solidFill>
                <a:srgbClr val="000000"/>
              </a:solidFill>
            </a:endParaRPr>
          </a:p>
        </p:txBody>
      </p:sp>
      <p:pic>
        <p:nvPicPr>
          <p:cNvPr id="106497" name="Picture 1" descr="https://ab-dep-op-elogbook.web.cern.ch/ab-dep-op-elogbook/elogbook/attach.php?attachId=1100319&amp;type=png&amp;fname=20100823143002.png"/>
          <p:cNvPicPr>
            <a:picLocks noChangeAspect="1" noChangeArrowheads="1"/>
          </p:cNvPicPr>
          <p:nvPr/>
        </p:nvPicPr>
        <p:blipFill>
          <a:blip r:embed="rId2"/>
          <a:srcRect/>
          <a:stretch>
            <a:fillRect/>
          </a:stretch>
        </p:blipFill>
        <p:spPr bwMode="auto">
          <a:xfrm>
            <a:off x="861060" y="792163"/>
            <a:ext cx="7825740" cy="591278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40103" y="803095"/>
            <a:ext cx="9103897" cy="5839005"/>
          </a:xfrm>
          <a:solidFill>
            <a:schemeClr val="bg1">
              <a:alpha val="0"/>
            </a:schemeClr>
          </a:solidFill>
        </p:spPr>
        <p:txBody>
          <a:bodyPr/>
          <a:lstStyle/>
          <a:p>
            <a:r>
              <a:rPr lang="en-US" dirty="0" smtClean="0"/>
              <a:t>18h46: Trip of RD1.R2 (water) during injection process.  Reset by piquet. </a:t>
            </a:r>
          </a:p>
          <a:p>
            <a:r>
              <a:rPr lang="en-US" dirty="0" smtClean="0"/>
              <a:t>19h38: Injection. Problems with weak bunches, larger than normal </a:t>
            </a:r>
            <a:r>
              <a:rPr lang="en-US" dirty="0" err="1" smtClean="0"/>
              <a:t>emittances</a:t>
            </a:r>
            <a:r>
              <a:rPr lang="en-US" dirty="0" smtClean="0"/>
              <a:t>. </a:t>
            </a:r>
            <a:r>
              <a:rPr lang="en-US" dirty="0" smtClean="0"/>
              <a:t>The </a:t>
            </a:r>
            <a:r>
              <a:rPr lang="en-US" dirty="0" smtClean="0"/>
              <a:t>SPS-LHC </a:t>
            </a:r>
            <a:r>
              <a:rPr lang="en-US" dirty="0" err="1" smtClean="0"/>
              <a:t>rephasing</a:t>
            </a:r>
            <a:r>
              <a:rPr lang="en-US" dirty="0" smtClean="0"/>
              <a:t> sometimes fails even in the middle of the high intensity injections, when we do not change RF frequency or measure chromaticity (it happened at least twice in out last 20 injections or so, when training is not needed</a:t>
            </a:r>
            <a:r>
              <a:rPr lang="en-US" dirty="0" smtClean="0"/>
              <a:t>). IQC </a:t>
            </a:r>
            <a:r>
              <a:rPr lang="en-US" dirty="0" smtClean="0"/>
              <a:t>latched continuously on heavy losses, the TDI was continuously sprayed</a:t>
            </a:r>
            <a:r>
              <a:rPr lang="en-US" dirty="0" smtClean="0"/>
              <a:t>.</a:t>
            </a:r>
            <a:endParaRPr lang="en-US" dirty="0" smtClean="0"/>
          </a:p>
          <a:p>
            <a:r>
              <a:rPr lang="en-US" dirty="0" smtClean="0"/>
              <a:t>22h21: Start of ramp.</a:t>
            </a:r>
          </a:p>
          <a:p>
            <a:r>
              <a:rPr lang="en-US" dirty="0" smtClean="0"/>
              <a:t>00h11: Stable beams fill #1299.</a:t>
            </a:r>
            <a:endParaRPr lang="en-US" dirty="0" smtClean="0">
              <a:sym typeface="Wingdings"/>
            </a:endParaRPr>
          </a:p>
          <a:p>
            <a:r>
              <a:rPr lang="en-US" dirty="0" smtClean="0"/>
              <a:t>03h27: Beams dumped due to </a:t>
            </a:r>
            <a:r>
              <a:rPr lang="en-US" dirty="0" smtClean="0"/>
              <a:t>RD1.R2 trip. Access by piquet.</a:t>
            </a:r>
          </a:p>
          <a:p>
            <a:r>
              <a:rPr lang="en-US" dirty="0" smtClean="0"/>
              <a:t>06h23: Machine closed. </a:t>
            </a:r>
            <a:r>
              <a:rPr lang="en-US" dirty="0" err="1" smtClean="0"/>
              <a:t>Precycle</a:t>
            </a:r>
            <a:r>
              <a:rPr lang="en-US" dirty="0" smtClean="0"/>
              <a:t> started.</a:t>
            </a:r>
          </a:p>
          <a:p>
            <a:r>
              <a:rPr lang="en-US" dirty="0" smtClean="0"/>
              <a:t>Now: access for the QPS OK on the RQD/RQF/RB in 67 (died at 04h11).</a:t>
            </a:r>
            <a:endParaRPr lang="en-US" dirty="0" smtClean="0"/>
          </a:p>
        </p:txBody>
      </p:sp>
      <p:sp>
        <p:nvSpPr>
          <p:cNvPr id="33794" name="Title 1"/>
          <p:cNvSpPr>
            <a:spLocks noGrp="1"/>
          </p:cNvSpPr>
          <p:nvPr>
            <p:ph type="title"/>
          </p:nvPr>
        </p:nvSpPr>
        <p:spPr/>
        <p:txBody>
          <a:bodyPr/>
          <a:lstStyle/>
          <a:p>
            <a:r>
              <a:rPr lang="en-US" dirty="0" smtClean="0"/>
              <a:t>Summary Monday 23.8.</a:t>
            </a:r>
            <a:endParaRPr lang="en-US" dirty="0" smtClean="0"/>
          </a:p>
        </p:txBody>
      </p:sp>
      <p:sp>
        <p:nvSpPr>
          <p:cNvPr id="33796" name="Slide Number Placeholder 4"/>
          <p:cNvSpPr>
            <a:spLocks noGrp="1"/>
          </p:cNvSpPr>
          <p:nvPr>
            <p:ph type="sldNum" sz="quarter" idx="11"/>
          </p:nvPr>
        </p:nvSpPr>
        <p:spPr>
          <a:noFill/>
        </p:spPr>
        <p:txBody>
          <a:bodyPr/>
          <a:lstStyle/>
          <a:p>
            <a:fld id="{D5014056-7BCD-1845-8D94-64C65C1E8D8B}" type="slidenum">
              <a:rPr lang="en-US" smtClean="0">
                <a:solidFill>
                  <a:srgbClr val="FFFFFF"/>
                </a:solidFill>
              </a:rPr>
              <a:pPr/>
              <a:t>6</a:t>
            </a:fld>
            <a:r>
              <a:rPr lang="en-US" dirty="0" smtClean="0">
                <a:solidFill>
                  <a:srgbClr val="FFFFFF"/>
                </a:solidFill>
              </a:rPr>
              <a:t> </a:t>
            </a:r>
          </a:p>
        </p:txBody>
      </p:sp>
      <p:sp>
        <p:nvSpPr>
          <p:cNvPr id="5" name="Footer Placeholder 4"/>
          <p:cNvSpPr>
            <a:spLocks noGrp="1"/>
          </p:cNvSpPr>
          <p:nvPr>
            <p:ph type="ftr" sz="quarter" idx="10"/>
          </p:nvPr>
        </p:nvSpPr>
        <p:spPr/>
        <p:txBody>
          <a:bodyPr/>
          <a:lstStyle/>
          <a:p>
            <a:r>
              <a:rPr lang="en-US" dirty="0" smtClean="0">
                <a:solidFill>
                  <a:srgbClr val="FFFFFF"/>
                </a:solidFill>
              </a:rPr>
              <a:t>8:30 meeting</a:t>
            </a:r>
            <a:endParaRPr lang="en-US" dirty="0">
              <a:solidFill>
                <a:srgbClr val="FFFFFF"/>
              </a:solidFill>
            </a:endParaRPr>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Injection</a:t>
            </a:r>
            <a:endParaRPr lang="en-US" dirty="0"/>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7</a:t>
            </a:fld>
            <a:r>
              <a:rPr lang="en-US" smtClean="0">
                <a:solidFill>
                  <a:srgbClr val="FFFFFF"/>
                </a:solidFill>
              </a:rPr>
              <a:t> </a:t>
            </a:r>
            <a:endParaRPr lang="en-US">
              <a:solidFill>
                <a:srgbClr val="FFFFFF"/>
              </a:solidFill>
            </a:endParaRPr>
          </a:p>
        </p:txBody>
      </p:sp>
      <p:pic>
        <p:nvPicPr>
          <p:cNvPr id="82945" name="Picture 1" descr="https://ab-dep-op-elogbook.web.cern.ch/ab-dep-op-elogbook/elogbook/attach.php?attachId=1100420&amp;type=png&amp;fname=20100823222420.png"/>
          <p:cNvPicPr>
            <a:picLocks noChangeAspect="1" noChangeArrowheads="1"/>
          </p:cNvPicPr>
          <p:nvPr/>
        </p:nvPicPr>
        <p:blipFill>
          <a:blip r:embed="rId2"/>
          <a:srcRect/>
          <a:stretch>
            <a:fillRect/>
          </a:stretch>
        </p:blipFill>
        <p:spPr bwMode="auto">
          <a:xfrm>
            <a:off x="478790" y="762000"/>
            <a:ext cx="8299450" cy="5733537"/>
          </a:xfrm>
          <a:prstGeom prst="rect">
            <a:avLst/>
          </a:prstGeom>
          <a:noFill/>
        </p:spPr>
      </p:pic>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40104" y="681175"/>
            <a:ext cx="9103896" cy="6184445"/>
          </a:xfrm>
          <a:solidFill>
            <a:schemeClr val="bg1">
              <a:alpha val="0"/>
            </a:schemeClr>
          </a:solidFill>
        </p:spPr>
        <p:txBody>
          <a:bodyPr/>
          <a:lstStyle/>
          <a:p>
            <a:pPr lvl="0"/>
            <a:r>
              <a:rPr lang="en-US" sz="2000" dirty="0" smtClean="0"/>
              <a:t>Commissioning work for higher intensities:</a:t>
            </a:r>
          </a:p>
          <a:p>
            <a:pPr lvl="1"/>
            <a:r>
              <a:rPr lang="en-US" sz="1800" u="sng" dirty="0" smtClean="0"/>
              <a:t>Multi-bunch injection: N bunches per injection, completed for beam1, to be completed for beam2.</a:t>
            </a:r>
          </a:p>
          <a:p>
            <a:pPr lvl="1"/>
            <a:r>
              <a:rPr lang="en-US" sz="1800" u="sng" dirty="0" smtClean="0"/>
              <a:t>Transverse damper: vector feedback with multiple bunches at 450 </a:t>
            </a:r>
            <a:r>
              <a:rPr lang="en-US" sz="1800" u="sng" dirty="0" err="1" smtClean="0"/>
              <a:t>GeV</a:t>
            </a:r>
            <a:r>
              <a:rPr lang="en-US" sz="1800" u="sng" dirty="0" smtClean="0"/>
              <a:t>, maybe together with multi-bunch </a:t>
            </a:r>
            <a:r>
              <a:rPr lang="en-US" sz="1800" u="sng" dirty="0" smtClean="0"/>
              <a:t>injection. 1 shift</a:t>
            </a:r>
            <a:r>
              <a:rPr lang="en-US" sz="1800" u="sng" dirty="0" smtClean="0"/>
              <a:t>.</a:t>
            </a:r>
          </a:p>
          <a:p>
            <a:pPr lvl="1"/>
            <a:r>
              <a:rPr lang="en-US" sz="1800" dirty="0" smtClean="0"/>
              <a:t>Multi-bunch studies for RF and BPM's, instrumentation, dump, ...</a:t>
            </a:r>
          </a:p>
          <a:p>
            <a:pPr lvl="1"/>
            <a:r>
              <a:rPr lang="en-US" sz="1800" dirty="0" smtClean="0"/>
              <a:t>Crossing-angle setup at 450 </a:t>
            </a:r>
            <a:r>
              <a:rPr lang="en-US" sz="1800" dirty="0" err="1" smtClean="0"/>
              <a:t>GeV</a:t>
            </a:r>
            <a:r>
              <a:rPr lang="en-US" sz="1800" dirty="0" smtClean="0"/>
              <a:t>. Address losses with 100 micro-</a:t>
            </a:r>
            <a:r>
              <a:rPr lang="en-US" sz="1800" dirty="0" err="1" smtClean="0"/>
              <a:t>rad</a:t>
            </a:r>
            <a:r>
              <a:rPr lang="en-US" sz="1800" dirty="0" smtClean="0"/>
              <a:t> in IP2, goal is 150 micro-</a:t>
            </a:r>
            <a:r>
              <a:rPr lang="en-US" sz="1800" dirty="0" err="1" smtClean="0"/>
              <a:t>rad</a:t>
            </a:r>
            <a:r>
              <a:rPr lang="en-US" sz="1800" dirty="0" smtClean="0"/>
              <a:t> (full, see w33 Tuesday summary).</a:t>
            </a:r>
          </a:p>
          <a:p>
            <a:pPr lvl="0"/>
            <a:r>
              <a:rPr lang="en-US" sz="2000" dirty="0" smtClean="0"/>
              <a:t>Increase of intensity:</a:t>
            </a:r>
          </a:p>
          <a:p>
            <a:pPr lvl="1"/>
            <a:r>
              <a:rPr lang="en-US" sz="1800" u="sng" dirty="0" smtClean="0"/>
              <a:t>Increase bunch intensity to 1.1e11</a:t>
            </a:r>
            <a:r>
              <a:rPr lang="en-US" sz="1800" u="sng" dirty="0" smtClean="0"/>
              <a:t>.</a:t>
            </a:r>
          </a:p>
          <a:p>
            <a:pPr lvl="1"/>
            <a:r>
              <a:rPr lang="en-US" sz="1800" dirty="0" smtClean="0"/>
              <a:t>More bunches after 1 week with 48b?</a:t>
            </a:r>
            <a:endParaRPr lang="en-US" sz="1800" dirty="0" smtClean="0"/>
          </a:p>
          <a:p>
            <a:pPr lvl="0"/>
            <a:r>
              <a:rPr lang="en-US" sz="2000" dirty="0" smtClean="0"/>
              <a:t>Maintenance of LHC performance &amp; protection: </a:t>
            </a:r>
          </a:p>
          <a:p>
            <a:pPr lvl="1"/>
            <a:r>
              <a:rPr lang="en-US" sz="1800" u="sng" dirty="0" smtClean="0"/>
              <a:t>Monitor collimation validity and efficiency (loss maps</a:t>
            </a:r>
            <a:r>
              <a:rPr lang="en-US" sz="1800" u="sng" dirty="0" smtClean="0"/>
              <a:t>). 1.5 shifts.</a:t>
            </a:r>
            <a:endParaRPr lang="en-US" sz="1800" u="sng" dirty="0" smtClean="0"/>
          </a:p>
          <a:p>
            <a:pPr lvl="1"/>
            <a:r>
              <a:rPr lang="en-US" sz="1800" u="sng" dirty="0" smtClean="0"/>
              <a:t>Correct </a:t>
            </a:r>
            <a:r>
              <a:rPr lang="en-US" sz="1800" u="sng" dirty="0" smtClean="0"/>
              <a:t>the momentum cleaning for beam 2 (collimator setup IR3</a:t>
            </a:r>
            <a:r>
              <a:rPr lang="en-US" sz="1800" u="sng" dirty="0" smtClean="0"/>
              <a:t>). 1 shift.</a:t>
            </a:r>
            <a:endParaRPr lang="en-US" sz="1800" u="sng" dirty="0" smtClean="0"/>
          </a:p>
          <a:p>
            <a:pPr lvl="0"/>
            <a:r>
              <a:rPr lang="en-US" sz="2000" dirty="0" smtClean="0"/>
              <a:t>Study </a:t>
            </a:r>
            <a:r>
              <a:rPr lang="en-US" sz="2000" dirty="0" smtClean="0"/>
              <a:t>and measurements of important LHC parameters</a:t>
            </a:r>
            <a:r>
              <a:rPr lang="en-US" sz="2000" dirty="0" smtClean="0"/>
              <a:t>:</a:t>
            </a:r>
            <a:endParaRPr lang="en-US" sz="1800" dirty="0" smtClean="0"/>
          </a:p>
          <a:p>
            <a:pPr lvl="1"/>
            <a:r>
              <a:rPr lang="en-US" sz="1800" dirty="0" smtClean="0"/>
              <a:t>New and improved filling scheme from </a:t>
            </a:r>
            <a:r>
              <a:rPr lang="en-US" sz="1800" dirty="0" err="1" smtClean="0"/>
              <a:t>Massi</a:t>
            </a:r>
            <a:r>
              <a:rPr lang="en-US" sz="1800" dirty="0" smtClean="0"/>
              <a:t>.</a:t>
            </a:r>
          </a:p>
          <a:p>
            <a:pPr lvl="1"/>
            <a:r>
              <a:rPr lang="en-US" sz="1800" dirty="0" smtClean="0"/>
              <a:t>Independent </a:t>
            </a:r>
            <a:r>
              <a:rPr lang="en-US" sz="1800" dirty="0" smtClean="0"/>
              <a:t>measurement of beta*: k-modulation.</a:t>
            </a:r>
          </a:p>
          <a:p>
            <a:pPr lvl="1"/>
            <a:r>
              <a:rPr lang="en-US" sz="1800" u="sng" dirty="0" smtClean="0"/>
              <a:t>Measurement of transverse beam distribution at 3.5 </a:t>
            </a:r>
            <a:r>
              <a:rPr lang="en-US" sz="1800" u="sng" dirty="0" err="1" smtClean="0"/>
              <a:t>TeV</a:t>
            </a:r>
            <a:r>
              <a:rPr lang="en-US" sz="1800" u="sng" dirty="0" smtClean="0"/>
              <a:t>.</a:t>
            </a:r>
            <a:endParaRPr lang="en-US" sz="1800" u="sng" dirty="0" smtClean="0"/>
          </a:p>
        </p:txBody>
      </p:sp>
      <p:sp>
        <p:nvSpPr>
          <p:cNvPr id="33794" name="Title 1"/>
          <p:cNvSpPr>
            <a:spLocks noGrp="1"/>
          </p:cNvSpPr>
          <p:nvPr>
            <p:ph type="title"/>
          </p:nvPr>
        </p:nvSpPr>
        <p:spPr/>
        <p:txBody>
          <a:bodyPr/>
          <a:lstStyle/>
          <a:p>
            <a:r>
              <a:rPr lang="en-US" dirty="0" smtClean="0"/>
              <a:t>List of Ongoing/Pending Work</a:t>
            </a:r>
            <a:endParaRPr lang="en-US" dirty="0" smtClean="0"/>
          </a:p>
        </p:txBody>
      </p:sp>
      <p:sp>
        <p:nvSpPr>
          <p:cNvPr id="33796" name="Slide Number Placeholder 4"/>
          <p:cNvSpPr>
            <a:spLocks noGrp="1"/>
          </p:cNvSpPr>
          <p:nvPr>
            <p:ph type="sldNum" sz="quarter" idx="11"/>
          </p:nvPr>
        </p:nvSpPr>
        <p:spPr>
          <a:noFill/>
        </p:spPr>
        <p:txBody>
          <a:bodyPr/>
          <a:lstStyle/>
          <a:p>
            <a:fld id="{D5014056-7BCD-1845-8D94-64C65C1E8D8B}" type="slidenum">
              <a:rPr lang="en-US" smtClean="0">
                <a:solidFill>
                  <a:srgbClr val="FFFFFF"/>
                </a:solidFill>
              </a:rPr>
              <a:pPr/>
              <a:t>8</a:t>
            </a:fld>
            <a:r>
              <a:rPr lang="en-US" dirty="0" smtClean="0">
                <a:solidFill>
                  <a:srgbClr val="FFFFFF"/>
                </a:solidFill>
              </a:rPr>
              <a:t> </a:t>
            </a:r>
          </a:p>
        </p:txBody>
      </p:sp>
      <p:sp>
        <p:nvSpPr>
          <p:cNvPr id="5" name="Footer Placeholder 4"/>
          <p:cNvSpPr>
            <a:spLocks noGrp="1"/>
          </p:cNvSpPr>
          <p:nvPr>
            <p:ph type="ftr" sz="quarter" idx="10"/>
          </p:nvPr>
        </p:nvSpPr>
        <p:spPr/>
        <p:txBody>
          <a:bodyPr/>
          <a:lstStyle/>
          <a:p>
            <a:r>
              <a:rPr lang="en-US" dirty="0" smtClean="0">
                <a:solidFill>
                  <a:srgbClr val="FFFFFF"/>
                </a:solidFill>
              </a:rPr>
              <a:t>8:30 meeting</a:t>
            </a:r>
            <a:endParaRPr lang="en-US" dirty="0">
              <a:solidFill>
                <a:srgbClr val="FFFFFF"/>
              </a:solidFill>
            </a:endParaRPr>
          </a:p>
        </p:txBody>
      </p:sp>
      <p:sp>
        <p:nvSpPr>
          <p:cNvPr id="6" name="TextBox 5"/>
          <p:cNvSpPr txBox="1"/>
          <p:nvPr/>
        </p:nvSpPr>
        <p:spPr>
          <a:xfrm>
            <a:off x="5059680" y="2863334"/>
            <a:ext cx="2852063" cy="369332"/>
          </a:xfrm>
          <a:prstGeom prst="rect">
            <a:avLst/>
          </a:prstGeom>
          <a:noFill/>
        </p:spPr>
        <p:txBody>
          <a:bodyPr wrap="none" rtlCol="0">
            <a:spAutoFit/>
          </a:bodyPr>
          <a:lstStyle/>
          <a:p>
            <a:r>
              <a:rPr lang="en-US" b="1" dirty="0" smtClean="0">
                <a:solidFill>
                  <a:srgbClr val="FF0000"/>
                </a:solidFill>
              </a:rPr>
              <a:t>Agree target crossing angles</a:t>
            </a:r>
            <a:endParaRPr lang="en-US" b="1" dirty="0">
              <a:solidFill>
                <a:srgbClr val="FF0000"/>
              </a:solidFill>
            </a:endParaRPr>
          </a:p>
        </p:txBody>
      </p:sp>
      <p:sp>
        <p:nvSpPr>
          <p:cNvPr id="7" name="TextBox 6"/>
          <p:cNvSpPr txBox="1"/>
          <p:nvPr/>
        </p:nvSpPr>
        <p:spPr>
          <a:xfrm>
            <a:off x="5288280" y="5574268"/>
            <a:ext cx="1930016" cy="369332"/>
          </a:xfrm>
          <a:prstGeom prst="rect">
            <a:avLst/>
          </a:prstGeom>
          <a:noFill/>
        </p:spPr>
        <p:txBody>
          <a:bodyPr wrap="none" rtlCol="0">
            <a:spAutoFit/>
          </a:bodyPr>
          <a:lstStyle/>
          <a:p>
            <a:r>
              <a:rPr lang="en-US" b="1" dirty="0" smtClean="0">
                <a:solidFill>
                  <a:srgbClr val="FF0000"/>
                </a:solidFill>
              </a:rPr>
              <a:t>Put into operation</a:t>
            </a:r>
            <a:endParaRPr lang="en-US" b="1" dirty="0">
              <a:solidFill>
                <a:srgbClr val="FF0000"/>
              </a:solidFill>
            </a:endParaRPr>
          </a:p>
        </p:txBody>
      </p:sp>
      <p:sp>
        <p:nvSpPr>
          <p:cNvPr id="8" name="TextBox 7"/>
          <p:cNvSpPr txBox="1"/>
          <p:nvPr/>
        </p:nvSpPr>
        <p:spPr>
          <a:xfrm>
            <a:off x="5868438" y="5913120"/>
            <a:ext cx="2378280" cy="369332"/>
          </a:xfrm>
          <a:prstGeom prst="rect">
            <a:avLst/>
          </a:prstGeom>
          <a:noFill/>
        </p:spPr>
        <p:txBody>
          <a:bodyPr wrap="none" rtlCol="0">
            <a:spAutoFit/>
          </a:bodyPr>
          <a:lstStyle/>
          <a:p>
            <a:r>
              <a:rPr lang="en-US" b="1" dirty="0" smtClean="0">
                <a:solidFill>
                  <a:srgbClr val="FF0000"/>
                </a:solidFill>
              </a:rPr>
              <a:t>Discussion on k change</a:t>
            </a:r>
            <a:endParaRPr lang="en-US" b="1" dirty="0">
              <a:solidFill>
                <a:srgbClr val="FF0000"/>
              </a:solidFill>
            </a:endParaRPr>
          </a:p>
        </p:txBody>
      </p:sp>
      <p:sp>
        <p:nvSpPr>
          <p:cNvPr id="9" name="TextBox 8"/>
          <p:cNvSpPr txBox="1"/>
          <p:nvPr/>
        </p:nvSpPr>
        <p:spPr>
          <a:xfrm>
            <a:off x="7057578" y="2255520"/>
            <a:ext cx="1282659" cy="369332"/>
          </a:xfrm>
          <a:prstGeom prst="rect">
            <a:avLst/>
          </a:prstGeom>
          <a:noFill/>
        </p:spPr>
        <p:txBody>
          <a:bodyPr wrap="none" rtlCol="0">
            <a:spAutoFit/>
          </a:bodyPr>
          <a:lstStyle/>
          <a:p>
            <a:r>
              <a:rPr lang="en-US" b="1" dirty="0" smtClean="0">
                <a:solidFill>
                  <a:srgbClr val="FF0000"/>
                </a:solidFill>
              </a:rPr>
              <a:t>Define plan</a:t>
            </a:r>
            <a:endParaRPr lang="en-US" b="1" dirty="0">
              <a:solidFill>
                <a:srgbClr val="FF0000"/>
              </a:solidFill>
            </a:endParaRPr>
          </a:p>
        </p:txBody>
      </p:sp>
      <p:sp>
        <p:nvSpPr>
          <p:cNvPr id="10" name="TextBox 9"/>
          <p:cNvSpPr txBox="1"/>
          <p:nvPr/>
        </p:nvSpPr>
        <p:spPr>
          <a:xfrm>
            <a:off x="4588698" y="3867388"/>
            <a:ext cx="2190023" cy="369332"/>
          </a:xfrm>
          <a:prstGeom prst="rect">
            <a:avLst/>
          </a:prstGeom>
          <a:noFill/>
        </p:spPr>
        <p:txBody>
          <a:bodyPr wrap="none" rtlCol="0">
            <a:spAutoFit/>
          </a:bodyPr>
          <a:lstStyle/>
          <a:p>
            <a:r>
              <a:rPr lang="en-US" b="1" dirty="0" smtClean="0">
                <a:solidFill>
                  <a:srgbClr val="FF0000"/>
                </a:solidFill>
              </a:rPr>
              <a:t>Needs MP discussion</a:t>
            </a:r>
            <a:endParaRPr lang="en-US" b="1" dirty="0">
              <a:solidFill>
                <a:srgbClr val="FF0000"/>
              </a:solidFill>
            </a:endParaRPr>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40104" y="681175"/>
            <a:ext cx="9103896" cy="6184445"/>
          </a:xfrm>
          <a:solidFill>
            <a:schemeClr val="bg1">
              <a:alpha val="0"/>
            </a:schemeClr>
          </a:solidFill>
        </p:spPr>
        <p:txBody>
          <a:bodyPr/>
          <a:lstStyle/>
          <a:p>
            <a:pPr lvl="0"/>
            <a:r>
              <a:rPr lang="en-US" sz="2000" dirty="0" smtClean="0"/>
              <a:t>Additional commissioning </a:t>
            </a:r>
            <a:r>
              <a:rPr lang="en-US" sz="2000" dirty="0" smtClean="0"/>
              <a:t>work for higher intensities</a:t>
            </a:r>
            <a:r>
              <a:rPr lang="en-US" sz="2000" dirty="0" smtClean="0"/>
              <a:t>:</a:t>
            </a:r>
          </a:p>
          <a:p>
            <a:pPr lvl="1"/>
            <a:r>
              <a:rPr lang="en-US" sz="1600" dirty="0" smtClean="0"/>
              <a:t>C</a:t>
            </a:r>
            <a:r>
              <a:rPr lang="en-US" sz="1600" dirty="0" smtClean="0"/>
              <a:t>heck of orbit feedback improvement (minimize energy changing COD trims). Can be </a:t>
            </a:r>
            <a:r>
              <a:rPr lang="en-US" sz="1600" dirty="0" err="1" smtClean="0"/>
              <a:t>parastitic</a:t>
            </a:r>
            <a:r>
              <a:rPr lang="en-US" sz="1600" dirty="0" smtClean="0"/>
              <a:t>. 2 ramps.</a:t>
            </a:r>
          </a:p>
          <a:p>
            <a:pPr lvl="1"/>
            <a:r>
              <a:rPr lang="en-US" sz="1600" dirty="0" smtClean="0"/>
              <a:t>PLL commissioning work (better tune feedback with high intensities and damper on): at 450 </a:t>
            </a:r>
            <a:r>
              <a:rPr lang="en-US" sz="1600" dirty="0" err="1" smtClean="0"/>
              <a:t>GeV</a:t>
            </a:r>
            <a:r>
              <a:rPr lang="en-US" sz="1600" dirty="0" smtClean="0"/>
              <a:t> and later during ramp. </a:t>
            </a:r>
            <a:r>
              <a:rPr lang="en-US" sz="1600" dirty="0" smtClean="0"/>
              <a:t>6 times </a:t>
            </a:r>
            <a:r>
              <a:rPr lang="en-US" sz="1600" dirty="0" smtClean="0"/>
              <a:t>0.5 shifts.</a:t>
            </a:r>
            <a:endParaRPr lang="en-US" sz="1600" dirty="0" smtClean="0"/>
          </a:p>
        </p:txBody>
      </p:sp>
      <p:sp>
        <p:nvSpPr>
          <p:cNvPr id="33794" name="Title 1"/>
          <p:cNvSpPr>
            <a:spLocks noGrp="1"/>
          </p:cNvSpPr>
          <p:nvPr>
            <p:ph type="title"/>
          </p:nvPr>
        </p:nvSpPr>
        <p:spPr/>
        <p:txBody>
          <a:bodyPr/>
          <a:lstStyle/>
          <a:p>
            <a:r>
              <a:rPr lang="en-US" dirty="0" smtClean="0"/>
              <a:t>List of Ongoing/Pending Work</a:t>
            </a:r>
            <a:endParaRPr lang="en-US" dirty="0" smtClean="0"/>
          </a:p>
        </p:txBody>
      </p:sp>
      <p:sp>
        <p:nvSpPr>
          <p:cNvPr id="33796" name="Slide Number Placeholder 4"/>
          <p:cNvSpPr>
            <a:spLocks noGrp="1"/>
          </p:cNvSpPr>
          <p:nvPr>
            <p:ph type="sldNum" sz="quarter" idx="11"/>
          </p:nvPr>
        </p:nvSpPr>
        <p:spPr>
          <a:noFill/>
        </p:spPr>
        <p:txBody>
          <a:bodyPr/>
          <a:lstStyle/>
          <a:p>
            <a:fld id="{D5014056-7BCD-1845-8D94-64C65C1E8D8B}" type="slidenum">
              <a:rPr lang="en-US" smtClean="0">
                <a:solidFill>
                  <a:srgbClr val="FFFFFF"/>
                </a:solidFill>
              </a:rPr>
              <a:pPr/>
              <a:t>9</a:t>
            </a:fld>
            <a:r>
              <a:rPr lang="en-US" dirty="0" smtClean="0">
                <a:solidFill>
                  <a:srgbClr val="FFFFFF"/>
                </a:solidFill>
              </a:rPr>
              <a:t> </a:t>
            </a:r>
          </a:p>
        </p:txBody>
      </p:sp>
      <p:sp>
        <p:nvSpPr>
          <p:cNvPr id="5" name="Footer Placeholder 4"/>
          <p:cNvSpPr>
            <a:spLocks noGrp="1"/>
          </p:cNvSpPr>
          <p:nvPr>
            <p:ph type="ftr" sz="quarter" idx="10"/>
          </p:nvPr>
        </p:nvSpPr>
        <p:spPr/>
        <p:txBody>
          <a:bodyPr/>
          <a:lstStyle/>
          <a:p>
            <a:r>
              <a:rPr lang="en-US" dirty="0" smtClean="0">
                <a:solidFill>
                  <a:srgbClr val="FFFFFF"/>
                </a:solidFill>
              </a:rPr>
              <a:t>8:30 meeting</a:t>
            </a:r>
            <a:endParaRPr lang="en-US" dirty="0">
              <a:solidFill>
                <a:srgbClr val="FFFFFF"/>
              </a:solidFill>
            </a:endParaRPr>
          </a:p>
        </p:txBody>
      </p:sp>
    </p:spTree>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Pixel">
  <a:themeElements>
    <a:clrScheme name="Pixel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00CC"/>
      </a:hlink>
      <a:folHlink>
        <a:srgbClr val="CCCCE6"/>
      </a:folHlink>
    </a:clrScheme>
    <a:fontScheme name="Pixel">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Calibri"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Calibri"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00CC"/>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27700</TotalTime>
  <Words>898</Words>
  <Application>Microsoft Office PowerPoint</Application>
  <PresentationFormat>On-screen Show (4:3)</PresentationFormat>
  <Paragraphs>115</Paragraphs>
  <Slides>11</Slides>
  <Notes>5</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Pixel</vt:lpstr>
      <vt:lpstr>Default Design</vt:lpstr>
      <vt:lpstr>Summary Monday 23.8.</vt:lpstr>
      <vt:lpstr>Fill 1298</vt:lpstr>
      <vt:lpstr>Fill 1298</vt:lpstr>
      <vt:lpstr>Fill 1295</vt:lpstr>
      <vt:lpstr>Beam Dump with Fast Loss</vt:lpstr>
      <vt:lpstr>Summary Monday 23.8.</vt:lpstr>
      <vt:lpstr>Injection</vt:lpstr>
      <vt:lpstr>List of Ongoing/Pending Work</vt:lpstr>
      <vt:lpstr>List of Ongoing/Pending Work</vt:lpstr>
      <vt:lpstr>Possible Planning</vt:lpstr>
      <vt:lpstr>Week 34</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Night 27</dc:title>
  <dc:creator>Oliver Bruning</dc:creator>
  <cp:lastModifiedBy>assmann</cp:lastModifiedBy>
  <cp:revision>485</cp:revision>
  <dcterms:created xsi:type="dcterms:W3CDTF">2010-08-19T04:51:42Z</dcterms:created>
  <dcterms:modified xsi:type="dcterms:W3CDTF">2010-08-24T06:20:00Z</dcterms:modified>
</cp:coreProperties>
</file>