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Default Extension="pict" ContentType="image/pict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Default Extension="emf" ContentType="image/x-emf"/>
  <Override PartName="/ppt/slides/slide14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20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6.xml" ContentType="application/vnd.openxmlformats-officedocument.presentationml.notesSlide+xml"/>
  <Default Extension="xls" ContentType="application/vnd.ms-exce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8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Default Extension="vml" ContentType="application/vnd.openxmlformats-officedocument.vmlDrawing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19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29"/>
  </p:notesMasterIdLst>
  <p:sldIdLst>
    <p:sldId id="399" r:id="rId2"/>
    <p:sldId id="401" r:id="rId3"/>
    <p:sldId id="402" r:id="rId4"/>
    <p:sldId id="403" r:id="rId5"/>
    <p:sldId id="405" r:id="rId6"/>
    <p:sldId id="406" r:id="rId7"/>
    <p:sldId id="407" r:id="rId8"/>
    <p:sldId id="400" r:id="rId9"/>
    <p:sldId id="408" r:id="rId10"/>
    <p:sldId id="409" r:id="rId11"/>
    <p:sldId id="410" r:id="rId12"/>
    <p:sldId id="404" r:id="rId13"/>
    <p:sldId id="412" r:id="rId14"/>
    <p:sldId id="413" r:id="rId15"/>
    <p:sldId id="416" r:id="rId16"/>
    <p:sldId id="414" r:id="rId17"/>
    <p:sldId id="417" r:id="rId18"/>
    <p:sldId id="418" r:id="rId19"/>
    <p:sldId id="419" r:id="rId20"/>
    <p:sldId id="420" r:id="rId21"/>
    <p:sldId id="421" r:id="rId22"/>
    <p:sldId id="397" r:id="rId23"/>
    <p:sldId id="424" r:id="rId24"/>
    <p:sldId id="422" r:id="rId25"/>
    <p:sldId id="423" r:id="rId26"/>
    <p:sldId id="396" r:id="rId27"/>
    <p:sldId id="352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1248" autoAdjust="0"/>
  </p:normalViewPr>
  <p:slideViewPr>
    <p:cSldViewPr snapToGrid="0" snapToObjects="1">
      <p:cViewPr varScale="1">
        <p:scale>
          <a:sx n="97" d="100"/>
          <a:sy n="97" d="100"/>
        </p:scale>
        <p:origin x="-6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867FE2-1CE6-3F45-BDE3-2F1476ED856A}" type="datetimeFigureOut">
              <a:rPr lang="en-US" smtClean="0"/>
              <a:pPr/>
              <a:t>8/19/10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9E8748-EC35-3242-BCE5-4852AB75D9B3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E8748-EC35-3242-BCE5-4852AB75D9B3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E8748-EC35-3242-BCE5-4852AB75D9B3}" type="slidenum">
              <a:rPr lang="de-DE" smtClean="0"/>
              <a:pPr/>
              <a:t>16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E8748-EC35-3242-BCE5-4852AB75D9B3}" type="slidenum">
              <a:rPr lang="de-DE" smtClean="0"/>
              <a:pPr/>
              <a:t>17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E8748-EC35-3242-BCE5-4852AB75D9B3}" type="slidenum">
              <a:rPr lang="de-DE" smtClean="0"/>
              <a:pPr/>
              <a:t>19</a:t>
            </a:fld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E8748-EC35-3242-BCE5-4852AB75D9B3}" type="slidenum">
              <a:rPr lang="de-DE" smtClean="0"/>
              <a:pPr/>
              <a:t>20</a:t>
            </a:fld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E8748-EC35-3242-BCE5-4852AB75D9B3}" type="slidenum">
              <a:rPr lang="de-DE" smtClean="0"/>
              <a:pPr/>
              <a:t>21</a:t>
            </a:fld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E8748-EC35-3242-BCE5-4852AB75D9B3}" type="slidenum">
              <a:rPr lang="de-DE" smtClean="0"/>
              <a:pPr/>
              <a:t>22</a:t>
            </a:fld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E8748-EC35-3242-BCE5-4852AB75D9B3}" type="slidenum">
              <a:rPr lang="de-DE" smtClean="0"/>
              <a:pPr/>
              <a:t>23</a:t>
            </a:fld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E8748-EC35-3242-BCE5-4852AB75D9B3}" type="slidenum">
              <a:rPr lang="de-DE" smtClean="0"/>
              <a:pPr/>
              <a:t>24</a:t>
            </a:fld>
            <a:endParaRPr 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E8748-EC35-3242-BCE5-4852AB75D9B3}" type="slidenum">
              <a:rPr lang="de-DE" smtClean="0"/>
              <a:pPr/>
              <a:t>25</a:t>
            </a:fld>
            <a:endParaRPr 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E8748-EC35-3242-BCE5-4852AB75D9B3}" type="slidenum">
              <a:rPr lang="de-DE" smtClean="0"/>
              <a:pPr/>
              <a:t>26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E8748-EC35-3242-BCE5-4852AB75D9B3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E8748-EC35-3242-BCE5-4852AB75D9B3}" type="slidenum">
              <a:rPr lang="de-DE" smtClean="0"/>
              <a:pPr/>
              <a:t>27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E8748-EC35-3242-BCE5-4852AB75D9B3}" type="slidenum">
              <a:rPr lang="de-DE" smtClean="0"/>
              <a:pPr/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E8748-EC35-3242-BCE5-4852AB75D9B3}" type="slidenum">
              <a:rPr lang="de-DE" smtClean="0"/>
              <a:pPr/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E8748-EC35-3242-BCE5-4852AB75D9B3}" type="slidenum">
              <a:rPr lang="de-DE" smtClean="0"/>
              <a:pPr/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E8748-EC35-3242-BCE5-4852AB75D9B3}" type="slidenum">
              <a:rPr lang="de-DE" smtClean="0"/>
              <a:pPr/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E8748-EC35-3242-BCE5-4852AB75D9B3}" type="slidenum">
              <a:rPr lang="de-DE" smtClean="0"/>
              <a:pPr/>
              <a:t>13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E8748-EC35-3242-BCE5-4852AB75D9B3}" type="slidenum">
              <a:rPr lang="de-DE" smtClean="0"/>
              <a:pPr/>
              <a:t>14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E8748-EC35-3242-BCE5-4852AB75D9B3}" type="slidenum">
              <a:rPr lang="de-DE" smtClean="0"/>
              <a:pPr/>
              <a:t>15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EB08561-987D-B145-A016-90E5F81A7EBF}" type="slidenum">
              <a:rPr lang="en-US">
                <a:solidFill>
                  <a:srgbClr val="FFFFFF"/>
                </a:solidFill>
              </a:rPr>
              <a:pPr/>
              <a:t>‹#›</a:t>
            </a:fld>
            <a:r>
              <a:rPr lang="en-US">
                <a:solidFill>
                  <a:srgbClr val="FFFFFF"/>
                </a:solidFill>
              </a:rPr>
              <a:t> 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3B34B0-F62B-4E8C-88F4-D2A8CBBB2AC8}" type="datetimeFigureOut">
              <a:rPr lang="en-US" smtClean="0"/>
              <a:pPr/>
              <a:t>8/22/10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E470-2B1B-4CC8-86EE-DD32007F46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66800"/>
            <a:ext cx="86868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75" name="Rectangle 35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gradFill rotWithShape="1">
            <a:gsLst>
              <a:gs pos="0">
                <a:srgbClr val="003368"/>
              </a:gs>
              <a:gs pos="100000">
                <a:srgbClr val="003368">
                  <a:gamma/>
                  <a:tint val="4549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FFFFFF"/>
              </a:solidFill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350" y="6667500"/>
            <a:ext cx="36290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91000" y="6642100"/>
            <a:ext cx="1143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solidFill>
                  <a:schemeClr val="bg1"/>
                </a:solidFill>
              </a:defRPr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fld id="{E8E5321B-5B0B-2644-B899-325EB572D2B9}" type="slidenum">
              <a:rPr lang="en-US">
                <a:solidFill>
                  <a:srgbClr val="FFFFFF"/>
                </a:solidFill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en-US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0276" name="Rectangle 3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gradFill rotWithShape="1">
            <a:gsLst>
              <a:gs pos="0">
                <a:srgbClr val="003368"/>
              </a:gs>
              <a:gs pos="100000">
                <a:srgbClr val="003368">
                  <a:gamma/>
                  <a:tint val="4549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FFFFFF"/>
              </a:solidFill>
            </a:endParaRPr>
          </a:p>
        </p:txBody>
      </p:sp>
      <p:pic>
        <p:nvPicPr>
          <p:cNvPr id="1031" name="Picture 37" descr="Logo CERN width=144,      height=14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" y="381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38" descr="AB_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82200" y="7620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0"/>
            <a:ext cx="7543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1034" name="Picture 41" descr="CERNT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601200" y="2970213"/>
            <a:ext cx="1114425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 spd="med">
    <p:fade thruBlk="1"/>
  </p:transition>
  <p:timing>
    <p:tnLst>
      <p:par>
        <p:cTn id="1" dur="indefinite" restart="never" nodeType="tmRoot"/>
      </p:par>
    </p:tnLst>
  </p:timing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+mj-lt"/>
          <a:ea typeface="ＭＳ Ｐゴシック" charset="-128"/>
          <a:cs typeface="ＭＳ Ｐゴシック" charset="-128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Arial Unicode MS" charset="0"/>
        <a:buChar char="●"/>
        <a:defRPr sz="2400">
          <a:solidFill>
            <a:srgbClr val="000099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Microsoft_Excel_97_-_2004_Worksheet1.xls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0103" y="803095"/>
            <a:ext cx="9103897" cy="5839005"/>
          </a:xfrm>
          <a:solidFill>
            <a:schemeClr val="bg1">
              <a:alpha val="0"/>
            </a:schemeClr>
          </a:solidFill>
        </p:spPr>
        <p:txBody>
          <a:bodyPr/>
          <a:lstStyle/>
          <a:p>
            <a:r>
              <a:rPr lang="en-US" dirty="0" smtClean="0">
                <a:sym typeface="Wingdings"/>
              </a:rPr>
              <a:t>Main goals for week 33:</a:t>
            </a:r>
          </a:p>
          <a:p>
            <a:pPr lvl="1"/>
            <a:r>
              <a:rPr lang="en-US" dirty="0" smtClean="0">
                <a:sym typeface="Wingdings"/>
              </a:rPr>
              <a:t>Luminosity production;</a:t>
            </a:r>
          </a:p>
          <a:p>
            <a:pPr lvl="1" eaLnBrk="1" hangingPunct="1"/>
            <a:r>
              <a:rPr lang="en-US" dirty="0" smtClean="0"/>
              <a:t>First 150 ns bunch train attempts;</a:t>
            </a:r>
          </a:p>
          <a:p>
            <a:pPr lvl="1" eaLnBrk="1" hangingPunct="1"/>
            <a:r>
              <a:rPr lang="en-US" dirty="0" smtClean="0"/>
              <a:t>Roman Pots: check movement at 3.5 </a:t>
            </a:r>
            <a:r>
              <a:rPr lang="en-US" dirty="0" err="1" smtClean="0"/>
              <a:t>TeV</a:t>
            </a:r>
            <a:r>
              <a:rPr lang="en-US" dirty="0" smtClean="0"/>
              <a:t>, with 1b;</a:t>
            </a:r>
          </a:p>
          <a:p>
            <a:pPr lvl="1" eaLnBrk="1" hangingPunct="1"/>
            <a:r>
              <a:rPr lang="en-US" dirty="0" smtClean="0"/>
              <a:t>Off momentum loss maps for Beam2 in collision configuration;</a:t>
            </a:r>
          </a:p>
          <a:p>
            <a:pPr lvl="1" eaLnBrk="1" hangingPunct="1"/>
            <a:r>
              <a:rPr lang="en-US" dirty="0" smtClean="0"/>
              <a:t>Moving to </a:t>
            </a:r>
            <a:r>
              <a:rPr lang="en-US" dirty="0" smtClean="0"/>
              <a:t>48bx48b</a:t>
            </a:r>
          </a:p>
          <a:p>
            <a:pPr lvl="1" eaLnBrk="1" hangingPunct="1"/>
            <a:endParaRPr lang="en-US" dirty="0" smtClean="0"/>
          </a:p>
          <a:p>
            <a:pPr lvl="1"/>
            <a:endParaRPr lang="en-US" dirty="0" smtClean="0">
              <a:sym typeface="Wingdings"/>
            </a:endParaRPr>
          </a:p>
        </p:txBody>
      </p:sp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 33</a:t>
            </a:r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014056-7BCD-1845-8D94-64C65C1E8D8B}" type="slidenum">
              <a:rPr lang="en-US" smtClean="0">
                <a:solidFill>
                  <a:srgbClr val="FFFFFF"/>
                </a:solidFill>
              </a:rPr>
              <a:pPr/>
              <a:t>1</a:t>
            </a:fld>
            <a:r>
              <a:rPr lang="en-US" dirty="0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8:30 meeting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63130"/>
            <a:ext cx="9152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bg1"/>
                </a:solidFill>
              </a:rPr>
              <a:t>Tune and Hump with damper on: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847635"/>
            <a:ext cx="38307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Beam 2: Vertical tune and Hump signal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are approximately equally 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strong with damper on.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7" name="Picture 6" descr="2010081717215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3239" y="1388573"/>
            <a:ext cx="6117289" cy="511550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0" y="1268700"/>
            <a:ext cx="4211950" cy="864120"/>
          </a:xfrm>
        </p:spPr>
        <p:txBody>
          <a:bodyPr/>
          <a:lstStyle/>
          <a:p>
            <a:pPr eaLnBrk="1" hangingPunct="1">
              <a:buNone/>
            </a:pPr>
            <a:r>
              <a:rPr lang="en-US" dirty="0" smtClean="0"/>
              <a:t>	</a:t>
            </a:r>
            <a:r>
              <a:rPr lang="en-US" sz="2000" dirty="0" smtClean="0"/>
              <a:t>1bx1b, Physics conditions -1000 Hz RF trim	</a:t>
            </a:r>
            <a:r>
              <a:rPr lang="en-US" dirty="0" smtClean="0"/>
              <a:t>		</a:t>
            </a:r>
          </a:p>
          <a:p>
            <a:pPr eaLnBrk="1" hangingPunct="1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endParaRPr lang="en-US" dirty="0" smtClean="0"/>
          </a:p>
          <a:p>
            <a:pPr eaLnBrk="1" hangingPunct="1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eaLnBrk="1" hangingPunct="1">
              <a:buNone/>
            </a:pPr>
            <a:endParaRPr lang="en-US" dirty="0" smtClean="0"/>
          </a:p>
          <a:p>
            <a:pPr eaLnBrk="1" hangingPunct="1">
              <a:buNone/>
            </a:pPr>
            <a:endParaRPr lang="en-US" dirty="0" smtClean="0"/>
          </a:p>
        </p:txBody>
      </p:sp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1099280"/>
          </a:xfrm>
        </p:spPr>
        <p:txBody>
          <a:bodyPr/>
          <a:lstStyle/>
          <a:p>
            <a:pPr eaLnBrk="1" hangingPunct="1"/>
            <a:r>
              <a:rPr lang="en-US" dirty="0" smtClean="0"/>
              <a:t>Collimators – Loss maps on momentum</a:t>
            </a:r>
            <a:br>
              <a:rPr lang="en-US" dirty="0" smtClean="0"/>
            </a:br>
            <a:r>
              <a:rPr lang="en-US" dirty="0" smtClean="0"/>
              <a:t> 	</a:t>
            </a:r>
            <a:r>
              <a:rPr lang="en-US" sz="2400" dirty="0" smtClean="0"/>
              <a:t>Stefano </a:t>
            </a:r>
            <a:r>
              <a:rPr lang="en-US" sz="2400" dirty="0" err="1" smtClean="0"/>
              <a:t>Redaelli</a:t>
            </a:r>
            <a:r>
              <a:rPr lang="en-US" sz="2400" dirty="0" smtClean="0"/>
              <a:t>, Walter </a:t>
            </a:r>
            <a:r>
              <a:rPr lang="en-US" sz="2400" dirty="0" err="1" smtClean="0"/>
              <a:t>Venturini</a:t>
            </a:r>
            <a:r>
              <a:rPr lang="en-US" sz="2400" dirty="0" smtClean="0"/>
              <a:t>, </a:t>
            </a:r>
            <a:r>
              <a:rPr lang="en-US" sz="2400" dirty="0" err="1" smtClean="0"/>
              <a:t>Joerg</a:t>
            </a:r>
            <a:r>
              <a:rPr lang="en-US" sz="2400" dirty="0" smtClean="0"/>
              <a:t> </a:t>
            </a:r>
            <a:r>
              <a:rPr lang="en-US" sz="2400" dirty="0" err="1" smtClean="0"/>
              <a:t>Wenninger</a:t>
            </a:r>
            <a:endParaRPr lang="en-US" sz="2400" dirty="0" smtClean="0"/>
          </a:p>
        </p:txBody>
      </p:sp>
      <p:pic>
        <p:nvPicPr>
          <p:cNvPr id="5" name="Picture 2" descr="http://elogbook/eLogbook/attach_reader?attach_id=10985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54536"/>
            <a:ext cx="5976830" cy="4803464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283960" y="1124680"/>
            <a:ext cx="28083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BLACK = collimat</a:t>
            </a:r>
            <a:r>
              <a:rPr lang="en-US" dirty="0" smtClean="0">
                <a:solidFill>
                  <a:srgbClr val="00007D"/>
                </a:solidFill>
              </a:rPr>
              <a:t>or</a:t>
            </a:r>
            <a:r>
              <a:rPr lang="en-US" dirty="0" smtClean="0">
                <a:solidFill>
                  <a:srgbClr val="000000"/>
                </a:solidFill>
              </a:rPr>
              <a:t>s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en-US" dirty="0" smtClean="0">
                <a:solidFill>
                  <a:srgbClr val="00007D"/>
                </a:solidFill>
              </a:rPr>
              <a:t> = </a:t>
            </a:r>
            <a:r>
              <a:rPr lang="en-US" dirty="0" smtClean="0">
                <a:solidFill>
                  <a:srgbClr val="FF0000"/>
                </a:solidFill>
              </a:rPr>
              <a:t>warm elements </a:t>
            </a:r>
            <a:r>
              <a:rPr lang="en-US" dirty="0" smtClean="0">
                <a:solidFill>
                  <a:srgbClr val="00007D"/>
                </a:solidFill>
              </a:rPr>
              <a:t/>
            </a:r>
            <a:br>
              <a:rPr lang="en-US" dirty="0" smtClean="0">
                <a:solidFill>
                  <a:srgbClr val="00007D"/>
                </a:solidFill>
              </a:rPr>
            </a:br>
            <a:r>
              <a:rPr lang="en-US" dirty="0" smtClean="0">
                <a:solidFill>
                  <a:srgbClr val="00007D">
                    <a:lumMod val="60000"/>
                    <a:lumOff val="40000"/>
                  </a:srgbClr>
                </a:solidFill>
              </a:rPr>
              <a:t>BLUE = cold elements</a:t>
            </a:r>
            <a:endParaRPr lang="en-US" dirty="0">
              <a:solidFill>
                <a:srgbClr val="00007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84210" y="2149043"/>
            <a:ext cx="284376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7D"/>
                </a:solidFill>
              </a:rPr>
              <a:t>TCTs see about ~0.01 of the primary loss spike and the cleaning efficiency to the cold elements is 99.25% (4 stage hierarchy is respected).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solidFill>
                <a:srgbClr val="00007D"/>
              </a:solidFill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7D"/>
                </a:solidFill>
              </a:rPr>
              <a:t>Operation with 25 bunches can continue in these conditions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solidFill>
                <a:srgbClr val="00007D"/>
              </a:solidFill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u="sng" dirty="0" smtClean="0">
                <a:solidFill>
                  <a:srgbClr val="FF33CC"/>
                </a:solidFill>
              </a:rPr>
              <a:t>To be repeated for B2</a:t>
            </a:r>
            <a:br>
              <a:rPr lang="en-US" sz="2000" u="sng" dirty="0" smtClean="0">
                <a:solidFill>
                  <a:srgbClr val="FF33CC"/>
                </a:solidFill>
              </a:rPr>
            </a:br>
            <a:endParaRPr lang="en-US" sz="2000" u="sng" dirty="0">
              <a:solidFill>
                <a:srgbClr val="FF33CC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7120" y="163130"/>
            <a:ext cx="8995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bg1"/>
                </a:solidFill>
              </a:rPr>
              <a:t>Beam Losses in the </a:t>
            </a:r>
            <a:r>
              <a:rPr lang="en-US" sz="2800" dirty="0" err="1" smtClean="0">
                <a:solidFill>
                  <a:schemeClr val="bg1"/>
                </a:solidFill>
              </a:rPr>
              <a:t>LHC</a:t>
            </a:r>
            <a:r>
              <a:rPr lang="en-US" sz="2800" dirty="0" smtClean="0">
                <a:solidFill>
                  <a:schemeClr val="bg1"/>
                </a:solidFill>
              </a:rPr>
              <a:t> during injection with bunch trains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Picture 3" descr="lossmaps_momentum_loss_B2_20100817_1_2_zoomIR3_norm_label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025" y="2081951"/>
            <a:ext cx="7513171" cy="45531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847635"/>
            <a:ext cx="799904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Daniel </a:t>
            </a:r>
            <a:r>
              <a:rPr lang="en-US" dirty="0" err="1" smtClean="0">
                <a:solidFill>
                  <a:srgbClr val="0070C0"/>
                </a:solidFill>
              </a:rPr>
              <a:t>Wollmann</a:t>
            </a:r>
            <a:r>
              <a:rPr lang="en-US" dirty="0" smtClean="0">
                <a:solidFill>
                  <a:srgbClr val="0070C0"/>
                </a:solidFill>
              </a:rPr>
              <a:t>:</a:t>
            </a:r>
          </a:p>
          <a:p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The hierarchy is violated in this case: The TCSG.B5L3.B2 acted as primary collimator. </a:t>
            </a:r>
          </a:p>
          <a:p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One can also see, that the losses 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on the TCLA.A5L3.B2 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are quite high 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(~64% of the losses at 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    the </a:t>
            </a:r>
            <a:r>
              <a:rPr lang="en-US" dirty="0" err="1" smtClean="0">
                <a:solidFill>
                  <a:srgbClr val="0070C0"/>
                </a:solidFill>
              </a:rPr>
              <a:t>TCSG</a:t>
            </a:r>
            <a:r>
              <a:rPr lang="en-US" dirty="0" smtClean="0">
                <a:solidFill>
                  <a:srgbClr val="0070C0"/>
                </a:solidFill>
              </a:rPr>
              <a:t>).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0104" y="803095"/>
            <a:ext cx="9103896" cy="5839005"/>
          </a:xfrm>
          <a:solidFill>
            <a:schemeClr val="bg1">
              <a:alpha val="0"/>
            </a:schemeClr>
          </a:solidFill>
        </p:spPr>
        <p:txBody>
          <a:bodyPr/>
          <a:lstStyle/>
          <a:p>
            <a:r>
              <a:rPr lang="en-US" dirty="0" smtClean="0"/>
              <a:t>Morning: Physics fill with 25 bunches:</a:t>
            </a:r>
          </a:p>
          <a:p>
            <a:pPr lvl="1"/>
            <a:r>
              <a:rPr lang="en-US" dirty="0" smtClean="0"/>
              <a:t>07:00: Injection;</a:t>
            </a:r>
          </a:p>
          <a:p>
            <a:pPr lvl="1"/>
            <a:r>
              <a:rPr lang="en-US" dirty="0" smtClean="0"/>
              <a:t>07:25: Start ramp;</a:t>
            </a:r>
          </a:p>
          <a:p>
            <a:pPr lvl="1"/>
            <a:r>
              <a:rPr lang="en-US" dirty="0" smtClean="0"/>
              <a:t>09:00: End of squeeze and stable beams;</a:t>
            </a:r>
          </a:p>
          <a:p>
            <a:pPr lvl="1"/>
            <a:r>
              <a:rPr lang="en-US" dirty="0" err="1" smtClean="0"/>
              <a:t>Emittances</a:t>
            </a:r>
            <a:r>
              <a:rPr lang="en-US" dirty="0" smtClean="0"/>
              <a:t>: </a:t>
            </a:r>
            <a:r>
              <a:rPr lang="en-US" dirty="0" smtClean="0">
                <a:latin typeface="Symbol" charset="2"/>
                <a:cs typeface="Symbol" charset="2"/>
              </a:rPr>
              <a:t>e</a:t>
            </a:r>
            <a:r>
              <a:rPr lang="en-US" baseline="-25000" dirty="0" smtClean="0"/>
              <a:t>x1</a:t>
            </a:r>
            <a:r>
              <a:rPr lang="en-US" dirty="0" smtClean="0"/>
              <a:t> = 3.0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m; </a:t>
            </a:r>
            <a:r>
              <a:rPr lang="en-US" dirty="0" smtClean="0">
                <a:latin typeface="Symbol" charset="2"/>
                <a:cs typeface="Symbol" charset="2"/>
              </a:rPr>
              <a:t>e</a:t>
            </a:r>
            <a:r>
              <a:rPr lang="en-US" baseline="-25000" dirty="0" smtClean="0"/>
              <a:t>y1</a:t>
            </a:r>
            <a:r>
              <a:rPr lang="en-US" dirty="0" smtClean="0"/>
              <a:t> = 3.0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m; </a:t>
            </a:r>
            <a:r>
              <a:rPr lang="en-US" dirty="0" smtClean="0">
                <a:latin typeface="Symbol" charset="2"/>
                <a:cs typeface="Symbol" charset="2"/>
              </a:rPr>
              <a:t>e</a:t>
            </a:r>
            <a:r>
              <a:rPr lang="en-US" baseline="-25000" dirty="0" smtClean="0"/>
              <a:t>x2</a:t>
            </a:r>
            <a:r>
              <a:rPr lang="en-US" dirty="0" smtClean="0"/>
              <a:t> = 3.4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m; </a:t>
            </a:r>
            <a:r>
              <a:rPr lang="en-US" dirty="0" smtClean="0">
                <a:latin typeface="Symbol" charset="2"/>
                <a:cs typeface="Symbol" charset="2"/>
              </a:rPr>
              <a:t>e</a:t>
            </a:r>
            <a:r>
              <a:rPr lang="en-US" baseline="-25000" dirty="0" smtClean="0"/>
              <a:t>y2</a:t>
            </a:r>
            <a:r>
              <a:rPr lang="en-US" dirty="0" smtClean="0"/>
              <a:t> = 4.0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m;</a:t>
            </a:r>
          </a:p>
          <a:p>
            <a:pPr lvl="1"/>
            <a:r>
              <a:rPr lang="en-US" dirty="0" smtClean="0"/>
              <a:t>Initial peak luminosity:  L = 3 10</a:t>
            </a:r>
            <a:r>
              <a:rPr lang="en-US" baseline="30000" dirty="0" smtClean="0"/>
              <a:t>30</a:t>
            </a:r>
            <a:r>
              <a:rPr lang="en-US" dirty="0" smtClean="0"/>
              <a:t> cm</a:t>
            </a:r>
            <a:r>
              <a:rPr lang="en-US" baseline="30000" dirty="0" smtClean="0"/>
              <a:t>-2 </a:t>
            </a:r>
            <a:r>
              <a:rPr lang="en-US" dirty="0" smtClean="0"/>
              <a:t>sec</a:t>
            </a:r>
            <a:r>
              <a:rPr lang="en-US" baseline="30000" dirty="0" smtClean="0"/>
              <a:t>-1</a:t>
            </a:r>
            <a:r>
              <a:rPr lang="en-US" dirty="0" smtClean="0"/>
              <a:t>;</a:t>
            </a:r>
          </a:p>
          <a:p>
            <a:pPr lvl="1">
              <a:buNone/>
            </a:pPr>
            <a:r>
              <a:rPr lang="en-US" dirty="0" smtClean="0">
                <a:sym typeface="Wingdings"/>
              </a:rPr>
              <a:t>     </a:t>
            </a:r>
            <a:r>
              <a:rPr lang="en-US" dirty="0" err="1" smtClean="0">
                <a:solidFill>
                  <a:srgbClr val="008000"/>
                </a:solidFill>
                <a:sym typeface="Wingdings"/>
              </a:rPr>
              <a:t></a:t>
            </a:r>
            <a:r>
              <a:rPr lang="en-US" dirty="0" smtClean="0">
                <a:solidFill>
                  <a:srgbClr val="008000"/>
                </a:solidFill>
                <a:sym typeface="Wingdings"/>
              </a:rPr>
              <a:t> total delivered luminosity after 12 hours:</a:t>
            </a:r>
            <a:r>
              <a:rPr lang="en-US" dirty="0" smtClean="0">
                <a:solidFill>
                  <a:srgbClr val="008000"/>
                </a:solidFill>
                <a:sym typeface="Wingdings"/>
              </a:rPr>
              <a:t> 90nb</a:t>
            </a:r>
            <a:r>
              <a:rPr lang="en-US" baseline="30000" dirty="0" smtClean="0">
                <a:solidFill>
                  <a:srgbClr val="008000"/>
                </a:solidFill>
                <a:sym typeface="Wingdings"/>
              </a:rPr>
              <a:t>-1</a:t>
            </a:r>
            <a:r>
              <a:rPr lang="en-US" dirty="0" smtClean="0">
                <a:solidFill>
                  <a:srgbClr val="008000"/>
                </a:solidFill>
                <a:sym typeface="Wingdings"/>
              </a:rPr>
              <a:t>;</a:t>
            </a:r>
            <a:r>
              <a:rPr lang="en-US" dirty="0" smtClean="0">
                <a:solidFill>
                  <a:srgbClr val="008000"/>
                </a:solidFill>
                <a:sym typeface="Wingdings"/>
              </a:rPr>
              <a:t> </a:t>
            </a:r>
            <a:r>
              <a:rPr lang="en-US" dirty="0" smtClean="0">
                <a:solidFill>
                  <a:srgbClr val="008000"/>
                </a:solidFill>
                <a:sym typeface="Wingdings"/>
              </a:rPr>
              <a:t>(105nb</a:t>
            </a:r>
            <a:r>
              <a:rPr lang="en-US" baseline="30000" dirty="0" smtClean="0">
                <a:solidFill>
                  <a:srgbClr val="008000"/>
                </a:solidFill>
                <a:sym typeface="Wingdings"/>
              </a:rPr>
              <a:t>-1 </a:t>
            </a:r>
            <a:r>
              <a:rPr lang="en-US" dirty="0" smtClean="0">
                <a:solidFill>
                  <a:srgbClr val="008000"/>
                </a:solidFill>
                <a:sym typeface="Wingdings"/>
              </a:rPr>
              <a:t>with </a:t>
            </a:r>
            <a:r>
              <a:rPr lang="en-US" dirty="0" err="1" smtClean="0">
                <a:solidFill>
                  <a:srgbClr val="008000"/>
                </a:solidFill>
                <a:sym typeface="Wingdings"/>
              </a:rPr>
              <a:t>eof</a:t>
            </a:r>
            <a:r>
              <a:rPr lang="en-US" dirty="0" smtClean="0">
                <a:solidFill>
                  <a:srgbClr val="008000"/>
                </a:solidFill>
                <a:sym typeface="Wingdings"/>
              </a:rPr>
              <a:t> studies </a:t>
            </a:r>
            <a:r>
              <a:rPr lang="en-US" dirty="0" smtClean="0">
                <a:solidFill>
                  <a:srgbClr val="008000"/>
                </a:solidFill>
                <a:sym typeface="Wingdings"/>
              </a:rPr>
              <a:t>)</a:t>
            </a:r>
            <a:endParaRPr lang="en-US" dirty="0" smtClean="0">
              <a:solidFill>
                <a:srgbClr val="008000"/>
              </a:solidFill>
            </a:endParaRPr>
          </a:p>
          <a:p>
            <a:pPr lvl="1"/>
            <a:r>
              <a:rPr lang="en-US" dirty="0" smtClean="0"/>
              <a:t>19:00: Start moving Roman pots in steps: </a:t>
            </a:r>
          </a:p>
          <a:p>
            <a:pPr lvl="1">
              <a:buNone/>
            </a:pPr>
            <a:r>
              <a:rPr lang="en-US" dirty="0" smtClean="0"/>
              <a:t>	</a:t>
            </a:r>
            <a:r>
              <a:rPr lang="en-US" dirty="0" err="1" smtClean="0">
                <a:sym typeface="Wingdings"/>
              </a:rPr>
              <a:t></a:t>
            </a:r>
            <a:r>
              <a:rPr lang="en-US" dirty="0" smtClean="0">
                <a:sym typeface="Wingdings"/>
              </a:rPr>
              <a:t> 30</a:t>
            </a:r>
            <a:r>
              <a:rPr lang="en-US" dirty="0" smtClean="0">
                <a:latin typeface="Symbol" charset="2"/>
                <a:cs typeface="Symbol" charset="2"/>
                <a:sym typeface="Wingdings"/>
              </a:rPr>
              <a:t>s</a:t>
            </a:r>
            <a:r>
              <a:rPr lang="en-US" dirty="0" smtClean="0">
                <a:sym typeface="Wingdings"/>
              </a:rPr>
              <a:t> to 25</a:t>
            </a:r>
            <a:r>
              <a:rPr lang="en-US" dirty="0" smtClean="0">
                <a:latin typeface="Symbol" charset="2"/>
                <a:cs typeface="Symbol" charset="2"/>
                <a:sym typeface="Wingdings"/>
              </a:rPr>
              <a:t>s</a:t>
            </a:r>
            <a:r>
              <a:rPr lang="en-US" dirty="0" smtClean="0">
                <a:sym typeface="Wingdings"/>
              </a:rPr>
              <a:t>; 20</a:t>
            </a:r>
            <a:r>
              <a:rPr lang="en-US" dirty="0" smtClean="0">
                <a:latin typeface="Symbol" charset="2"/>
                <a:cs typeface="Symbol" charset="2"/>
                <a:sym typeface="Wingdings"/>
              </a:rPr>
              <a:t>s</a:t>
            </a:r>
            <a:r>
              <a:rPr lang="en-US" dirty="0" smtClean="0">
                <a:sym typeface="Wingdings"/>
              </a:rPr>
              <a:t>;</a:t>
            </a:r>
            <a:r>
              <a:rPr lang="en-US" dirty="0" smtClean="0">
                <a:sym typeface="Wingdings"/>
              </a:rPr>
              <a:t> </a:t>
            </a:r>
            <a:endParaRPr lang="en-US" dirty="0" smtClean="0">
              <a:solidFill>
                <a:srgbClr val="008000"/>
              </a:solidFill>
            </a:endParaRPr>
          </a:p>
          <a:p>
            <a:pPr lvl="1"/>
            <a:r>
              <a:rPr lang="en-US" dirty="0" smtClean="0"/>
              <a:t>21:00: Luminosity scan in IP1 to verify optimized collisions </a:t>
            </a:r>
            <a:r>
              <a:rPr lang="en-US" dirty="0" smtClean="0"/>
              <a:t>point</a:t>
            </a:r>
            <a:r>
              <a:rPr lang="en-US" dirty="0" smtClean="0"/>
              <a:t>;</a:t>
            </a:r>
            <a:endParaRPr lang="en-US" dirty="0" smtClean="0">
              <a:solidFill>
                <a:srgbClr val="008000"/>
              </a:solidFill>
            </a:endParaRPr>
          </a:p>
          <a:p>
            <a:pPr lvl="1"/>
            <a:r>
              <a:rPr lang="en-US" dirty="0" smtClean="0"/>
              <a:t>21:30: Beam dump &amp; ramp down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22:00: Access for quench heater power supply problem on RB.24L2:</a:t>
            </a:r>
          </a:p>
          <a:p>
            <a:pPr lvl="1">
              <a:buNone/>
            </a:pPr>
            <a:endParaRPr lang="en-US" baseline="30000" dirty="0" smtClean="0">
              <a:solidFill>
                <a:srgbClr val="008000"/>
              </a:solidFill>
            </a:endParaRPr>
          </a:p>
        </p:txBody>
      </p:sp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Wednesday 18.8.</a:t>
            </a:r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014056-7BCD-1845-8D94-64C65C1E8D8B}" type="slidenum">
              <a:rPr lang="en-US" smtClean="0">
                <a:solidFill>
                  <a:srgbClr val="FFFFFF"/>
                </a:solidFill>
              </a:rPr>
              <a:pPr/>
              <a:t>13</a:t>
            </a:fld>
            <a:r>
              <a:rPr lang="en-US" dirty="0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8:30 meeting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0104" y="803095"/>
            <a:ext cx="9103896" cy="5839005"/>
          </a:xfrm>
          <a:solidFill>
            <a:schemeClr val="bg1">
              <a:alpha val="0"/>
            </a:schemeClr>
          </a:solidFill>
        </p:spPr>
        <p:txBody>
          <a:bodyPr/>
          <a:lstStyle/>
          <a:p>
            <a:r>
              <a:rPr lang="en-US" dirty="0" smtClean="0"/>
              <a:t>Morning: Machine in access:</a:t>
            </a:r>
          </a:p>
          <a:p>
            <a:pPr lvl="1"/>
            <a:r>
              <a:rPr lang="en-US" dirty="0" err="1" smtClean="0"/>
              <a:t>BLM</a:t>
            </a:r>
            <a:r>
              <a:rPr lang="en-US" dirty="0" smtClean="0"/>
              <a:t> crate in Pt7 (broken power supply);</a:t>
            </a:r>
          </a:p>
          <a:p>
            <a:pPr lvl="1"/>
            <a:r>
              <a:rPr lang="en-US" dirty="0" smtClean="0"/>
              <a:t>RQT12.R1B1 repair of </a:t>
            </a:r>
            <a:r>
              <a:rPr lang="en-US" dirty="0" err="1" smtClean="0"/>
              <a:t>FGC</a:t>
            </a:r>
            <a:r>
              <a:rPr lang="en-US" dirty="0" smtClean="0"/>
              <a:t>: access in PM15;</a:t>
            </a:r>
          </a:p>
          <a:p>
            <a:pPr lvl="1"/>
            <a:r>
              <a:rPr lang="en-US" dirty="0" smtClean="0"/>
              <a:t>09:00: RCBCH6.R8B1 tripped </a:t>
            </a:r>
            <a:r>
              <a:rPr lang="en-US" dirty="0" err="1" smtClean="0">
                <a:sym typeface="Wingdings"/>
              </a:rPr>
              <a:t></a:t>
            </a:r>
            <a:r>
              <a:rPr lang="en-US" dirty="0" smtClean="0">
                <a:sym typeface="Wingdings"/>
              </a:rPr>
              <a:t> access required in Pt8;</a:t>
            </a:r>
          </a:p>
          <a:p>
            <a:pPr lvl="1"/>
            <a:r>
              <a:rPr lang="en-US" dirty="0" smtClean="0">
                <a:sym typeface="Wingdings"/>
              </a:rPr>
              <a:t>ATLAS asked if they could have short access in shadow of Pt8 intervention;</a:t>
            </a:r>
            <a:endParaRPr lang="en-US" dirty="0" smtClean="0">
              <a:solidFill>
                <a:srgbClr val="800000"/>
              </a:solidFill>
              <a:sym typeface="Wingdings"/>
            </a:endParaRPr>
          </a:p>
          <a:p>
            <a:pPr lvl="1"/>
            <a:endParaRPr lang="en-US" dirty="0" smtClean="0"/>
          </a:p>
          <a:p>
            <a:r>
              <a:rPr lang="en-US" dirty="0" smtClean="0"/>
              <a:t>13:00: </a:t>
            </a:r>
            <a:r>
              <a:rPr lang="en-US" dirty="0" err="1" smtClean="0"/>
              <a:t>LHC</a:t>
            </a:r>
            <a:r>
              <a:rPr lang="en-US" dirty="0" smtClean="0"/>
              <a:t> ready for beam but now we have problems in the </a:t>
            </a:r>
            <a:r>
              <a:rPr lang="en-US" dirty="0" err="1" smtClean="0"/>
              <a:t>SPS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MST extraction septum in fault;</a:t>
            </a:r>
          </a:p>
          <a:p>
            <a:pPr lvl="1"/>
            <a:r>
              <a:rPr lang="en-US" dirty="0" smtClean="0"/>
              <a:t>Problem with the access chain.</a:t>
            </a:r>
          </a:p>
          <a:p>
            <a:pPr lvl="1"/>
            <a:endParaRPr lang="en-US" baseline="30000" dirty="0" smtClean="0">
              <a:solidFill>
                <a:srgbClr val="008000"/>
              </a:solidFill>
            </a:endParaRPr>
          </a:p>
          <a:p>
            <a:r>
              <a:rPr lang="en-US" dirty="0" smtClean="0"/>
              <a:t>15:00: Beam back in the </a:t>
            </a:r>
            <a:r>
              <a:rPr lang="en-US" dirty="0" err="1" smtClean="0"/>
              <a:t>SPS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Injection setup in the </a:t>
            </a:r>
            <a:r>
              <a:rPr lang="en-US" dirty="0" err="1" smtClean="0"/>
              <a:t>LHC</a:t>
            </a:r>
            <a:r>
              <a:rPr lang="en-US" dirty="0" smtClean="0"/>
              <a:t>;</a:t>
            </a:r>
          </a:p>
          <a:p>
            <a:pPr lvl="1"/>
            <a:r>
              <a:rPr lang="en-US" dirty="0" smtClean="0"/>
              <a:t>Loss map studies in IR3 </a:t>
            </a:r>
            <a:r>
              <a:rPr lang="en-US" dirty="0" err="1" smtClean="0">
                <a:solidFill>
                  <a:srgbClr val="008000"/>
                </a:solidFill>
                <a:sym typeface="Wingdings"/>
              </a:rPr>
              <a:t></a:t>
            </a:r>
            <a:r>
              <a:rPr lang="en-US" dirty="0" smtClean="0">
                <a:solidFill>
                  <a:srgbClr val="008000"/>
                </a:solidFill>
                <a:sym typeface="Wingdings"/>
              </a:rPr>
              <a:t> looks good at 450 </a:t>
            </a:r>
            <a:r>
              <a:rPr lang="en-US" dirty="0" err="1" smtClean="0">
                <a:solidFill>
                  <a:srgbClr val="008000"/>
                </a:solidFill>
                <a:sym typeface="Wingdings"/>
              </a:rPr>
              <a:t>GeV</a:t>
            </a:r>
            <a:r>
              <a:rPr lang="en-US" dirty="0" smtClean="0">
                <a:solidFill>
                  <a:srgbClr val="008000"/>
                </a:solidFill>
                <a:sym typeface="Wingdings"/>
              </a:rPr>
              <a:t>;</a:t>
            </a:r>
          </a:p>
          <a:p>
            <a:pPr lvl="1"/>
            <a:r>
              <a:rPr lang="en-US" dirty="0" smtClean="0"/>
              <a:t>Tested Radial-Loop using external </a:t>
            </a:r>
            <a:r>
              <a:rPr lang="en-US" dirty="0" err="1" smtClean="0"/>
              <a:t>RF</a:t>
            </a:r>
            <a:r>
              <a:rPr lang="en-US" dirty="0" smtClean="0"/>
              <a:t> frequency trims;</a:t>
            </a:r>
          </a:p>
          <a:p>
            <a:pPr lvl="1"/>
            <a:endParaRPr lang="en-US" dirty="0" smtClean="0"/>
          </a:p>
        </p:txBody>
      </p:sp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 19.8.</a:t>
            </a:r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014056-7BCD-1845-8D94-64C65C1E8D8B}" type="slidenum">
              <a:rPr lang="en-US" smtClean="0">
                <a:solidFill>
                  <a:srgbClr val="FFFFFF"/>
                </a:solidFill>
              </a:rPr>
              <a:pPr/>
              <a:t>14</a:t>
            </a:fld>
            <a:r>
              <a:rPr lang="en-US" dirty="0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8:30 meeting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0104" y="803095"/>
            <a:ext cx="9103896" cy="5839005"/>
          </a:xfrm>
          <a:solidFill>
            <a:schemeClr val="bg1">
              <a:alpha val="0"/>
            </a:schemeClr>
          </a:solidFill>
        </p:spPr>
        <p:txBody>
          <a:bodyPr/>
          <a:lstStyle/>
          <a:p>
            <a:r>
              <a:rPr lang="en-US" dirty="0" smtClean="0"/>
              <a:t>16:45: MPS fault in the </a:t>
            </a:r>
            <a:r>
              <a:rPr lang="en-US" dirty="0" err="1" smtClean="0"/>
              <a:t>SPS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No beam for 1 hour;</a:t>
            </a:r>
          </a:p>
          <a:p>
            <a:pPr lvl="1"/>
            <a:r>
              <a:rPr lang="en-US" dirty="0" smtClean="0"/>
              <a:t>Second loss map measurement;</a:t>
            </a:r>
          </a:p>
          <a:p>
            <a:pPr lvl="1"/>
            <a:r>
              <a:rPr lang="en-US" dirty="0" smtClean="0"/>
              <a:t>Dispersion measurement at 450 </a:t>
            </a:r>
            <a:r>
              <a:rPr lang="en-US" dirty="0" err="1" smtClean="0"/>
              <a:t>GeV</a:t>
            </a:r>
            <a:r>
              <a:rPr lang="en-US" dirty="0" smtClean="0"/>
              <a:t> for Beam2;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18:15: Inject nominal bunches for </a:t>
            </a:r>
            <a:r>
              <a:rPr lang="en-US" dirty="0" err="1" smtClean="0"/>
              <a:t>Q</a:t>
            </a:r>
            <a:r>
              <a:rPr lang="en-US" dirty="0" smtClean="0"/>
              <a:t>-feedback &amp; Damper studies:</a:t>
            </a:r>
          </a:p>
          <a:p>
            <a:pPr lvl="1"/>
            <a:r>
              <a:rPr lang="en-US" dirty="0" smtClean="0"/>
              <a:t>Initial problems with </a:t>
            </a:r>
            <a:r>
              <a:rPr lang="en-US" dirty="0" err="1" smtClean="0"/>
              <a:t>BQM</a:t>
            </a:r>
            <a:r>
              <a:rPr lang="en-US" dirty="0" smtClean="0"/>
              <a:t> (</a:t>
            </a:r>
            <a:r>
              <a:rPr lang="en-US" dirty="0" err="1" smtClean="0"/>
              <a:t>SPS</a:t>
            </a:r>
            <a:r>
              <a:rPr lang="en-US" dirty="0" smtClean="0"/>
              <a:t> used old bunch structure);</a:t>
            </a:r>
          </a:p>
          <a:p>
            <a:pPr lvl="1"/>
            <a:r>
              <a:rPr lang="en-US" dirty="0" smtClean="0"/>
              <a:t>Observe some ‘odd’ excitations in horizontal BBQ for B2;</a:t>
            </a:r>
          </a:p>
          <a:p>
            <a:pPr lvl="1"/>
            <a:r>
              <a:rPr lang="en-US" dirty="0" smtClean="0"/>
              <a:t>Measure </a:t>
            </a:r>
            <a:r>
              <a:rPr lang="en-US" dirty="0" err="1" smtClean="0"/>
              <a:t>PLL</a:t>
            </a:r>
            <a:r>
              <a:rPr lang="en-US" dirty="0" smtClean="0"/>
              <a:t> and BBQ spectra with different damper gains </a:t>
            </a:r>
            <a:r>
              <a:rPr lang="en-US" dirty="0" err="1" smtClean="0">
                <a:solidFill>
                  <a:srgbClr val="008000"/>
                </a:solidFill>
                <a:sym typeface="Wingdings"/>
              </a:rPr>
              <a:t></a:t>
            </a:r>
            <a:r>
              <a:rPr lang="en-US" dirty="0" smtClean="0">
                <a:solidFill>
                  <a:srgbClr val="008000"/>
                </a:solidFill>
                <a:sym typeface="Wingdings"/>
              </a:rPr>
              <a:t> good result for </a:t>
            </a:r>
            <a:r>
              <a:rPr lang="en-US" dirty="0" err="1" smtClean="0">
                <a:solidFill>
                  <a:srgbClr val="008000"/>
                </a:solidFill>
                <a:sym typeface="Wingdings"/>
              </a:rPr>
              <a:t>PLL</a:t>
            </a:r>
            <a:r>
              <a:rPr lang="en-US" dirty="0" smtClean="0">
                <a:solidFill>
                  <a:srgbClr val="008000"/>
                </a:solidFill>
                <a:sym typeface="Wingdings"/>
              </a:rPr>
              <a:t> measurements;</a:t>
            </a:r>
            <a:endParaRPr lang="en-US" dirty="0" smtClean="0">
              <a:solidFill>
                <a:srgbClr val="008000"/>
              </a:solidFill>
            </a:endParaRPr>
          </a:p>
          <a:p>
            <a:pPr lvl="1"/>
            <a:endParaRPr lang="en-US" baseline="30000" dirty="0" smtClean="0">
              <a:solidFill>
                <a:srgbClr val="008000"/>
              </a:solidFill>
            </a:endParaRPr>
          </a:p>
          <a:p>
            <a:r>
              <a:rPr lang="en-US" dirty="0" smtClean="0"/>
              <a:t>19:10: Dump beams to prepare new fill:</a:t>
            </a:r>
          </a:p>
          <a:p>
            <a:pPr lvl="1"/>
            <a:r>
              <a:rPr lang="en-US" dirty="0" err="1" smtClean="0"/>
              <a:t>XPOC</a:t>
            </a:r>
            <a:r>
              <a:rPr lang="en-US" dirty="0" smtClean="0"/>
              <a:t> error due to losses at </a:t>
            </a:r>
            <a:r>
              <a:rPr lang="en-US" dirty="0" err="1" smtClean="0"/>
              <a:t>TCDS</a:t>
            </a:r>
            <a:r>
              <a:rPr lang="en-US" dirty="0" smtClean="0"/>
              <a:t> Beam1 </a:t>
            </a:r>
            <a:r>
              <a:rPr lang="en-US" dirty="0" err="1" smtClean="0">
                <a:sym typeface="Wingdings"/>
              </a:rPr>
              <a:t>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BLM</a:t>
            </a:r>
            <a:r>
              <a:rPr lang="en-US" dirty="0" smtClean="0">
                <a:sym typeface="Wingdings"/>
              </a:rPr>
              <a:t> thresholds for new – shorter bunch spacing?</a:t>
            </a:r>
            <a:r>
              <a:rPr lang="en-US" dirty="0" smtClean="0"/>
              <a:t>;</a:t>
            </a:r>
          </a:p>
          <a:p>
            <a:pPr lvl="1"/>
            <a:endParaRPr lang="en-US" dirty="0" smtClean="0"/>
          </a:p>
        </p:txBody>
      </p:sp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 19.8.</a:t>
            </a:r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014056-7BCD-1845-8D94-64C65C1E8D8B}" type="slidenum">
              <a:rPr lang="en-US" smtClean="0">
                <a:solidFill>
                  <a:srgbClr val="FFFFFF"/>
                </a:solidFill>
              </a:rPr>
              <a:pPr/>
              <a:t>15</a:t>
            </a:fld>
            <a:r>
              <a:rPr lang="en-US" dirty="0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8:30 meeting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0104" y="488839"/>
            <a:ext cx="9103896" cy="5839005"/>
          </a:xfrm>
          <a:solidFill>
            <a:schemeClr val="bg1">
              <a:alpha val="0"/>
            </a:schemeClr>
          </a:solidFill>
        </p:spPr>
        <p:txBody>
          <a:bodyPr/>
          <a:lstStyle/>
          <a:p>
            <a:pPr lvl="1">
              <a:buNone/>
            </a:pPr>
            <a:endParaRPr lang="en-US" baseline="30000" dirty="0" smtClean="0">
              <a:solidFill>
                <a:srgbClr val="008000"/>
              </a:solidFill>
            </a:endParaRPr>
          </a:p>
          <a:p>
            <a:r>
              <a:rPr lang="en-US" dirty="0" smtClean="0"/>
              <a:t>Horizontal </a:t>
            </a:r>
          </a:p>
          <a:p>
            <a:pPr>
              <a:buNone/>
            </a:pPr>
            <a:r>
              <a:rPr lang="en-US" dirty="0" smtClean="0"/>
              <a:t>     BBQ for </a:t>
            </a:r>
          </a:p>
          <a:p>
            <a:pPr>
              <a:buNone/>
            </a:pPr>
            <a:r>
              <a:rPr lang="en-US" dirty="0" smtClean="0"/>
              <a:t>     Beam2:</a:t>
            </a:r>
          </a:p>
          <a:p>
            <a:pPr lvl="1"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 19.8.</a:t>
            </a:r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014056-7BCD-1845-8D94-64C65C1E8D8B}" type="slidenum">
              <a:rPr lang="en-US" smtClean="0">
                <a:solidFill>
                  <a:srgbClr val="FFFFFF"/>
                </a:solidFill>
              </a:rPr>
              <a:pPr/>
              <a:t>16</a:t>
            </a:fld>
            <a:r>
              <a:rPr lang="en-US" dirty="0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8:30 meeting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9666" y="834364"/>
            <a:ext cx="6944334" cy="5807736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0104" y="803095"/>
            <a:ext cx="9103896" cy="5839005"/>
          </a:xfrm>
          <a:solidFill>
            <a:schemeClr val="bg1">
              <a:alpha val="0"/>
            </a:schemeClr>
          </a:solidFill>
        </p:spPr>
        <p:txBody>
          <a:bodyPr/>
          <a:lstStyle/>
          <a:p>
            <a:r>
              <a:rPr lang="en-US" dirty="0" smtClean="0"/>
              <a:t>Thursday: </a:t>
            </a:r>
            <a:r>
              <a:rPr lang="en-US" dirty="0" smtClean="0"/>
              <a:t>First physics fill with 48 bunches per beam:</a:t>
            </a:r>
          </a:p>
          <a:p>
            <a:pPr lvl="1"/>
            <a:r>
              <a:rPr lang="en-US" dirty="0" smtClean="0"/>
              <a:t>20:30: Injection finished </a:t>
            </a:r>
            <a:r>
              <a:rPr lang="en-US" dirty="0" err="1" smtClean="0">
                <a:sym typeface="Wingdings"/>
              </a:rPr>
              <a:t></a:t>
            </a:r>
            <a:r>
              <a:rPr lang="en-US" dirty="0" smtClean="0">
                <a:sym typeface="Wingdings"/>
              </a:rPr>
              <a:t> 4.5 10</a:t>
            </a:r>
            <a:r>
              <a:rPr lang="en-US" baseline="30000" dirty="0" smtClean="0">
                <a:sym typeface="Wingdings"/>
              </a:rPr>
              <a:t>12</a:t>
            </a:r>
            <a:r>
              <a:rPr lang="en-US" dirty="0" smtClean="0">
                <a:sym typeface="Wingdings"/>
              </a:rPr>
              <a:t> protons per beam in 48 bunches</a:t>
            </a:r>
            <a:r>
              <a:rPr lang="en-US" dirty="0" smtClean="0"/>
              <a:t>;</a:t>
            </a:r>
          </a:p>
          <a:p>
            <a:pPr lvl="1">
              <a:buNone/>
            </a:pPr>
            <a:r>
              <a:rPr lang="en-US" dirty="0" smtClean="0">
                <a:latin typeface="Symbol" charset="2"/>
                <a:cs typeface="Symbol" charset="2"/>
              </a:rPr>
              <a:t>	e</a:t>
            </a:r>
            <a:r>
              <a:rPr lang="en-US" baseline="-25000" dirty="0" smtClean="0"/>
              <a:t>x1</a:t>
            </a:r>
            <a:r>
              <a:rPr lang="en-US" dirty="0" smtClean="0"/>
              <a:t> = 2.9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m; </a:t>
            </a:r>
            <a:r>
              <a:rPr lang="en-US" dirty="0" smtClean="0">
                <a:latin typeface="Symbol" charset="2"/>
                <a:cs typeface="Symbol" charset="2"/>
              </a:rPr>
              <a:t>e</a:t>
            </a:r>
            <a:r>
              <a:rPr lang="en-US" baseline="-25000" dirty="0" smtClean="0"/>
              <a:t>y1</a:t>
            </a:r>
            <a:r>
              <a:rPr lang="en-US" dirty="0" smtClean="0"/>
              <a:t> = 2.9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m; </a:t>
            </a:r>
            <a:r>
              <a:rPr lang="en-US" dirty="0" smtClean="0">
                <a:latin typeface="Symbol" charset="2"/>
                <a:cs typeface="Symbol" charset="2"/>
              </a:rPr>
              <a:t>e</a:t>
            </a:r>
            <a:r>
              <a:rPr lang="en-US" baseline="-25000" dirty="0" smtClean="0"/>
              <a:t>x2</a:t>
            </a:r>
            <a:r>
              <a:rPr lang="en-US" dirty="0" smtClean="0"/>
              <a:t> = 3.3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m; </a:t>
            </a:r>
            <a:r>
              <a:rPr lang="en-US" dirty="0" smtClean="0">
                <a:latin typeface="Symbol" charset="2"/>
                <a:cs typeface="Symbol" charset="2"/>
              </a:rPr>
              <a:t>e</a:t>
            </a:r>
            <a:r>
              <a:rPr lang="en-US" baseline="-25000" dirty="0" smtClean="0"/>
              <a:t>y2</a:t>
            </a:r>
            <a:r>
              <a:rPr lang="en-US" dirty="0" smtClean="0"/>
              <a:t> = 3.5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m; </a:t>
            </a:r>
          </a:p>
          <a:p>
            <a:pPr lvl="1"/>
            <a:r>
              <a:rPr lang="en-US" dirty="0" smtClean="0"/>
              <a:t>21:00: Start ramp;</a:t>
            </a:r>
          </a:p>
          <a:p>
            <a:pPr lvl="1"/>
            <a:r>
              <a:rPr lang="en-US" dirty="0" smtClean="0"/>
              <a:t>21:40: End ramp;</a:t>
            </a:r>
          </a:p>
          <a:p>
            <a:pPr lvl="1"/>
            <a:r>
              <a:rPr lang="en-US" dirty="0" smtClean="0"/>
              <a:t>22:20: Start Squeeze</a:t>
            </a:r>
          </a:p>
          <a:p>
            <a:pPr lvl="1">
              <a:buNone/>
            </a:pPr>
            <a:r>
              <a:rPr lang="en-US" dirty="0" smtClean="0"/>
              <a:t>	Initial luminosity:     </a:t>
            </a:r>
            <a:r>
              <a:rPr lang="en-US" dirty="0" err="1" smtClean="0">
                <a:solidFill>
                  <a:srgbClr val="008000"/>
                </a:solidFill>
              </a:rPr>
              <a:t>L</a:t>
            </a:r>
            <a:r>
              <a:rPr lang="en-US" dirty="0" smtClean="0">
                <a:solidFill>
                  <a:srgbClr val="008000"/>
                </a:solidFill>
              </a:rPr>
              <a:t> = 6.65 10</a:t>
            </a:r>
            <a:r>
              <a:rPr lang="en-US" baseline="30000" dirty="0" smtClean="0">
                <a:solidFill>
                  <a:srgbClr val="008000"/>
                </a:solidFill>
              </a:rPr>
              <a:t>30</a:t>
            </a:r>
            <a:r>
              <a:rPr lang="en-US" dirty="0" smtClean="0">
                <a:solidFill>
                  <a:srgbClr val="008000"/>
                </a:solidFill>
              </a:rPr>
              <a:t> cm</a:t>
            </a:r>
            <a:r>
              <a:rPr lang="en-US" baseline="30000" dirty="0" smtClean="0">
                <a:solidFill>
                  <a:srgbClr val="008000"/>
                </a:solidFill>
              </a:rPr>
              <a:t>-2 </a:t>
            </a:r>
            <a:r>
              <a:rPr lang="en-US" dirty="0" smtClean="0">
                <a:solidFill>
                  <a:srgbClr val="008000"/>
                </a:solidFill>
              </a:rPr>
              <a:t>sec</a:t>
            </a:r>
            <a:r>
              <a:rPr lang="en-US" baseline="30000" dirty="0" smtClean="0">
                <a:solidFill>
                  <a:srgbClr val="008000"/>
                </a:solidFill>
              </a:rPr>
              <a:t>-1</a:t>
            </a:r>
            <a:r>
              <a:rPr lang="en-US" dirty="0" smtClean="0">
                <a:solidFill>
                  <a:srgbClr val="008000"/>
                </a:solidFill>
              </a:rPr>
              <a:t>;</a:t>
            </a:r>
          </a:p>
          <a:p>
            <a:pPr lvl="1"/>
            <a:r>
              <a:rPr lang="en-US" dirty="0" smtClean="0"/>
              <a:t>23:30: </a:t>
            </a:r>
            <a:r>
              <a:rPr lang="en-US" sz="2400" dirty="0" smtClean="0"/>
              <a:t>Stable physics; </a:t>
            </a:r>
            <a:r>
              <a:rPr lang="en-US" sz="2400" dirty="0" err="1" smtClean="0">
                <a:solidFill>
                  <a:srgbClr val="008000"/>
                </a:solidFill>
              </a:rPr>
              <a:t>L</a:t>
            </a:r>
            <a:r>
              <a:rPr lang="en-US" sz="2400" dirty="0" smtClean="0">
                <a:solidFill>
                  <a:srgbClr val="008000"/>
                </a:solidFill>
              </a:rPr>
              <a:t> = 6.15 10</a:t>
            </a:r>
            <a:r>
              <a:rPr lang="en-US" sz="2400" baseline="30000" dirty="0" smtClean="0">
                <a:solidFill>
                  <a:srgbClr val="008000"/>
                </a:solidFill>
              </a:rPr>
              <a:t>30</a:t>
            </a:r>
            <a:r>
              <a:rPr lang="en-US" sz="2400" dirty="0" smtClean="0">
                <a:solidFill>
                  <a:srgbClr val="008000"/>
                </a:solidFill>
              </a:rPr>
              <a:t> cm</a:t>
            </a:r>
            <a:r>
              <a:rPr lang="en-US" sz="2400" baseline="30000" dirty="0" smtClean="0">
                <a:solidFill>
                  <a:srgbClr val="008000"/>
                </a:solidFill>
              </a:rPr>
              <a:t>-2 </a:t>
            </a:r>
            <a:r>
              <a:rPr lang="en-US" sz="2400" dirty="0" smtClean="0">
                <a:solidFill>
                  <a:srgbClr val="008000"/>
                </a:solidFill>
              </a:rPr>
              <a:t>sec</a:t>
            </a:r>
            <a:r>
              <a:rPr lang="en-US" sz="2400" baseline="30000" dirty="0" smtClean="0">
                <a:solidFill>
                  <a:srgbClr val="008000"/>
                </a:solidFill>
              </a:rPr>
              <a:t>-1</a:t>
            </a:r>
            <a:r>
              <a:rPr lang="en-US" sz="2400" dirty="0" smtClean="0">
                <a:solidFill>
                  <a:srgbClr val="008000"/>
                </a:solidFill>
              </a:rPr>
              <a:t>;</a:t>
            </a:r>
          </a:p>
          <a:p>
            <a:pPr lvl="1"/>
            <a:endParaRPr lang="en-US" sz="2400" dirty="0" smtClean="0">
              <a:solidFill>
                <a:srgbClr val="008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800000"/>
                </a:solidFill>
                <a:sym typeface="Wingdings"/>
              </a:rPr>
              <a:t>     </a:t>
            </a:r>
            <a:r>
              <a:rPr lang="en-US" dirty="0" err="1" smtClean="0">
                <a:solidFill>
                  <a:srgbClr val="800000"/>
                </a:solidFill>
                <a:sym typeface="Wingdings"/>
              </a:rPr>
              <a:t></a:t>
            </a:r>
            <a:r>
              <a:rPr lang="en-US" dirty="0" smtClean="0">
                <a:solidFill>
                  <a:srgbClr val="800000"/>
                </a:solidFill>
                <a:sym typeface="Wingdings"/>
              </a:rPr>
              <a:t> fitted average </a:t>
            </a:r>
            <a:r>
              <a:rPr lang="en-US" dirty="0" err="1" smtClean="0">
                <a:solidFill>
                  <a:srgbClr val="800000"/>
                </a:solidFill>
                <a:sym typeface="Wingdings"/>
              </a:rPr>
              <a:t>emittances</a:t>
            </a:r>
            <a:r>
              <a:rPr lang="en-US" dirty="0" smtClean="0">
                <a:solidFill>
                  <a:srgbClr val="800000"/>
                </a:solidFill>
                <a:sym typeface="Wingdings"/>
              </a:rPr>
              <a:t> for bunch current of </a:t>
            </a:r>
            <a:r>
              <a:rPr lang="en-US" dirty="0" err="1" smtClean="0">
                <a:solidFill>
                  <a:srgbClr val="800000"/>
                </a:solidFill>
                <a:sym typeface="Wingdings"/>
              </a:rPr>
              <a:t>N</a:t>
            </a:r>
            <a:r>
              <a:rPr lang="en-US" baseline="-25000" dirty="0" err="1" smtClean="0">
                <a:solidFill>
                  <a:srgbClr val="800000"/>
                </a:solidFill>
                <a:sym typeface="Wingdings"/>
              </a:rPr>
              <a:t>b</a:t>
            </a:r>
            <a:r>
              <a:rPr lang="en-US" dirty="0" smtClean="0">
                <a:solidFill>
                  <a:srgbClr val="800000"/>
                </a:solidFill>
                <a:sym typeface="Wingdings"/>
              </a:rPr>
              <a:t> = 9 10</a:t>
            </a:r>
            <a:r>
              <a:rPr lang="en-US" baseline="30000" dirty="0" smtClean="0">
                <a:solidFill>
                  <a:srgbClr val="800000"/>
                </a:solidFill>
                <a:sym typeface="Wingdings"/>
              </a:rPr>
              <a:t>10</a:t>
            </a:r>
            <a:r>
              <a:rPr lang="en-US" dirty="0" smtClean="0">
                <a:solidFill>
                  <a:srgbClr val="800000"/>
                </a:solidFill>
                <a:sym typeface="Wingdings"/>
              </a:rPr>
              <a:t>:  </a:t>
            </a:r>
          </a:p>
          <a:p>
            <a:pPr>
              <a:buFont typeface="Symbol" charset="2"/>
              <a:buChar char=" "/>
            </a:pPr>
            <a:r>
              <a:rPr lang="en-US" dirty="0" smtClean="0">
                <a:solidFill>
                  <a:srgbClr val="800000"/>
                </a:solidFill>
                <a:latin typeface="Symbol" charset="2"/>
                <a:cs typeface="Symbol" charset="2"/>
                <a:sym typeface="Wingdings"/>
              </a:rPr>
              <a:t>      </a:t>
            </a:r>
            <a:r>
              <a:rPr lang="en-US" dirty="0" err="1" smtClean="0">
                <a:solidFill>
                  <a:srgbClr val="008000"/>
                </a:solidFill>
                <a:latin typeface="Symbol" charset="2"/>
                <a:cs typeface="Symbol" charset="2"/>
                <a:sym typeface="Wingdings"/>
              </a:rPr>
              <a:t>s</a:t>
            </a:r>
            <a:r>
              <a:rPr lang="en-US" dirty="0" smtClean="0">
                <a:solidFill>
                  <a:srgbClr val="008000"/>
                </a:solidFill>
                <a:sym typeface="Wingdings"/>
              </a:rPr>
              <a:t> = 4.05</a:t>
            </a:r>
            <a:r>
              <a:rPr lang="en-US" dirty="0" smtClean="0">
                <a:solidFill>
                  <a:srgbClr val="008000"/>
                </a:solidFill>
                <a:latin typeface="Symbol" charset="2"/>
                <a:cs typeface="Symbol" charset="2"/>
                <a:sym typeface="Wingdings"/>
              </a:rPr>
              <a:t>m</a:t>
            </a:r>
            <a:r>
              <a:rPr lang="en-US" dirty="0" smtClean="0">
                <a:solidFill>
                  <a:srgbClr val="008000"/>
                </a:solidFill>
                <a:sym typeface="Wingdings"/>
              </a:rPr>
              <a:t>m</a:t>
            </a:r>
            <a:r>
              <a:rPr lang="en-US" dirty="0" smtClean="0">
                <a:solidFill>
                  <a:srgbClr val="800000"/>
                </a:solidFill>
                <a:sym typeface="Wingdings"/>
              </a:rPr>
              <a:t>; with </a:t>
            </a:r>
            <a:r>
              <a:rPr lang="en-US" dirty="0" err="1" smtClean="0">
                <a:solidFill>
                  <a:srgbClr val="800000"/>
                </a:solidFill>
                <a:latin typeface="Symbol" charset="2"/>
                <a:cs typeface="Symbol" charset="2"/>
                <a:sym typeface="Wingdings"/>
              </a:rPr>
              <a:t>b</a:t>
            </a:r>
            <a:r>
              <a:rPr lang="en-US" baseline="30000" dirty="0" smtClean="0">
                <a:solidFill>
                  <a:srgbClr val="800000"/>
                </a:solidFill>
                <a:sym typeface="Wingdings"/>
              </a:rPr>
              <a:t>*</a:t>
            </a:r>
            <a:r>
              <a:rPr lang="en-US" dirty="0" smtClean="0">
                <a:solidFill>
                  <a:srgbClr val="800000"/>
                </a:solidFill>
                <a:sym typeface="Wingdings"/>
              </a:rPr>
              <a:t> = 3.6m </a:t>
            </a:r>
            <a:r>
              <a:rPr lang="en-US" sz="2000" dirty="0" smtClean="0">
                <a:solidFill>
                  <a:srgbClr val="800000"/>
                </a:solidFill>
                <a:sym typeface="Wingdings"/>
              </a:rPr>
              <a:t> (average of three 1/</a:t>
            </a:r>
            <a:r>
              <a:rPr lang="en-US" sz="2000" dirty="0" smtClean="0">
                <a:solidFill>
                  <a:srgbClr val="800000"/>
                </a:solidFill>
                <a:latin typeface="Symbol" charset="2"/>
                <a:cs typeface="Symbol" charset="2"/>
                <a:sym typeface="Wingdings"/>
              </a:rPr>
              <a:t>b</a:t>
            </a:r>
            <a:r>
              <a:rPr lang="en-US" sz="2000" baseline="30000" dirty="0" smtClean="0">
                <a:solidFill>
                  <a:srgbClr val="800000"/>
                </a:solidFill>
                <a:sym typeface="Wingdings"/>
              </a:rPr>
              <a:t>*</a:t>
            </a:r>
            <a:r>
              <a:rPr lang="en-US" sz="2000" dirty="0" smtClean="0">
                <a:solidFill>
                  <a:srgbClr val="800000"/>
                </a:solidFill>
                <a:sym typeface="Wingdings"/>
              </a:rPr>
              <a:t> measurement in IR5)</a:t>
            </a:r>
          </a:p>
          <a:p>
            <a:pPr>
              <a:buFont typeface="Symbol" charset="2"/>
              <a:buChar char=" "/>
            </a:pPr>
            <a:endParaRPr lang="en-US" sz="2000" dirty="0" smtClean="0">
              <a:solidFill>
                <a:srgbClr val="800000"/>
              </a:solidFill>
            </a:endParaRPr>
          </a:p>
          <a:p>
            <a:pPr lvl="1">
              <a:buNone/>
            </a:pPr>
            <a:r>
              <a:rPr lang="en-US" sz="2400" dirty="0" smtClean="0">
                <a:solidFill>
                  <a:srgbClr val="008000"/>
                </a:solidFill>
                <a:sym typeface="Wingdings"/>
              </a:rPr>
              <a:t>     </a:t>
            </a:r>
            <a:r>
              <a:rPr lang="en-US" sz="2400" dirty="0" err="1" smtClean="0">
                <a:solidFill>
                  <a:srgbClr val="008000"/>
                </a:solidFill>
                <a:sym typeface="Wingdings"/>
              </a:rPr>
              <a:t></a:t>
            </a:r>
            <a:r>
              <a:rPr lang="en-US" sz="2400" dirty="0" smtClean="0">
                <a:solidFill>
                  <a:srgbClr val="008000"/>
                </a:solidFill>
                <a:sym typeface="Wingdings"/>
              </a:rPr>
              <a:t> integrated luminosity = 240 nb</a:t>
            </a:r>
            <a:r>
              <a:rPr lang="en-US" sz="2400" baseline="30000" dirty="0" smtClean="0">
                <a:solidFill>
                  <a:srgbClr val="008000"/>
                </a:solidFill>
                <a:sym typeface="Wingdings"/>
              </a:rPr>
              <a:t>-1</a:t>
            </a:r>
            <a:r>
              <a:rPr lang="en-US" sz="2400" dirty="0" smtClean="0">
                <a:solidFill>
                  <a:srgbClr val="008000"/>
                </a:solidFill>
                <a:sym typeface="Wingdings"/>
              </a:rPr>
              <a:t> after 16 hours; </a:t>
            </a:r>
            <a:endParaRPr lang="en-US" sz="2400" dirty="0" smtClean="0"/>
          </a:p>
          <a:p>
            <a:pPr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 – Friday 19-20.8</a:t>
            </a:r>
            <a:r>
              <a:rPr lang="en-US" dirty="0" smtClean="0"/>
              <a:t>.</a:t>
            </a:r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014056-7BCD-1845-8D94-64C65C1E8D8B}" type="slidenum">
              <a:rPr lang="en-US" smtClean="0">
                <a:solidFill>
                  <a:srgbClr val="FFFFFF"/>
                </a:solidFill>
              </a:rPr>
              <a:pPr/>
              <a:t>17</a:t>
            </a:fld>
            <a:r>
              <a:rPr lang="en-US" dirty="0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8:30 meeting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03.08.2010</a:t>
            </a:r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giulia papotti (BE/OP/LHC)</a:t>
            </a:r>
          </a:p>
        </p:txBody>
      </p:sp>
      <p:sp>
        <p:nvSpPr>
          <p:cNvPr id="2744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/>
              <a:t>Fill 1295</a:t>
            </a:r>
          </a:p>
        </p:txBody>
      </p:sp>
      <p:sp>
        <p:nvSpPr>
          <p:cNvPr id="274438" name="Text Box 6"/>
          <p:cNvSpPr txBox="1">
            <a:spLocks noChangeArrowheads="1"/>
          </p:cNvSpPr>
          <p:nvPr/>
        </p:nvSpPr>
        <p:spPr bwMode="auto">
          <a:xfrm>
            <a:off x="76200" y="6019800"/>
            <a:ext cx="4114800" cy="304800"/>
          </a:xfrm>
          <a:prstGeom prst="rect">
            <a:avLst/>
          </a:prstGeom>
          <a:noFill/>
          <a:ln w="1905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179388" lvl="1" algn="ctr"/>
            <a:r>
              <a:rPr lang="en-US" sz="1400" b="1"/>
              <a:t>IPs:</a:t>
            </a:r>
            <a:r>
              <a:rPr lang="en-US" sz="1400" b="1">
                <a:solidFill>
                  <a:srgbClr val="FF0000"/>
                </a:solidFill>
              </a:rPr>
              <a:t> </a:t>
            </a:r>
            <a:r>
              <a:rPr lang="en-US" sz="1400" b="1">
                <a:solidFill>
                  <a:schemeClr val="bg2"/>
                </a:solidFill>
              </a:rPr>
              <a:t>1 5 2 8</a:t>
            </a:r>
            <a:r>
              <a:rPr lang="en-US" sz="1400" b="1">
                <a:solidFill>
                  <a:srgbClr val="FF0000"/>
                </a:solidFill>
              </a:rPr>
              <a:t> </a:t>
            </a:r>
            <a:r>
              <a:rPr lang="en-US" sz="1400" b="1"/>
              <a:t>-</a:t>
            </a:r>
            <a:r>
              <a:rPr lang="en-US" sz="1400" b="1">
                <a:solidFill>
                  <a:srgbClr val="FF0000"/>
                </a:solidFill>
              </a:rPr>
              <a:t> </a:t>
            </a:r>
            <a:r>
              <a:rPr lang="en-US" sz="1400" b="1">
                <a:solidFill>
                  <a:srgbClr val="009900"/>
                </a:solidFill>
              </a:rPr>
              <a:t>1 5</a:t>
            </a:r>
            <a:r>
              <a:rPr lang="en-US" sz="1400" b="1"/>
              <a:t> </a:t>
            </a:r>
            <a:r>
              <a:rPr lang="en-US" sz="1400" b="1">
                <a:solidFill>
                  <a:srgbClr val="009900"/>
                </a:solidFill>
              </a:rPr>
              <a:t>8</a:t>
            </a:r>
            <a:r>
              <a:rPr lang="en-US" sz="1400"/>
              <a:t> </a:t>
            </a:r>
            <a:r>
              <a:rPr lang="en-US" sz="1400" b="1"/>
              <a:t>-</a:t>
            </a:r>
            <a:r>
              <a:rPr lang="en-US" sz="1400"/>
              <a:t> </a:t>
            </a:r>
            <a:r>
              <a:rPr lang="en-US" sz="1400" b="1">
                <a:solidFill>
                  <a:srgbClr val="FF00FF"/>
                </a:solidFill>
              </a:rPr>
              <a:t>1 5 2</a:t>
            </a:r>
            <a:r>
              <a:rPr lang="en-US" sz="1400"/>
              <a:t> </a:t>
            </a:r>
            <a:r>
              <a:rPr lang="en-US" sz="1400" b="1"/>
              <a:t>-</a:t>
            </a:r>
            <a:r>
              <a:rPr lang="en-US" sz="1400"/>
              <a:t> </a:t>
            </a:r>
            <a:r>
              <a:rPr lang="en-US" sz="1400" b="1">
                <a:solidFill>
                  <a:srgbClr val="FF0000"/>
                </a:solidFill>
              </a:rPr>
              <a:t>1 5 </a:t>
            </a:r>
            <a:r>
              <a:rPr lang="en-US" sz="1400" b="1"/>
              <a:t>-</a:t>
            </a:r>
            <a:r>
              <a:rPr lang="en-US" sz="1400"/>
              <a:t> </a:t>
            </a:r>
            <a:r>
              <a:rPr lang="en-US" sz="1400" b="1">
                <a:solidFill>
                  <a:srgbClr val="00CCFF"/>
                </a:solidFill>
              </a:rPr>
              <a:t>2 8</a:t>
            </a:r>
            <a:r>
              <a:rPr lang="en-US" sz="1400" b="1">
                <a:solidFill>
                  <a:srgbClr val="FF0000"/>
                </a:solidFill>
              </a:rPr>
              <a:t> </a:t>
            </a:r>
            <a:r>
              <a:rPr lang="en-US" sz="1400" b="1"/>
              <a:t>- </a:t>
            </a:r>
            <a:r>
              <a:rPr lang="en-US" sz="1400" b="1">
                <a:solidFill>
                  <a:srgbClr val="0000FF"/>
                </a:solidFill>
              </a:rPr>
              <a:t>8</a:t>
            </a:r>
            <a:endParaRPr lang="en-GB" sz="1400" b="1">
              <a:solidFill>
                <a:srgbClr val="0000FF"/>
              </a:solidFill>
            </a:endParaRP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152400" y="1143000"/>
            <a:ext cx="8839200" cy="3400425"/>
            <a:chOff x="96" y="1074"/>
            <a:chExt cx="5568" cy="2142"/>
          </a:xfrm>
        </p:grpSpPr>
        <p:pic>
          <p:nvPicPr>
            <p:cNvPr id="274447" name="Picture 15" descr="f_lossintcoll129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6" y="1074"/>
              <a:ext cx="5568" cy="2142"/>
            </a:xfrm>
            <a:prstGeom prst="rect">
              <a:avLst/>
            </a:prstGeom>
            <a:noFill/>
          </p:spPr>
        </p:pic>
        <p:sp>
          <p:nvSpPr>
            <p:cNvPr id="274442" name="Text Box 10"/>
            <p:cNvSpPr txBox="1">
              <a:spLocks noChangeArrowheads="1"/>
            </p:cNvSpPr>
            <p:nvPr/>
          </p:nvSpPr>
          <p:spPr bwMode="auto">
            <a:xfrm>
              <a:off x="1536" y="1296"/>
              <a:ext cx="867" cy="173"/>
            </a:xfrm>
            <a:prstGeom prst="rect">
              <a:avLst/>
            </a:prstGeom>
            <a:solidFill>
              <a:schemeClr val="bg1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1200" b="1">
                  <a:solidFill>
                    <a:srgbClr val="0000FF"/>
                  </a:solidFill>
                </a:rPr>
                <a:t>1 LR in 2 (33m)</a:t>
              </a:r>
            </a:p>
          </p:txBody>
        </p:sp>
        <p:sp>
          <p:nvSpPr>
            <p:cNvPr id="274443" name="Text Box 11"/>
            <p:cNvSpPr txBox="1">
              <a:spLocks noChangeArrowheads="1"/>
            </p:cNvSpPr>
            <p:nvPr/>
          </p:nvSpPr>
          <p:spPr bwMode="auto">
            <a:xfrm>
              <a:off x="3981" y="1344"/>
              <a:ext cx="867" cy="173"/>
            </a:xfrm>
            <a:prstGeom prst="rect">
              <a:avLst/>
            </a:prstGeom>
            <a:solidFill>
              <a:schemeClr val="bg1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1200" b="1">
                  <a:solidFill>
                    <a:srgbClr val="0000FF"/>
                  </a:solidFill>
                </a:rPr>
                <a:t>1 LR in 2 (33m)</a:t>
              </a:r>
            </a:p>
          </p:txBody>
        </p:sp>
        <p:sp>
          <p:nvSpPr>
            <p:cNvPr id="274444" name="Text Box 12"/>
            <p:cNvSpPr txBox="1">
              <a:spLocks noChangeArrowheads="1"/>
            </p:cNvSpPr>
            <p:nvPr/>
          </p:nvSpPr>
          <p:spPr bwMode="auto">
            <a:xfrm>
              <a:off x="1917" y="1728"/>
              <a:ext cx="867" cy="173"/>
            </a:xfrm>
            <a:prstGeom prst="rect">
              <a:avLst/>
            </a:prstGeom>
            <a:solidFill>
              <a:schemeClr val="bg1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1200" b="1">
                  <a:solidFill>
                    <a:srgbClr val="FF0000"/>
                  </a:solidFill>
                </a:rPr>
                <a:t>1 LR in 8 (33m)</a:t>
              </a:r>
            </a:p>
          </p:txBody>
        </p:sp>
        <p:sp>
          <p:nvSpPr>
            <p:cNvPr id="274445" name="Text Box 13"/>
            <p:cNvSpPr txBox="1">
              <a:spLocks noChangeArrowheads="1"/>
            </p:cNvSpPr>
            <p:nvPr/>
          </p:nvSpPr>
          <p:spPr bwMode="auto">
            <a:xfrm>
              <a:off x="4464" y="1728"/>
              <a:ext cx="867" cy="173"/>
            </a:xfrm>
            <a:prstGeom prst="rect">
              <a:avLst/>
            </a:prstGeom>
            <a:solidFill>
              <a:schemeClr val="bg1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1200" b="1">
                  <a:solidFill>
                    <a:srgbClr val="FF00FF"/>
                  </a:solidFill>
                </a:rPr>
                <a:t>1 LR in 8 (33m)</a:t>
              </a:r>
            </a:p>
          </p:txBody>
        </p:sp>
        <p:sp>
          <p:nvSpPr>
            <p:cNvPr id="274446" name="Text Box 14"/>
            <p:cNvSpPr txBox="1">
              <a:spLocks noChangeArrowheads="1"/>
            </p:cNvSpPr>
            <p:nvPr/>
          </p:nvSpPr>
          <p:spPr bwMode="auto">
            <a:xfrm>
              <a:off x="4704" y="2208"/>
              <a:ext cx="867" cy="173"/>
            </a:xfrm>
            <a:prstGeom prst="rect">
              <a:avLst/>
            </a:prstGeom>
            <a:solidFill>
              <a:schemeClr val="bg1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1200" b="1">
                  <a:solidFill>
                    <a:srgbClr val="009900"/>
                  </a:solidFill>
                </a:rPr>
                <a:t>1 LR in 2 (22m)</a:t>
              </a:r>
            </a:p>
          </p:txBody>
        </p:sp>
        <p:sp>
          <p:nvSpPr>
            <p:cNvPr id="274448" name="Text Box 16"/>
            <p:cNvSpPr txBox="1">
              <a:spLocks noChangeArrowheads="1"/>
            </p:cNvSpPr>
            <p:nvPr/>
          </p:nvSpPr>
          <p:spPr bwMode="auto">
            <a:xfrm>
              <a:off x="2064" y="2160"/>
              <a:ext cx="867" cy="173"/>
            </a:xfrm>
            <a:prstGeom prst="rect">
              <a:avLst/>
            </a:prstGeom>
            <a:solidFill>
              <a:schemeClr val="bg1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1200" b="1">
                  <a:solidFill>
                    <a:srgbClr val="009900"/>
                  </a:solidFill>
                </a:rPr>
                <a:t>1 LR in 2 (22m)</a:t>
              </a:r>
            </a:p>
          </p:txBody>
        </p:sp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6400800" y="5410200"/>
            <a:ext cx="2286000" cy="914400"/>
            <a:chOff x="4080" y="3408"/>
            <a:chExt cx="1440" cy="576"/>
          </a:xfrm>
        </p:grpSpPr>
        <p:sp>
          <p:nvSpPr>
            <p:cNvPr id="274451" name="Oval 19"/>
            <p:cNvSpPr>
              <a:spLocks noChangeArrowheads="1"/>
            </p:cNvSpPr>
            <p:nvPr/>
          </p:nvSpPr>
          <p:spPr bwMode="auto">
            <a:xfrm>
              <a:off x="4130" y="3485"/>
              <a:ext cx="49" cy="48"/>
            </a:xfrm>
            <a:prstGeom prst="ellipse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4452" name="Rectangle 20"/>
            <p:cNvSpPr>
              <a:spLocks noChangeArrowheads="1"/>
            </p:cNvSpPr>
            <p:nvPr/>
          </p:nvSpPr>
          <p:spPr bwMode="auto">
            <a:xfrm>
              <a:off x="4130" y="3677"/>
              <a:ext cx="49" cy="48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4453" name="AutoShape 21"/>
            <p:cNvSpPr>
              <a:spLocks noChangeArrowheads="1"/>
            </p:cNvSpPr>
            <p:nvPr/>
          </p:nvSpPr>
          <p:spPr bwMode="auto">
            <a:xfrm>
              <a:off x="4130" y="3773"/>
              <a:ext cx="49" cy="48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4454" name="AutoShape 22"/>
            <p:cNvSpPr>
              <a:spLocks noChangeArrowheads="1"/>
            </p:cNvSpPr>
            <p:nvPr/>
          </p:nvSpPr>
          <p:spPr bwMode="auto">
            <a:xfrm>
              <a:off x="4130" y="3869"/>
              <a:ext cx="49" cy="48"/>
            </a:xfrm>
            <a:prstGeom prst="diamond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4455" name="Text Box 23"/>
            <p:cNvSpPr txBox="1">
              <a:spLocks noChangeArrowheads="1"/>
            </p:cNvSpPr>
            <p:nvPr/>
          </p:nvSpPr>
          <p:spPr bwMode="auto">
            <a:xfrm>
              <a:off x="4242" y="3408"/>
              <a:ext cx="1278" cy="17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1200"/>
                <a:t>no Long Range interactions</a:t>
              </a:r>
            </a:p>
          </p:txBody>
        </p:sp>
        <p:sp>
          <p:nvSpPr>
            <p:cNvPr id="274456" name="Text Box 24"/>
            <p:cNvSpPr txBox="1">
              <a:spLocks noChangeArrowheads="1"/>
            </p:cNvSpPr>
            <p:nvPr/>
          </p:nvSpPr>
          <p:spPr bwMode="auto">
            <a:xfrm>
              <a:off x="4252" y="3696"/>
              <a:ext cx="830" cy="17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1200"/>
                <a:t>with Long Range</a:t>
              </a:r>
            </a:p>
          </p:txBody>
        </p:sp>
        <p:sp>
          <p:nvSpPr>
            <p:cNvPr id="274457" name="Rectangle 25"/>
            <p:cNvSpPr>
              <a:spLocks noChangeArrowheads="1"/>
            </p:cNvSpPr>
            <p:nvPr/>
          </p:nvSpPr>
          <p:spPr bwMode="auto">
            <a:xfrm>
              <a:off x="4080" y="3408"/>
              <a:ext cx="1440" cy="576"/>
            </a:xfrm>
            <a:prstGeom prst="rect">
              <a:avLst/>
            </a:prstGeom>
            <a:no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4458" name="Line 26"/>
            <p:cNvSpPr>
              <a:spLocks noChangeShapeType="1"/>
            </p:cNvSpPr>
            <p:nvPr/>
          </p:nvSpPr>
          <p:spPr bwMode="auto">
            <a:xfrm>
              <a:off x="4080" y="3600"/>
              <a:ext cx="1440" cy="0"/>
            </a:xfrm>
            <a:prstGeom prst="line">
              <a:avLst/>
            </a:prstGeom>
            <a:noFill/>
            <a:ln w="127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4460" name="Line 28"/>
            <p:cNvSpPr>
              <a:spLocks noChangeShapeType="1"/>
            </p:cNvSpPr>
            <p:nvPr/>
          </p:nvSpPr>
          <p:spPr bwMode="auto">
            <a:xfrm>
              <a:off x="4224" y="3408"/>
              <a:ext cx="0" cy="576"/>
            </a:xfrm>
            <a:prstGeom prst="line">
              <a:avLst/>
            </a:prstGeom>
            <a:noFill/>
            <a:ln w="127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24" name="Footer Placeholder 4"/>
          <p:cNvSpPr txBox="1">
            <a:spLocks/>
          </p:cNvSpPr>
          <p:nvPr/>
        </p:nvSpPr>
        <p:spPr bwMode="auto">
          <a:xfrm>
            <a:off x="5791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charset="0"/>
                <a:ea typeface="+mn-ea"/>
                <a:cs typeface="+mn-cs"/>
              </a:rPr>
              <a:t>giulia papotti (BE/OP/LHC)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0104" y="803095"/>
            <a:ext cx="9103896" cy="5839005"/>
          </a:xfrm>
          <a:solidFill>
            <a:schemeClr val="bg1">
              <a:alpha val="0"/>
            </a:schemeClr>
          </a:solidFill>
        </p:spPr>
        <p:txBody>
          <a:bodyPr/>
          <a:lstStyle/>
          <a:p>
            <a:r>
              <a:rPr lang="en-US" dirty="0" smtClean="0"/>
              <a:t>End of Fill studies:</a:t>
            </a:r>
          </a:p>
          <a:p>
            <a:pPr lvl="1"/>
            <a:r>
              <a:rPr lang="en-US" dirty="0" smtClean="0"/>
              <a:t>Luminosity scans in all </a:t>
            </a:r>
            <a:r>
              <a:rPr lang="en-US" dirty="0" err="1" smtClean="0"/>
              <a:t>IPs</a:t>
            </a:r>
            <a:r>
              <a:rPr lang="en-US" dirty="0" smtClean="0"/>
              <a:t> (large scan in IP1);</a:t>
            </a:r>
          </a:p>
          <a:p>
            <a:pPr lvl="1"/>
            <a:r>
              <a:rPr lang="en-US" dirty="0" smtClean="0"/>
              <a:t>Damper studies;</a:t>
            </a:r>
          </a:p>
          <a:p>
            <a:pPr lvl="1"/>
            <a:r>
              <a:rPr lang="en-US" dirty="0" smtClean="0"/>
              <a:t>Orbit feedback test for radial loop </a:t>
            </a:r>
            <a:r>
              <a:rPr lang="en-US" dirty="0" smtClean="0"/>
              <a:t>correction;</a:t>
            </a:r>
            <a:endParaRPr lang="en-US" dirty="0" smtClean="0"/>
          </a:p>
          <a:p>
            <a:pPr lvl="1"/>
            <a:r>
              <a:rPr lang="en-US" dirty="0" smtClean="0"/>
              <a:t>16:15: Beam dump; very clean &amp; without any unusual </a:t>
            </a:r>
            <a:r>
              <a:rPr lang="en-US" dirty="0" smtClean="0"/>
              <a:t>losses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Afternoon:</a:t>
            </a:r>
          </a:p>
          <a:p>
            <a:pPr lvl="1"/>
            <a:r>
              <a:rPr lang="en-US" dirty="0" err="1" smtClean="0"/>
              <a:t>Cryo</a:t>
            </a:r>
            <a:r>
              <a:rPr lang="en-US" dirty="0" smtClean="0"/>
              <a:t> problem in Pt6 right after the beam dump.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 20.8.</a:t>
            </a:r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014056-7BCD-1845-8D94-64C65C1E8D8B}" type="slidenum">
              <a:rPr lang="en-US" smtClean="0">
                <a:solidFill>
                  <a:srgbClr val="FFFFFF"/>
                </a:solidFill>
              </a:rPr>
              <a:pPr/>
              <a:t>19</a:t>
            </a:fld>
            <a:r>
              <a:rPr lang="en-US" dirty="0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8:30 meeting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-77733" y="711437"/>
            <a:ext cx="9209466" cy="872941"/>
          </a:xfrm>
          <a:solidFill>
            <a:schemeClr val="bg1">
              <a:alpha val="0"/>
            </a:schemeClr>
          </a:solidFill>
        </p:spPr>
        <p:txBody>
          <a:bodyPr/>
          <a:lstStyle/>
          <a:p>
            <a:r>
              <a:rPr lang="en-US" dirty="0" smtClean="0"/>
              <a:t>Operation with</a:t>
            </a:r>
            <a:r>
              <a:rPr lang="en-US" dirty="0" smtClean="0"/>
              <a:t> </a:t>
            </a:r>
            <a:r>
              <a:rPr lang="en-US" dirty="0" smtClean="0"/>
              <a:t>25 on 25 and 48 on 48 bunch configurations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3 </a:t>
            </a:r>
            <a:r>
              <a:rPr lang="en-US" dirty="0" smtClean="0"/>
              <a:t>fills with up-to</a:t>
            </a:r>
            <a:r>
              <a:rPr lang="en-US" dirty="0" smtClean="0"/>
              <a:t> </a:t>
            </a:r>
            <a:r>
              <a:rPr lang="en-US" dirty="0" smtClean="0"/>
              <a:t>24</a:t>
            </a:r>
            <a:r>
              <a:rPr lang="en-US" dirty="0" smtClean="0"/>
              <a:t>0 </a:t>
            </a:r>
            <a:r>
              <a:rPr lang="en-US" dirty="0" smtClean="0"/>
              <a:t>nb</a:t>
            </a:r>
            <a:r>
              <a:rPr lang="en-US" baseline="30000" dirty="0" smtClean="0"/>
              <a:t>-1 </a:t>
            </a:r>
            <a:r>
              <a:rPr lang="en-US" dirty="0" smtClean="0"/>
              <a:t>per fill </a:t>
            </a:r>
            <a:r>
              <a:rPr lang="en-US" dirty="0" smtClean="0">
                <a:solidFill>
                  <a:srgbClr val="800000"/>
                </a:solidFill>
                <a:sym typeface="Wingdings"/>
              </a:rPr>
              <a:t></a:t>
            </a:r>
            <a:r>
              <a:rPr lang="en-US" dirty="0" smtClean="0">
                <a:solidFill>
                  <a:srgbClr val="800000"/>
                </a:solidFill>
                <a:sym typeface="Wingdings"/>
              </a:rPr>
              <a:t>36.5</a:t>
            </a:r>
            <a:r>
              <a:rPr lang="en-US" dirty="0" smtClean="0">
                <a:solidFill>
                  <a:srgbClr val="800000"/>
                </a:solidFill>
                <a:sym typeface="Wingdings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sym typeface="Wingdings"/>
              </a:rPr>
              <a:t>h</a:t>
            </a:r>
            <a:r>
              <a:rPr lang="en-US" dirty="0" smtClean="0">
                <a:solidFill>
                  <a:srgbClr val="800000"/>
                </a:solidFill>
                <a:sym typeface="Wingdings"/>
              </a:rPr>
              <a:t> of luminosity production</a:t>
            </a:r>
            <a:endParaRPr lang="en-US" dirty="0" smtClean="0">
              <a:solidFill>
                <a:srgbClr val="800000"/>
              </a:solidFill>
            </a:endParaRPr>
          </a:p>
          <a:p>
            <a:pPr lvl="1">
              <a:buNone/>
            </a:pPr>
            <a:r>
              <a:rPr lang="en-US" dirty="0" smtClean="0">
                <a:sym typeface="Wingdings"/>
              </a:rPr>
              <a:t>     </a:t>
            </a:r>
            <a:r>
              <a:rPr lang="en-US" dirty="0" err="1" smtClean="0">
                <a:solidFill>
                  <a:srgbClr val="008000"/>
                </a:solidFill>
                <a:sym typeface="Wingdings"/>
              </a:rPr>
              <a:t></a:t>
            </a:r>
            <a:r>
              <a:rPr lang="en-US" dirty="0" smtClean="0">
                <a:solidFill>
                  <a:srgbClr val="008000"/>
                </a:solidFill>
                <a:sym typeface="Wingdings"/>
              </a:rPr>
              <a:t> ca. one fill</a:t>
            </a:r>
            <a:r>
              <a:rPr lang="en-US" dirty="0" smtClean="0">
                <a:solidFill>
                  <a:srgbClr val="008000"/>
                </a:solidFill>
                <a:sym typeface="Wingdings"/>
              </a:rPr>
              <a:t> </a:t>
            </a:r>
            <a:r>
              <a:rPr lang="en-US" dirty="0" smtClean="0">
                <a:solidFill>
                  <a:srgbClr val="008000"/>
                </a:solidFill>
                <a:sym typeface="Wingdings"/>
              </a:rPr>
              <a:t>every other</a:t>
            </a:r>
            <a:r>
              <a:rPr lang="en-US" dirty="0" smtClean="0">
                <a:solidFill>
                  <a:srgbClr val="008000"/>
                </a:solidFill>
                <a:sym typeface="Wingdings"/>
              </a:rPr>
              <a:t> </a:t>
            </a:r>
            <a:r>
              <a:rPr lang="en-US" dirty="0" smtClean="0">
                <a:solidFill>
                  <a:srgbClr val="008000"/>
                </a:solidFill>
                <a:sym typeface="Wingdings"/>
              </a:rPr>
              <a:t>day; </a:t>
            </a:r>
            <a:r>
              <a:rPr lang="en-US" dirty="0" smtClean="0">
                <a:solidFill>
                  <a:srgbClr val="800000"/>
                </a:solidFill>
                <a:sym typeface="Wingdings"/>
              </a:rPr>
              <a:t>peak luminosity: </a:t>
            </a:r>
            <a:r>
              <a:rPr lang="en-US" dirty="0" err="1" smtClean="0">
                <a:solidFill>
                  <a:srgbClr val="800000"/>
                </a:solidFill>
                <a:sym typeface="Wingdings"/>
              </a:rPr>
              <a:t>L</a:t>
            </a:r>
            <a:r>
              <a:rPr lang="en-US" dirty="0" smtClean="0">
                <a:solidFill>
                  <a:srgbClr val="800000"/>
                </a:solidFill>
                <a:sym typeface="Wingdings"/>
              </a:rPr>
              <a:t> =</a:t>
            </a:r>
            <a:r>
              <a:rPr lang="en-US" dirty="0" smtClean="0">
                <a:solidFill>
                  <a:srgbClr val="800000"/>
                </a:solidFill>
                <a:sym typeface="Wingdings"/>
              </a:rPr>
              <a:t> 9.5 </a:t>
            </a:r>
            <a:r>
              <a:rPr lang="en-US" dirty="0" smtClean="0">
                <a:solidFill>
                  <a:srgbClr val="800000"/>
                </a:solidFill>
                <a:sym typeface="Wingdings"/>
              </a:rPr>
              <a:t>10</a:t>
            </a:r>
            <a:r>
              <a:rPr lang="en-US" baseline="30000" dirty="0" smtClean="0">
                <a:solidFill>
                  <a:srgbClr val="800000"/>
                </a:solidFill>
                <a:sym typeface="Wingdings"/>
              </a:rPr>
              <a:t>30</a:t>
            </a:r>
            <a:r>
              <a:rPr lang="en-US" dirty="0" smtClean="0">
                <a:solidFill>
                  <a:srgbClr val="800000"/>
                </a:solidFill>
                <a:sym typeface="Wingdings"/>
              </a:rPr>
              <a:t> cm</a:t>
            </a:r>
            <a:r>
              <a:rPr lang="en-US" baseline="30000" dirty="0" smtClean="0">
                <a:solidFill>
                  <a:srgbClr val="800000"/>
                </a:solidFill>
                <a:sym typeface="Wingdings"/>
              </a:rPr>
              <a:t>-2 </a:t>
            </a:r>
            <a:r>
              <a:rPr lang="en-US" dirty="0" smtClean="0">
                <a:solidFill>
                  <a:srgbClr val="800000"/>
                </a:solidFill>
                <a:sym typeface="Wingdings"/>
              </a:rPr>
              <a:t>sec</a:t>
            </a:r>
            <a:r>
              <a:rPr lang="en-US" baseline="30000" dirty="0" smtClean="0">
                <a:solidFill>
                  <a:srgbClr val="800000"/>
                </a:solidFill>
                <a:sym typeface="Wingdings"/>
              </a:rPr>
              <a:t>-1</a:t>
            </a:r>
          </a:p>
          <a:p>
            <a:pPr lvl="1"/>
            <a:r>
              <a:rPr lang="en-US" dirty="0" smtClean="0">
                <a:sym typeface="Wingdings"/>
              </a:rPr>
              <a:t>average fill time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above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12</a:t>
            </a:r>
            <a:r>
              <a:rPr lang="en-US" dirty="0" smtClean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hours </a:t>
            </a:r>
            <a:r>
              <a:rPr lang="en-US" dirty="0" smtClean="0">
                <a:sym typeface="Wingdings"/>
              </a:rPr>
              <a:t>(10.5, 12, 14, [&gt;7]) </a:t>
            </a:r>
            <a:endParaRPr lang="en-US" dirty="0" smtClean="0">
              <a:sym typeface="Wingdings"/>
            </a:endParaRPr>
          </a:p>
          <a:p>
            <a:pPr lvl="1"/>
            <a:r>
              <a:rPr lang="en-US" dirty="0" smtClean="0">
                <a:sym typeface="Wingdings"/>
              </a:rPr>
              <a:t>integrated luminosity</a:t>
            </a:r>
            <a:r>
              <a:rPr lang="en-US" smtClean="0">
                <a:sym typeface="Wingdings"/>
              </a:rPr>
              <a:t>:</a:t>
            </a:r>
            <a:r>
              <a:rPr lang="en-US" smtClean="0">
                <a:sym typeface="Wingdings"/>
              </a:rPr>
              <a:t> </a:t>
            </a:r>
            <a:r>
              <a:rPr lang="en-US" dirty="0" smtClean="0">
                <a:solidFill>
                  <a:srgbClr val="008000"/>
                </a:solidFill>
                <a:sym typeface="Wingdings"/>
              </a:rPr>
              <a:t>6</a:t>
            </a:r>
            <a:r>
              <a:rPr lang="en-US" smtClean="0">
                <a:solidFill>
                  <a:srgbClr val="008000"/>
                </a:solidFill>
                <a:sym typeface="Wingdings"/>
              </a:rPr>
              <a:t>40 </a:t>
            </a:r>
            <a:r>
              <a:rPr lang="en-US" dirty="0" smtClean="0">
                <a:solidFill>
                  <a:srgbClr val="008000"/>
                </a:solidFill>
                <a:sym typeface="Wingdings"/>
              </a:rPr>
              <a:t>nb</a:t>
            </a:r>
            <a:r>
              <a:rPr lang="en-US" baseline="30000" dirty="0" smtClean="0">
                <a:solidFill>
                  <a:srgbClr val="008000"/>
                </a:solidFill>
                <a:sym typeface="Wingdings"/>
              </a:rPr>
              <a:t>-1 </a:t>
            </a:r>
            <a:r>
              <a:rPr lang="en-US" dirty="0" smtClean="0">
                <a:sym typeface="Wingdings"/>
              </a:rPr>
              <a:t>(105, 105, 240, [190]) </a:t>
            </a:r>
          </a:p>
          <a:p>
            <a:pPr lvl="1"/>
            <a:r>
              <a:rPr lang="en-US" dirty="0" err="1" smtClean="0">
                <a:solidFill>
                  <a:srgbClr val="FF0000"/>
                </a:solidFill>
                <a:sym typeface="Wingdings"/>
              </a:rPr>
              <a:t>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ca.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22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%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efficiency (</a:t>
            </a:r>
            <a:r>
              <a:rPr lang="en-US" dirty="0" err="1" smtClean="0">
                <a:solidFill>
                  <a:srgbClr val="FF0000"/>
                </a:solidFill>
                <a:sym typeface="Wingdings"/>
              </a:rPr>
              <a:t>wrt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 to scheduled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time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=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 1 week)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;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 48% machine availability</a:t>
            </a:r>
            <a:r>
              <a:rPr lang="en-US" dirty="0" smtClean="0">
                <a:solidFill>
                  <a:srgbClr val="008000"/>
                </a:solidFill>
                <a:sym typeface="Wingdings"/>
              </a:rPr>
              <a:t> </a:t>
            </a:r>
            <a:endParaRPr lang="en-US" baseline="30000" dirty="0" smtClean="0">
              <a:solidFill>
                <a:srgbClr val="008000"/>
              </a:solidFill>
              <a:sym typeface="Wingdings"/>
            </a:endParaRPr>
          </a:p>
          <a:p>
            <a:pPr lvl="1">
              <a:buNone/>
            </a:pPr>
            <a:endParaRPr lang="en-US" baseline="30000" dirty="0" smtClean="0">
              <a:solidFill>
                <a:srgbClr val="008000"/>
              </a:solidFill>
            </a:endParaRP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 </a:t>
            </a:r>
            <a:r>
              <a:rPr lang="en-US" dirty="0" smtClean="0"/>
              <a:t>33</a:t>
            </a:r>
            <a:endParaRPr lang="en-US" dirty="0" smtClean="0"/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014056-7BCD-1845-8D94-64C65C1E8D8B}" type="slidenum">
              <a:rPr lang="en-US" smtClean="0">
                <a:solidFill>
                  <a:srgbClr val="FFFFFF"/>
                </a:solidFill>
              </a:rPr>
              <a:pPr/>
              <a:t>2</a:t>
            </a:fld>
            <a:r>
              <a:rPr lang="en-US" dirty="0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8:30 meeting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Picture 6" descr="Luminosity Week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03" y="3281305"/>
            <a:ext cx="9144000" cy="3622675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0104" y="488839"/>
            <a:ext cx="9103896" cy="5839005"/>
          </a:xfrm>
          <a:solidFill>
            <a:schemeClr val="bg1">
              <a:alpha val="0"/>
            </a:schemeClr>
          </a:solidFill>
        </p:spPr>
        <p:txBody>
          <a:bodyPr/>
          <a:lstStyle/>
          <a:p>
            <a:pPr lvl="1">
              <a:buNone/>
            </a:pPr>
            <a:endParaRPr lang="en-US" baseline="30000" dirty="0" smtClean="0">
              <a:solidFill>
                <a:srgbClr val="008000"/>
              </a:solidFill>
            </a:endParaRPr>
          </a:p>
          <a:p>
            <a:r>
              <a:rPr lang="en-US" dirty="0" err="1" smtClean="0"/>
              <a:t>Lumi</a:t>
            </a:r>
            <a:r>
              <a:rPr lang="en-US" dirty="0" smtClean="0"/>
              <a:t> scans</a:t>
            </a:r>
          </a:p>
          <a:p>
            <a:pPr>
              <a:buNone/>
            </a:pPr>
            <a:r>
              <a:rPr lang="en-US" dirty="0" smtClean="0"/>
              <a:t>     in IR1:</a:t>
            </a:r>
          </a:p>
          <a:p>
            <a:pPr>
              <a:buFont typeface="Wingdings" charset="2"/>
              <a:buChar char="è"/>
            </a:pPr>
            <a:r>
              <a:rPr lang="en-US" dirty="0" smtClean="0">
                <a:sym typeface="Wingdings"/>
              </a:rPr>
              <a:t>average</a:t>
            </a:r>
          </a:p>
          <a:p>
            <a:pPr>
              <a:buNone/>
            </a:pPr>
            <a:r>
              <a:rPr lang="en-US" dirty="0" smtClean="0">
                <a:sym typeface="Wingdings"/>
              </a:rPr>
              <a:t>     beam</a:t>
            </a:r>
          </a:p>
          <a:p>
            <a:pPr>
              <a:buNone/>
            </a:pPr>
            <a:r>
              <a:rPr lang="en-US" dirty="0" smtClean="0">
                <a:sym typeface="Wingdings"/>
              </a:rPr>
              <a:t>     </a:t>
            </a:r>
            <a:r>
              <a:rPr lang="en-US" dirty="0" err="1" smtClean="0">
                <a:sym typeface="Wingdings"/>
              </a:rPr>
              <a:t>emittances</a:t>
            </a:r>
            <a:r>
              <a:rPr lang="en-US" dirty="0" smtClean="0">
                <a:sym typeface="Wingdings"/>
              </a:rPr>
              <a:t>:</a:t>
            </a:r>
          </a:p>
          <a:p>
            <a:pPr>
              <a:buNone/>
            </a:pPr>
            <a:endParaRPr lang="en-US" dirty="0" smtClean="0">
              <a:sym typeface="Wingdings"/>
            </a:endParaRPr>
          </a:p>
          <a:p>
            <a:pPr>
              <a:buNone/>
            </a:pPr>
            <a:r>
              <a:rPr lang="en-US" dirty="0" smtClean="0">
                <a:solidFill>
                  <a:srgbClr val="800000"/>
                </a:solidFill>
                <a:sym typeface="Wingdings"/>
              </a:rPr>
              <a:t>     </a:t>
            </a:r>
            <a:r>
              <a:rPr lang="en-US" dirty="0" smtClean="0">
                <a:solidFill>
                  <a:srgbClr val="800000"/>
                </a:solidFill>
                <a:latin typeface="Symbol" charset="2"/>
                <a:cs typeface="Symbol" charset="2"/>
                <a:sym typeface="Wingdings"/>
              </a:rPr>
              <a:t>e</a:t>
            </a:r>
            <a:r>
              <a:rPr lang="en-US" baseline="-25000" dirty="0" smtClean="0">
                <a:solidFill>
                  <a:srgbClr val="800000"/>
                </a:solidFill>
                <a:sym typeface="Wingdings"/>
              </a:rPr>
              <a:t>x</a:t>
            </a:r>
            <a:r>
              <a:rPr lang="en-US" dirty="0" smtClean="0">
                <a:solidFill>
                  <a:srgbClr val="800000"/>
                </a:solidFill>
                <a:sym typeface="Wingdings"/>
              </a:rPr>
              <a:t> = 4.4</a:t>
            </a:r>
            <a:r>
              <a:rPr lang="en-US" dirty="0" smtClean="0">
                <a:solidFill>
                  <a:srgbClr val="800000"/>
                </a:solidFill>
                <a:latin typeface="Symbol" charset="2"/>
                <a:cs typeface="Symbol" charset="2"/>
                <a:sym typeface="Wingdings"/>
              </a:rPr>
              <a:t>m</a:t>
            </a:r>
            <a:r>
              <a:rPr lang="en-US" dirty="0" smtClean="0">
                <a:solidFill>
                  <a:srgbClr val="800000"/>
                </a:solidFill>
                <a:sym typeface="Wingdings"/>
              </a:rPr>
              <a:t>m</a:t>
            </a:r>
          </a:p>
          <a:p>
            <a:pPr>
              <a:buNone/>
            </a:pPr>
            <a:r>
              <a:rPr lang="en-US" dirty="0" smtClean="0">
                <a:solidFill>
                  <a:srgbClr val="800000"/>
                </a:solidFill>
                <a:sym typeface="Wingdings"/>
              </a:rPr>
              <a:t>     </a:t>
            </a:r>
            <a:r>
              <a:rPr lang="en-US" dirty="0" err="1" smtClean="0">
                <a:solidFill>
                  <a:srgbClr val="800000"/>
                </a:solidFill>
                <a:latin typeface="Symbol" charset="2"/>
                <a:cs typeface="Symbol" charset="2"/>
                <a:sym typeface="Wingdings"/>
              </a:rPr>
              <a:t>e</a:t>
            </a:r>
            <a:r>
              <a:rPr lang="en-US" baseline="-25000" dirty="0" err="1" smtClean="0">
                <a:solidFill>
                  <a:srgbClr val="800000"/>
                </a:solidFill>
                <a:sym typeface="Wingdings"/>
              </a:rPr>
              <a:t>y</a:t>
            </a:r>
            <a:r>
              <a:rPr lang="en-US" dirty="0" smtClean="0">
                <a:solidFill>
                  <a:srgbClr val="800000"/>
                </a:solidFill>
                <a:sym typeface="Wingdings"/>
              </a:rPr>
              <a:t> = 4.9</a:t>
            </a:r>
            <a:r>
              <a:rPr lang="en-US" dirty="0" smtClean="0">
                <a:solidFill>
                  <a:srgbClr val="800000"/>
                </a:solidFill>
                <a:latin typeface="Symbol" charset="2"/>
                <a:cs typeface="Symbol" charset="2"/>
                <a:sym typeface="Wingdings"/>
              </a:rPr>
              <a:t>m</a:t>
            </a:r>
            <a:r>
              <a:rPr lang="en-US" dirty="0" smtClean="0">
                <a:solidFill>
                  <a:srgbClr val="800000"/>
                </a:solidFill>
                <a:sym typeface="Wingdings"/>
              </a:rPr>
              <a:t>m</a:t>
            </a:r>
          </a:p>
          <a:p>
            <a:pPr>
              <a:buNone/>
            </a:pPr>
            <a:endParaRPr lang="en-US" dirty="0" smtClean="0">
              <a:sym typeface="Wingdings"/>
            </a:endParaRPr>
          </a:p>
          <a:p>
            <a:pPr>
              <a:buFont typeface="Wingdings" charset="2"/>
              <a:buChar char="è"/>
            </a:pPr>
            <a:r>
              <a:rPr lang="en-US" dirty="0" smtClean="0">
                <a:solidFill>
                  <a:srgbClr val="008000"/>
                </a:solidFill>
                <a:sym typeface="Wingdings"/>
              </a:rPr>
              <a:t>growth of</a:t>
            </a:r>
          </a:p>
          <a:p>
            <a:pPr>
              <a:buNone/>
            </a:pPr>
            <a:r>
              <a:rPr lang="en-US" dirty="0" smtClean="0">
                <a:solidFill>
                  <a:srgbClr val="008000"/>
                </a:solidFill>
                <a:sym typeface="Wingdings"/>
              </a:rPr>
              <a:t>     10% to 20%</a:t>
            </a:r>
          </a:p>
          <a:p>
            <a:pPr>
              <a:buNone/>
            </a:pPr>
            <a:r>
              <a:rPr lang="en-US" dirty="0" smtClean="0">
                <a:solidFill>
                  <a:srgbClr val="008000"/>
                </a:solidFill>
                <a:sym typeface="Wingdings"/>
              </a:rPr>
              <a:t>     over the fill!</a:t>
            </a:r>
            <a:endParaRPr lang="en-US" dirty="0" smtClean="0">
              <a:solidFill>
                <a:srgbClr val="008000"/>
              </a:solidFill>
            </a:endParaRPr>
          </a:p>
          <a:p>
            <a:pPr lvl="1"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 20.8</a:t>
            </a:r>
            <a:r>
              <a:rPr lang="en-US" dirty="0" smtClean="0"/>
              <a:t>.</a:t>
            </a:r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014056-7BCD-1845-8D94-64C65C1E8D8B}" type="slidenum">
              <a:rPr lang="en-US" smtClean="0">
                <a:solidFill>
                  <a:srgbClr val="FFFFFF"/>
                </a:solidFill>
              </a:rPr>
              <a:pPr/>
              <a:t>20</a:t>
            </a:fld>
            <a:r>
              <a:rPr lang="en-US" dirty="0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8:30 meeting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5221" y="803328"/>
            <a:ext cx="7058779" cy="5524516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0104" y="803095"/>
            <a:ext cx="9103896" cy="5839005"/>
          </a:xfrm>
          <a:solidFill>
            <a:schemeClr val="bg1">
              <a:alpha val="0"/>
            </a:schemeClr>
          </a:solidFill>
        </p:spPr>
        <p:txBody>
          <a:bodyPr/>
          <a:lstStyle/>
          <a:p>
            <a:r>
              <a:rPr lang="en-US" dirty="0" smtClean="0"/>
              <a:t>Morning &amp; Day: Recovery from </a:t>
            </a:r>
            <a:r>
              <a:rPr lang="en-US" dirty="0" err="1" smtClean="0"/>
              <a:t>Cryo</a:t>
            </a:r>
            <a:r>
              <a:rPr lang="en-US" dirty="0" smtClean="0"/>
              <a:t> problems:</a:t>
            </a:r>
          </a:p>
          <a:p>
            <a:pPr lvl="1"/>
            <a:r>
              <a:rPr lang="en-US" dirty="0" smtClean="0"/>
              <a:t>20:00: Cry recovered for pre-cycle in S56 and S67;</a:t>
            </a:r>
          </a:p>
          <a:p>
            <a:pPr lvl="1"/>
            <a:r>
              <a:rPr lang="en-US" dirty="0" smtClean="0"/>
              <a:t>22:15: Starting injection;</a:t>
            </a:r>
          </a:p>
          <a:p>
            <a:pPr lvl="1"/>
            <a:r>
              <a:rPr lang="en-US" dirty="0" smtClean="0"/>
              <a:t>22:30: Injection kicker fault - sparking (called experts); spark occurred after clean injection;</a:t>
            </a:r>
          </a:p>
          <a:p>
            <a:pPr lvl="1"/>
            <a:r>
              <a:rPr lang="en-US" dirty="0" smtClean="0"/>
              <a:t>22:30: Beams dumped due to </a:t>
            </a:r>
            <a:r>
              <a:rPr lang="en-US" dirty="0" err="1" smtClean="0"/>
              <a:t>Cryo</a:t>
            </a:r>
            <a:r>
              <a:rPr lang="en-US" dirty="0" smtClean="0"/>
              <a:t> problem for right IR5 triplet (back by 01:00);</a:t>
            </a:r>
          </a:p>
          <a:p>
            <a:r>
              <a:rPr lang="en-US" dirty="0" smtClean="0"/>
              <a:t>Preparing</a:t>
            </a:r>
            <a:r>
              <a:rPr lang="en-US" dirty="0" smtClean="0"/>
              <a:t> second fill </a:t>
            </a:r>
            <a:r>
              <a:rPr lang="en-US" dirty="0" smtClean="0"/>
              <a:t>with 48 bunches:</a:t>
            </a:r>
          </a:p>
          <a:p>
            <a:pPr lvl="1"/>
            <a:r>
              <a:rPr lang="en-US" dirty="0" smtClean="0"/>
              <a:t>03:30: Injection finished </a:t>
            </a:r>
            <a:r>
              <a:rPr lang="en-US" dirty="0" err="1" smtClean="0">
                <a:sym typeface="Wingdings"/>
              </a:rPr>
              <a:t></a:t>
            </a:r>
            <a:r>
              <a:rPr lang="en-US" dirty="0" smtClean="0">
                <a:sym typeface="Wingdings"/>
              </a:rPr>
              <a:t> 4.5 10</a:t>
            </a:r>
            <a:r>
              <a:rPr lang="en-US" baseline="30000" dirty="0" smtClean="0">
                <a:sym typeface="Wingdings"/>
              </a:rPr>
              <a:t>12</a:t>
            </a:r>
            <a:r>
              <a:rPr lang="en-US" dirty="0" smtClean="0">
                <a:sym typeface="Wingdings"/>
              </a:rPr>
              <a:t> protons per beam in 48 bunches</a:t>
            </a:r>
            <a:r>
              <a:rPr lang="en-US" dirty="0" smtClean="0"/>
              <a:t>;</a:t>
            </a:r>
          </a:p>
          <a:p>
            <a:pPr lvl="1">
              <a:buNone/>
            </a:pPr>
            <a:r>
              <a:rPr lang="en-US" dirty="0" smtClean="0">
                <a:latin typeface="Symbol" charset="2"/>
                <a:cs typeface="Symbol" charset="2"/>
              </a:rPr>
              <a:t>	e</a:t>
            </a:r>
            <a:r>
              <a:rPr lang="en-US" baseline="-25000" dirty="0" smtClean="0"/>
              <a:t>x1</a:t>
            </a:r>
            <a:r>
              <a:rPr lang="en-US" dirty="0" smtClean="0"/>
              <a:t> = 2.6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m; </a:t>
            </a:r>
            <a:r>
              <a:rPr lang="en-US" dirty="0" smtClean="0">
                <a:latin typeface="Symbol" charset="2"/>
                <a:cs typeface="Symbol" charset="2"/>
              </a:rPr>
              <a:t>e</a:t>
            </a:r>
            <a:r>
              <a:rPr lang="en-US" baseline="-25000" dirty="0" smtClean="0"/>
              <a:t>y1</a:t>
            </a:r>
            <a:r>
              <a:rPr lang="en-US" dirty="0" smtClean="0"/>
              <a:t> = 2.6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m; </a:t>
            </a:r>
            <a:r>
              <a:rPr lang="en-US" dirty="0" smtClean="0">
                <a:latin typeface="Symbol" charset="2"/>
                <a:cs typeface="Symbol" charset="2"/>
              </a:rPr>
              <a:t>e</a:t>
            </a:r>
            <a:r>
              <a:rPr lang="en-US" baseline="-25000" dirty="0" smtClean="0"/>
              <a:t>x2</a:t>
            </a:r>
            <a:r>
              <a:rPr lang="en-US" dirty="0" smtClean="0"/>
              <a:t> = 2.8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m; </a:t>
            </a:r>
            <a:r>
              <a:rPr lang="en-US" dirty="0" smtClean="0">
                <a:latin typeface="Symbol" charset="2"/>
                <a:cs typeface="Symbol" charset="2"/>
              </a:rPr>
              <a:t>e</a:t>
            </a:r>
            <a:r>
              <a:rPr lang="en-US" baseline="-25000" dirty="0" smtClean="0"/>
              <a:t>y2</a:t>
            </a:r>
            <a:r>
              <a:rPr lang="en-US" dirty="0" smtClean="0"/>
              <a:t> = 3.2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m; </a:t>
            </a:r>
          </a:p>
          <a:p>
            <a:pPr lvl="1"/>
            <a:r>
              <a:rPr lang="en-US" dirty="0" smtClean="0"/>
              <a:t>03:40: Start ramp; losses in IR3 at beginning of ramp;</a:t>
            </a:r>
          </a:p>
          <a:p>
            <a:pPr lvl="1">
              <a:buNone/>
            </a:pPr>
            <a:r>
              <a:rPr lang="en-US" dirty="0" smtClean="0"/>
              <a:t>	</a:t>
            </a:r>
            <a:r>
              <a:rPr lang="en-US" dirty="0" err="1" smtClean="0">
                <a:solidFill>
                  <a:srgbClr val="FF0000"/>
                </a:solidFill>
                <a:sym typeface="Wingdings"/>
              </a:rPr>
              <a:t>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 Beams dumped by SIS TCDQ_B2 interlock triggered by the  </a:t>
            </a:r>
          </a:p>
          <a:p>
            <a:pPr lvl="1">
              <a:buNone/>
            </a:pPr>
            <a:r>
              <a:rPr lang="en-US" dirty="0" smtClean="0">
                <a:solidFill>
                  <a:srgbClr val="FF0000"/>
                </a:solidFill>
                <a:sym typeface="Wingdings"/>
              </a:rPr>
              <a:t>          TCS_BEAM_OFFSET_B2;</a:t>
            </a:r>
          </a:p>
          <a:p>
            <a:pPr lvl="1"/>
            <a:r>
              <a:rPr lang="en-US" dirty="0" smtClean="0"/>
              <a:t>04:50: Trip of RCBYVS4.L1B1 during the ramp down combo;</a:t>
            </a:r>
          </a:p>
          <a:p>
            <a:pPr lvl="1">
              <a:buNone/>
            </a:pPr>
            <a:r>
              <a:rPr lang="en-US" dirty="0" smtClean="0">
                <a:sym typeface="Wingdings"/>
              </a:rPr>
              <a:t>     </a:t>
            </a:r>
            <a:r>
              <a:rPr lang="en-US" dirty="0" err="1" smtClean="0">
                <a:solidFill>
                  <a:srgbClr val="FF0000"/>
                </a:solidFill>
                <a:sym typeface="Wingdings"/>
              </a:rPr>
              <a:t>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power module to be exchanged on RCBYVS4.L1B1, access needed in Pt 1;</a:t>
            </a:r>
          </a:p>
          <a:p>
            <a:pPr lvl="1"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Saturday 21.8.</a:t>
            </a:r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014056-7BCD-1845-8D94-64C65C1E8D8B}" type="slidenum">
              <a:rPr lang="en-US" smtClean="0">
                <a:solidFill>
                  <a:srgbClr val="FFFFFF"/>
                </a:solidFill>
              </a:rPr>
              <a:pPr/>
              <a:t>21</a:t>
            </a:fld>
            <a:r>
              <a:rPr lang="en-US" dirty="0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8:30 meeting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0104" y="803095"/>
            <a:ext cx="9103896" cy="5839005"/>
          </a:xfrm>
          <a:solidFill>
            <a:schemeClr val="bg1">
              <a:alpha val="0"/>
            </a:schemeClr>
          </a:solidFill>
        </p:spPr>
        <p:txBody>
          <a:bodyPr/>
          <a:lstStyle/>
          <a:p>
            <a:r>
              <a:rPr lang="en-US" dirty="0" smtClean="0"/>
              <a:t>Morning: </a:t>
            </a:r>
            <a:r>
              <a:rPr lang="en-US" dirty="0" smtClean="0"/>
              <a:t>A</a:t>
            </a:r>
            <a:r>
              <a:rPr lang="en-US" dirty="0" smtClean="0"/>
              <a:t>ccess following </a:t>
            </a:r>
            <a:r>
              <a:rPr lang="en-US" dirty="0" smtClean="0"/>
              <a:t>perturbation of electrical network: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06:50: PC permit sector 45 lost due to perturbation on electrical network; ALICE and </a:t>
            </a:r>
            <a:r>
              <a:rPr lang="en-US" dirty="0" err="1" smtClean="0"/>
              <a:t>LHCb</a:t>
            </a:r>
            <a:r>
              <a:rPr lang="en-US" dirty="0" smtClean="0"/>
              <a:t> dipoles also tripped;</a:t>
            </a:r>
          </a:p>
          <a:p>
            <a:pPr lvl="1"/>
            <a:r>
              <a:rPr lang="en-US" dirty="0" smtClean="0"/>
              <a:t>RD1.LR5 also down (water cable fault);</a:t>
            </a:r>
          </a:p>
          <a:p>
            <a:pPr lvl="1"/>
            <a:r>
              <a:rPr lang="en-US" dirty="0" err="1" smtClean="0"/>
              <a:t>QPS</a:t>
            </a:r>
            <a:r>
              <a:rPr lang="en-US" dirty="0" smtClean="0"/>
              <a:t>: </a:t>
            </a:r>
            <a:r>
              <a:rPr lang="en-US" dirty="0" smtClean="0"/>
              <a:t>RQS.A12B2 and RQTF.A81B1 </a:t>
            </a:r>
            <a:r>
              <a:rPr lang="en-US" dirty="0" smtClean="0"/>
              <a:t>we changed </a:t>
            </a:r>
            <a:r>
              <a:rPr lang="en-US" dirty="0" err="1" smtClean="0"/>
              <a:t>QPS</a:t>
            </a:r>
            <a:r>
              <a:rPr lang="en-US" dirty="0" smtClean="0"/>
              <a:t> board;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09:</a:t>
            </a:r>
            <a:r>
              <a:rPr lang="en-US" dirty="0" smtClean="0">
                <a:solidFill>
                  <a:srgbClr val="008000"/>
                </a:solidFill>
              </a:rPr>
              <a:t>00: Access </a:t>
            </a:r>
            <a:r>
              <a:rPr lang="en-US" dirty="0" smtClean="0">
                <a:solidFill>
                  <a:srgbClr val="008000"/>
                </a:solidFill>
              </a:rPr>
              <a:t>finished and experiments back up running;</a:t>
            </a:r>
          </a:p>
          <a:p>
            <a:r>
              <a:rPr lang="en-US" dirty="0" smtClean="0"/>
              <a:t>Morning and afternoon: Trying to get machine ready for beam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09:</a:t>
            </a:r>
            <a:r>
              <a:rPr lang="en-US" dirty="0" smtClean="0"/>
              <a:t>0</a:t>
            </a:r>
            <a:r>
              <a:rPr lang="en-US" dirty="0" smtClean="0"/>
              <a:t>0: Start pre</a:t>
            </a:r>
            <a:r>
              <a:rPr lang="en-US" dirty="0" smtClean="0"/>
              <a:t>-cycle (RQTL11.</a:t>
            </a:r>
            <a:r>
              <a:rPr lang="en-US" dirty="0" smtClean="0"/>
              <a:t>L5B2 needed change of board channel and several </a:t>
            </a:r>
            <a:r>
              <a:rPr lang="en-US" dirty="0" err="1" smtClean="0"/>
              <a:t>ciruits</a:t>
            </a:r>
            <a:r>
              <a:rPr lang="en-US" dirty="0" smtClean="0"/>
              <a:t> tripped);</a:t>
            </a:r>
          </a:p>
          <a:p>
            <a:pPr lvl="1"/>
            <a:r>
              <a:rPr lang="en-US" dirty="0" smtClean="0"/>
              <a:t>RQ6.L1B1/B2 </a:t>
            </a:r>
            <a:r>
              <a:rPr lang="en-US" dirty="0" smtClean="0"/>
              <a:t>tripped several times due </a:t>
            </a:r>
            <a:r>
              <a:rPr lang="en-US" dirty="0" smtClean="0"/>
              <a:t>to a bad </a:t>
            </a:r>
            <a:r>
              <a:rPr lang="en-US" dirty="0" smtClean="0"/>
              <a:t>contact (caused too low threshold) that was probably generated during intervention in the morning.</a:t>
            </a:r>
          </a:p>
          <a:p>
            <a:pPr lvl="1">
              <a:buNone/>
            </a:pPr>
            <a:r>
              <a:rPr lang="en-US" dirty="0" smtClean="0"/>
              <a:t>     </a:t>
            </a:r>
            <a:r>
              <a:rPr lang="en-US" dirty="0" err="1" smtClean="0">
                <a:solidFill>
                  <a:srgbClr val="FF0000"/>
                </a:solidFill>
                <a:sym typeface="Wingdings"/>
              </a:rPr>
              <a:t>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 need access again. </a:t>
            </a:r>
            <a:r>
              <a:rPr lang="en-US" dirty="0" smtClean="0">
                <a:solidFill>
                  <a:srgbClr val="008000"/>
                </a:solidFill>
              </a:rPr>
              <a:t>Access finished by 12:15.</a:t>
            </a:r>
          </a:p>
          <a:p>
            <a:pPr lvl="1"/>
            <a:r>
              <a:rPr lang="en-US" dirty="0" smtClean="0"/>
              <a:t>13:50: Machine ready for injection; </a:t>
            </a:r>
          </a:p>
          <a:p>
            <a:pPr lvl="1"/>
            <a:r>
              <a:rPr lang="en-US" dirty="0" smtClean="0"/>
              <a:t>Asking </a:t>
            </a:r>
            <a:r>
              <a:rPr lang="en-US" dirty="0" smtClean="0"/>
              <a:t>for</a:t>
            </a:r>
            <a:r>
              <a:rPr lang="en-US" dirty="0" smtClean="0"/>
              <a:t> mastership resulted in </a:t>
            </a:r>
            <a:r>
              <a:rPr lang="en-US" dirty="0" smtClean="0"/>
              <a:t>a PM - with no beam in the machine - first triggered inputs in PM seem to be </a:t>
            </a:r>
            <a:r>
              <a:rPr lang="en-US" dirty="0" err="1" smtClean="0"/>
              <a:t>BLMs</a:t>
            </a:r>
            <a:r>
              <a:rPr lang="en-US" dirty="0" smtClean="0"/>
              <a:t> in </a:t>
            </a:r>
            <a:r>
              <a:rPr lang="en-US" dirty="0" smtClean="0"/>
              <a:t>6 </a:t>
            </a:r>
            <a:r>
              <a:rPr lang="en-US" dirty="0" err="1" smtClean="0">
                <a:solidFill>
                  <a:srgbClr val="FF0000"/>
                </a:solidFill>
                <a:sym typeface="Wingdings"/>
              </a:rPr>
              <a:t>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 search for </a:t>
            </a:r>
            <a:r>
              <a:rPr lang="en-US" dirty="0" err="1" smtClean="0">
                <a:solidFill>
                  <a:srgbClr val="FF0000"/>
                </a:solidFill>
                <a:sym typeface="Wingdings"/>
              </a:rPr>
              <a:t>BPM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 expert; interventions finished by 18:00.</a:t>
            </a:r>
            <a:endParaRPr lang="en-US" dirty="0" smtClean="0">
              <a:solidFill>
                <a:srgbClr val="FF0000"/>
              </a:solidFill>
            </a:endParaRPr>
          </a:p>
          <a:p>
            <a:pPr lvl="1">
              <a:buNone/>
            </a:pPr>
            <a:r>
              <a:rPr lang="en-US" dirty="0" smtClean="0">
                <a:latin typeface="Symbol" charset="2"/>
                <a:cs typeface="Symbol" charset="2"/>
              </a:rPr>
              <a:t>	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Sunday 22.8</a:t>
            </a:r>
            <a:r>
              <a:rPr lang="en-US" dirty="0" smtClean="0"/>
              <a:t>.</a:t>
            </a:r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014056-7BCD-1845-8D94-64C65C1E8D8B}" type="slidenum">
              <a:rPr lang="en-US" smtClean="0">
                <a:solidFill>
                  <a:srgbClr val="FFFFFF"/>
                </a:solidFill>
              </a:rPr>
              <a:pPr/>
              <a:t>22</a:t>
            </a:fld>
            <a:r>
              <a:rPr lang="en-US" dirty="0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8:30 meeting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0104" y="803095"/>
            <a:ext cx="9103896" cy="5839005"/>
          </a:xfrm>
          <a:solidFill>
            <a:schemeClr val="bg1">
              <a:alpha val="0"/>
            </a:schemeClr>
          </a:solidFill>
        </p:spPr>
        <p:txBody>
          <a:bodyPr/>
          <a:lstStyle/>
          <a:p>
            <a:r>
              <a:rPr lang="en-US" dirty="0" smtClean="0"/>
              <a:t>Morning </a:t>
            </a:r>
            <a:r>
              <a:rPr lang="en-US" dirty="0" smtClean="0"/>
              <a:t>and afternoon: Trying to get machine ready for beam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09:</a:t>
            </a:r>
            <a:r>
              <a:rPr lang="en-US" dirty="0" smtClean="0"/>
              <a:t>0</a:t>
            </a:r>
            <a:r>
              <a:rPr lang="en-US" dirty="0" smtClean="0"/>
              <a:t>0: Start pre</a:t>
            </a:r>
            <a:r>
              <a:rPr lang="en-US" dirty="0" smtClean="0"/>
              <a:t>-cycle (RQTL11.</a:t>
            </a:r>
            <a:r>
              <a:rPr lang="en-US" dirty="0" smtClean="0"/>
              <a:t>L5B2 needed change of board channel and several </a:t>
            </a:r>
            <a:r>
              <a:rPr lang="en-US" dirty="0" err="1" smtClean="0"/>
              <a:t>ciruits</a:t>
            </a:r>
            <a:r>
              <a:rPr lang="en-US" dirty="0" smtClean="0"/>
              <a:t> tripped);</a:t>
            </a:r>
          </a:p>
          <a:p>
            <a:pPr lvl="1"/>
            <a:r>
              <a:rPr lang="en-US" dirty="0" smtClean="0"/>
              <a:t>RQ6.L1B1/B2 </a:t>
            </a:r>
            <a:r>
              <a:rPr lang="en-US" dirty="0" smtClean="0"/>
              <a:t>tripped several times due </a:t>
            </a:r>
            <a:r>
              <a:rPr lang="en-US" dirty="0" smtClean="0"/>
              <a:t>to a bad </a:t>
            </a:r>
            <a:r>
              <a:rPr lang="en-US" dirty="0" smtClean="0"/>
              <a:t>contact (caused too low threshold) that was probably generated during intervention in the morning.</a:t>
            </a:r>
          </a:p>
          <a:p>
            <a:pPr lvl="1">
              <a:buNone/>
            </a:pPr>
            <a:r>
              <a:rPr lang="en-US" dirty="0" smtClean="0"/>
              <a:t>     </a:t>
            </a:r>
            <a:r>
              <a:rPr lang="en-US" dirty="0" err="1" smtClean="0">
                <a:solidFill>
                  <a:srgbClr val="FF0000"/>
                </a:solidFill>
                <a:sym typeface="Wingdings"/>
              </a:rPr>
              <a:t>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 need access again. </a:t>
            </a:r>
            <a:r>
              <a:rPr lang="en-US" dirty="0" smtClean="0">
                <a:solidFill>
                  <a:srgbClr val="008000"/>
                </a:solidFill>
              </a:rPr>
              <a:t>Access finished by 12:15.</a:t>
            </a:r>
          </a:p>
          <a:p>
            <a:pPr lvl="1"/>
            <a:r>
              <a:rPr lang="en-US" dirty="0" smtClean="0"/>
              <a:t>13:50: Machine ready for injection; </a:t>
            </a:r>
          </a:p>
          <a:p>
            <a:pPr lvl="1"/>
            <a:r>
              <a:rPr lang="en-US" dirty="0" smtClean="0"/>
              <a:t>Asking </a:t>
            </a:r>
            <a:r>
              <a:rPr lang="en-US" dirty="0" smtClean="0"/>
              <a:t>for</a:t>
            </a:r>
            <a:r>
              <a:rPr lang="en-US" dirty="0" smtClean="0"/>
              <a:t> mastership resulted in </a:t>
            </a:r>
            <a:r>
              <a:rPr lang="en-US" dirty="0" smtClean="0"/>
              <a:t>a PM - with no beam in the machine - first triggered inputs in PM seem to be </a:t>
            </a:r>
            <a:r>
              <a:rPr lang="en-US" dirty="0" err="1" smtClean="0"/>
              <a:t>BLMs</a:t>
            </a:r>
            <a:r>
              <a:rPr lang="en-US" dirty="0" smtClean="0"/>
              <a:t> in </a:t>
            </a:r>
            <a:r>
              <a:rPr lang="en-US" dirty="0" smtClean="0"/>
              <a:t>6 </a:t>
            </a:r>
            <a:r>
              <a:rPr lang="en-US" dirty="0" err="1" smtClean="0">
                <a:solidFill>
                  <a:srgbClr val="FF0000"/>
                </a:solidFill>
                <a:sym typeface="Wingdings"/>
              </a:rPr>
              <a:t>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 search for </a:t>
            </a:r>
            <a:r>
              <a:rPr lang="en-US" dirty="0" err="1" smtClean="0">
                <a:solidFill>
                  <a:srgbClr val="FF0000"/>
                </a:solidFill>
                <a:sym typeface="Wingdings"/>
              </a:rPr>
              <a:t>BPM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 expert; interventions finished by 18:00.</a:t>
            </a:r>
          </a:p>
          <a:p>
            <a:pPr lvl="1"/>
            <a:r>
              <a:rPr lang="en-US" dirty="0" smtClean="0"/>
              <a:t>18:00: Starting injection;</a:t>
            </a:r>
          </a:p>
          <a:p>
            <a:pPr lvl="1"/>
            <a:r>
              <a:rPr lang="en-US" dirty="0" smtClean="0"/>
              <a:t>19:00: Staring over injection with nominal bunches </a:t>
            </a:r>
            <a:r>
              <a:rPr lang="en-US" dirty="0" err="1" smtClean="0">
                <a:solidFill>
                  <a:srgbClr val="FF0000"/>
                </a:solidFill>
                <a:sym typeface="Wingdings"/>
              </a:rPr>
              <a:t>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  Beam dumped by </a:t>
            </a:r>
            <a:r>
              <a:rPr lang="en-US" dirty="0" err="1" smtClean="0">
                <a:solidFill>
                  <a:srgbClr val="FF0000"/>
                </a:solidFill>
              </a:rPr>
              <a:t>BPM</a:t>
            </a:r>
            <a:r>
              <a:rPr lang="en-US" dirty="0" smtClean="0">
                <a:solidFill>
                  <a:srgbClr val="FF0000"/>
                </a:solidFill>
              </a:rPr>
              <a:t> interlock in point 6 (</a:t>
            </a:r>
            <a:r>
              <a:rPr lang="en-US" dirty="0" err="1" smtClean="0">
                <a:solidFill>
                  <a:srgbClr val="FF0000"/>
                </a:solidFill>
              </a:rPr>
              <a:t>BPM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</a:t>
            </a:r>
            <a:r>
              <a:rPr lang="en-US" dirty="0" smtClean="0">
                <a:solidFill>
                  <a:srgbClr val="FF0000"/>
                </a:solidFill>
              </a:rPr>
              <a:t> &amp; </a:t>
            </a:r>
            <a:r>
              <a:rPr lang="en-US" dirty="0" err="1" smtClean="0">
                <a:solidFill>
                  <a:srgbClr val="FF0000"/>
                </a:solidFill>
              </a:rPr>
              <a:t>R</a:t>
            </a:r>
            <a:r>
              <a:rPr lang="en-US" dirty="0" smtClean="0">
                <a:solidFill>
                  <a:srgbClr val="FF0000"/>
                </a:solidFill>
              </a:rPr>
              <a:t> for Beam 1);</a:t>
            </a:r>
          </a:p>
          <a:p>
            <a:pPr lvl="1"/>
            <a:r>
              <a:rPr lang="en-US" dirty="0" smtClean="0"/>
              <a:t>19:30: Problems in IP6 (</a:t>
            </a:r>
            <a:r>
              <a:rPr lang="en-US" dirty="0" err="1" smtClean="0">
                <a:solidFill>
                  <a:srgbClr val="FF0000"/>
                </a:solidFill>
              </a:rPr>
              <a:t>BPM</a:t>
            </a:r>
            <a:r>
              <a:rPr lang="en-US" dirty="0" smtClean="0">
                <a:solidFill>
                  <a:srgbClr val="FF0000"/>
                </a:solidFill>
              </a:rPr>
              <a:t> error: CALIBRATION MODE</a:t>
            </a:r>
            <a:r>
              <a:rPr lang="en-US" dirty="0" smtClean="0"/>
              <a:t>); fixed by 21:15;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pPr lvl="1">
              <a:buNone/>
            </a:pPr>
            <a:r>
              <a:rPr lang="en-US" dirty="0" smtClean="0">
                <a:latin typeface="Symbol" charset="2"/>
                <a:cs typeface="Symbol" charset="2"/>
              </a:rPr>
              <a:t>	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Sunday 22.8</a:t>
            </a:r>
            <a:r>
              <a:rPr lang="en-US" dirty="0" smtClean="0"/>
              <a:t>.</a:t>
            </a:r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014056-7BCD-1845-8D94-64C65C1E8D8B}" type="slidenum">
              <a:rPr lang="en-US" smtClean="0">
                <a:solidFill>
                  <a:srgbClr val="FFFFFF"/>
                </a:solidFill>
              </a:rPr>
              <a:pPr/>
              <a:t>23</a:t>
            </a:fld>
            <a:r>
              <a:rPr lang="en-US" dirty="0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8:30 meeting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0104" y="803095"/>
            <a:ext cx="9103896" cy="5839005"/>
          </a:xfrm>
          <a:solidFill>
            <a:schemeClr val="bg1">
              <a:alpha val="0"/>
            </a:schemeClr>
          </a:solidFill>
        </p:spPr>
        <p:txBody>
          <a:bodyPr/>
          <a:lstStyle/>
          <a:p>
            <a:r>
              <a:rPr lang="en-US" dirty="0" smtClean="0"/>
              <a:t>Third</a:t>
            </a:r>
            <a:r>
              <a:rPr lang="en-US" dirty="0" smtClean="0"/>
              <a:t> </a:t>
            </a:r>
            <a:r>
              <a:rPr lang="en-US" dirty="0" smtClean="0"/>
              <a:t>fill with 48 bunches per beam:</a:t>
            </a:r>
          </a:p>
          <a:p>
            <a:pPr lvl="1"/>
            <a:r>
              <a:rPr lang="en-US" dirty="0" smtClean="0"/>
              <a:t>22:</a:t>
            </a:r>
            <a:r>
              <a:rPr lang="en-US" dirty="0" smtClean="0"/>
              <a:t>2</a:t>
            </a:r>
            <a:r>
              <a:rPr lang="en-US" dirty="0" smtClean="0"/>
              <a:t>0</a:t>
            </a:r>
            <a:r>
              <a:rPr lang="en-US" dirty="0" smtClean="0"/>
              <a:t>: Injection finished </a:t>
            </a:r>
            <a:r>
              <a:rPr lang="en-US" dirty="0" err="1" smtClean="0">
                <a:sym typeface="Wingdings"/>
              </a:rPr>
              <a:t></a:t>
            </a:r>
            <a:r>
              <a:rPr lang="en-US" dirty="0" smtClean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4.7 </a:t>
            </a:r>
            <a:r>
              <a:rPr lang="en-US" dirty="0" smtClean="0">
                <a:sym typeface="Wingdings"/>
              </a:rPr>
              <a:t>10</a:t>
            </a:r>
            <a:r>
              <a:rPr lang="en-US" baseline="30000" dirty="0" smtClean="0">
                <a:sym typeface="Wingdings"/>
              </a:rPr>
              <a:t>12</a:t>
            </a:r>
            <a:r>
              <a:rPr lang="en-US" dirty="0" smtClean="0">
                <a:sym typeface="Wingdings"/>
              </a:rPr>
              <a:t> protons per beam in 48 bunches</a:t>
            </a:r>
            <a:r>
              <a:rPr lang="en-US" dirty="0" smtClean="0"/>
              <a:t>;</a:t>
            </a:r>
          </a:p>
          <a:p>
            <a:pPr lvl="1">
              <a:buNone/>
            </a:pPr>
            <a:r>
              <a:rPr lang="en-US" dirty="0" smtClean="0">
                <a:latin typeface="Symbol" charset="2"/>
                <a:cs typeface="Symbol" charset="2"/>
              </a:rPr>
              <a:t>	</a:t>
            </a:r>
            <a:r>
              <a:rPr lang="en-US" dirty="0" err="1" smtClean="0"/>
              <a:t>Emittances</a:t>
            </a:r>
            <a:r>
              <a:rPr lang="en-US" dirty="0" smtClean="0"/>
              <a:t> between 2.5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m and 3.0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m (measured in the </a:t>
            </a:r>
            <a:r>
              <a:rPr lang="en-US" dirty="0" err="1" smtClean="0"/>
              <a:t>SPS</a:t>
            </a:r>
            <a:r>
              <a:rPr lang="en-US" dirty="0" smtClean="0"/>
              <a:t>); </a:t>
            </a:r>
          </a:p>
          <a:p>
            <a:pPr lvl="1"/>
            <a:r>
              <a:rPr lang="en-US" dirty="0" smtClean="0"/>
              <a:t>22</a:t>
            </a:r>
            <a:r>
              <a:rPr lang="en-US" dirty="0" smtClean="0"/>
              <a:t>:</a:t>
            </a:r>
            <a:r>
              <a:rPr lang="en-US" dirty="0" smtClean="0"/>
              <a:t>3</a:t>
            </a:r>
            <a:r>
              <a:rPr lang="en-US" dirty="0" smtClean="0"/>
              <a:t>0</a:t>
            </a:r>
            <a:r>
              <a:rPr lang="en-US" dirty="0" smtClean="0"/>
              <a:t>: Start ramp;</a:t>
            </a:r>
            <a:endParaRPr lang="en-US" dirty="0" smtClean="0"/>
          </a:p>
          <a:p>
            <a:pPr lvl="1"/>
            <a:r>
              <a:rPr lang="en-US" dirty="0" smtClean="0"/>
              <a:t>00</a:t>
            </a:r>
            <a:r>
              <a:rPr lang="en-US" dirty="0" smtClean="0"/>
              <a:t>:</a:t>
            </a:r>
            <a:r>
              <a:rPr lang="en-US" dirty="0" smtClean="0"/>
              <a:t>4</a:t>
            </a:r>
            <a:r>
              <a:rPr lang="en-US" dirty="0" smtClean="0"/>
              <a:t>0</a:t>
            </a:r>
            <a:r>
              <a:rPr lang="en-US" dirty="0" smtClean="0"/>
              <a:t>: Start Squeeze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	</a:t>
            </a:r>
            <a:r>
              <a:rPr lang="en-US" sz="2200" dirty="0" smtClean="0"/>
              <a:t>Initial </a:t>
            </a:r>
            <a:r>
              <a:rPr lang="en-US" sz="2200" dirty="0" smtClean="0"/>
              <a:t>luminosity:    </a:t>
            </a:r>
            <a:r>
              <a:rPr lang="en-US" sz="2200" dirty="0" smtClean="0"/>
              <a:t> </a:t>
            </a:r>
            <a:r>
              <a:rPr lang="en-US" sz="2200" dirty="0" err="1" smtClean="0">
                <a:solidFill>
                  <a:srgbClr val="008000"/>
                </a:solidFill>
              </a:rPr>
              <a:t>L</a:t>
            </a:r>
            <a:r>
              <a:rPr lang="en-US" sz="2200" dirty="0" smtClean="0">
                <a:solidFill>
                  <a:srgbClr val="008000"/>
                </a:solidFill>
              </a:rPr>
              <a:t>  &gt; 9.4 </a:t>
            </a:r>
            <a:r>
              <a:rPr lang="en-US" sz="2200" dirty="0" smtClean="0">
                <a:solidFill>
                  <a:srgbClr val="008000"/>
                </a:solidFill>
              </a:rPr>
              <a:t>10</a:t>
            </a:r>
            <a:r>
              <a:rPr lang="en-US" sz="2200" baseline="30000" dirty="0" smtClean="0">
                <a:solidFill>
                  <a:srgbClr val="008000"/>
                </a:solidFill>
              </a:rPr>
              <a:t>30</a:t>
            </a:r>
            <a:r>
              <a:rPr lang="en-US" sz="2200" dirty="0" smtClean="0">
                <a:solidFill>
                  <a:srgbClr val="008000"/>
                </a:solidFill>
              </a:rPr>
              <a:t> cm</a:t>
            </a:r>
            <a:r>
              <a:rPr lang="en-US" sz="2200" baseline="30000" dirty="0" smtClean="0">
                <a:solidFill>
                  <a:srgbClr val="008000"/>
                </a:solidFill>
              </a:rPr>
              <a:t>-2 </a:t>
            </a:r>
            <a:r>
              <a:rPr lang="en-US" sz="2200" dirty="0" smtClean="0">
                <a:solidFill>
                  <a:srgbClr val="008000"/>
                </a:solidFill>
              </a:rPr>
              <a:t>sec</a:t>
            </a:r>
            <a:r>
              <a:rPr lang="en-US" sz="2200" baseline="30000" dirty="0" smtClean="0">
                <a:solidFill>
                  <a:srgbClr val="008000"/>
                </a:solidFill>
              </a:rPr>
              <a:t>-1</a:t>
            </a:r>
            <a:r>
              <a:rPr lang="en-US" sz="2200" dirty="0" smtClean="0">
                <a:solidFill>
                  <a:srgbClr val="008000"/>
                </a:solidFill>
              </a:rPr>
              <a:t>;</a:t>
            </a:r>
            <a:endParaRPr lang="en-US" sz="2400" dirty="0" smtClean="0"/>
          </a:p>
          <a:p>
            <a:pPr lvl="1"/>
            <a:r>
              <a:rPr lang="en-US" dirty="0" smtClean="0"/>
              <a:t>00:50</a:t>
            </a:r>
            <a:r>
              <a:rPr lang="en-US" dirty="0" smtClean="0"/>
              <a:t>: </a:t>
            </a:r>
            <a:r>
              <a:rPr lang="en-US" dirty="0" smtClean="0"/>
              <a:t>Stable beams after optimization:</a:t>
            </a:r>
            <a:endParaRPr lang="en-US" sz="2200" dirty="0" smtClean="0">
              <a:solidFill>
                <a:srgbClr val="008000"/>
              </a:solidFill>
            </a:endParaRPr>
          </a:p>
          <a:p>
            <a:pPr lvl="1">
              <a:buNone/>
            </a:pPr>
            <a:r>
              <a:rPr lang="en-US" sz="2200" dirty="0" smtClean="0">
                <a:solidFill>
                  <a:srgbClr val="008000"/>
                </a:solidFill>
              </a:rPr>
              <a:t>				     </a:t>
            </a:r>
            <a:r>
              <a:rPr lang="en-US" sz="2200" dirty="0" err="1" smtClean="0">
                <a:solidFill>
                  <a:srgbClr val="008000"/>
                </a:solidFill>
              </a:rPr>
              <a:t>L</a:t>
            </a:r>
            <a:r>
              <a:rPr lang="en-US" sz="2200" dirty="0" smtClean="0">
                <a:solidFill>
                  <a:srgbClr val="008000"/>
                </a:solidFill>
              </a:rPr>
              <a:t> = 9.1 </a:t>
            </a:r>
            <a:r>
              <a:rPr lang="en-US" sz="2200" dirty="0" smtClean="0">
                <a:solidFill>
                  <a:srgbClr val="008000"/>
                </a:solidFill>
              </a:rPr>
              <a:t>10</a:t>
            </a:r>
            <a:r>
              <a:rPr lang="en-US" sz="2200" baseline="30000" dirty="0" smtClean="0">
                <a:solidFill>
                  <a:srgbClr val="008000"/>
                </a:solidFill>
              </a:rPr>
              <a:t>30</a:t>
            </a:r>
            <a:r>
              <a:rPr lang="en-US" sz="2200" dirty="0" smtClean="0">
                <a:solidFill>
                  <a:srgbClr val="008000"/>
                </a:solidFill>
              </a:rPr>
              <a:t> cm</a:t>
            </a:r>
            <a:r>
              <a:rPr lang="en-US" sz="2200" baseline="30000" dirty="0" smtClean="0">
                <a:solidFill>
                  <a:srgbClr val="008000"/>
                </a:solidFill>
              </a:rPr>
              <a:t>-2 </a:t>
            </a:r>
            <a:r>
              <a:rPr lang="en-US" sz="2200" dirty="0" smtClean="0">
                <a:solidFill>
                  <a:srgbClr val="008000"/>
                </a:solidFill>
              </a:rPr>
              <a:t>sec</a:t>
            </a:r>
            <a:r>
              <a:rPr lang="en-US" sz="2200" baseline="30000" dirty="0" smtClean="0">
                <a:solidFill>
                  <a:srgbClr val="008000"/>
                </a:solidFill>
              </a:rPr>
              <a:t>-1</a:t>
            </a:r>
            <a:r>
              <a:rPr lang="en-US" sz="2200" dirty="0" smtClean="0">
                <a:solidFill>
                  <a:srgbClr val="008000"/>
                </a:solidFill>
              </a:rPr>
              <a:t>;</a:t>
            </a:r>
            <a:endParaRPr lang="en-US" sz="2200" dirty="0" smtClean="0">
              <a:solidFill>
                <a:srgbClr val="008000"/>
              </a:solidFill>
            </a:endParaRPr>
          </a:p>
          <a:p>
            <a:pPr lvl="1"/>
            <a:endParaRPr lang="en-US" sz="2400" dirty="0" smtClean="0">
              <a:solidFill>
                <a:srgbClr val="008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800000"/>
                </a:solidFill>
                <a:sym typeface="Wingdings"/>
              </a:rPr>
              <a:t>     </a:t>
            </a:r>
            <a:r>
              <a:rPr lang="en-US" dirty="0" err="1" smtClean="0">
                <a:solidFill>
                  <a:srgbClr val="800000"/>
                </a:solidFill>
                <a:sym typeface="Wingdings"/>
              </a:rPr>
              <a:t></a:t>
            </a:r>
            <a:r>
              <a:rPr lang="en-US" dirty="0" smtClean="0">
                <a:solidFill>
                  <a:srgbClr val="800000"/>
                </a:solidFill>
                <a:sym typeface="Wingdings"/>
              </a:rPr>
              <a:t> fitted average </a:t>
            </a:r>
            <a:r>
              <a:rPr lang="en-US" dirty="0" err="1" smtClean="0">
                <a:solidFill>
                  <a:srgbClr val="800000"/>
                </a:solidFill>
                <a:sym typeface="Wingdings"/>
              </a:rPr>
              <a:t>emittances</a:t>
            </a:r>
            <a:r>
              <a:rPr lang="en-US" dirty="0" smtClean="0">
                <a:solidFill>
                  <a:srgbClr val="800000"/>
                </a:solidFill>
                <a:sym typeface="Wingdings"/>
              </a:rPr>
              <a:t> for bunch current of </a:t>
            </a:r>
            <a:r>
              <a:rPr lang="en-US" dirty="0" err="1" smtClean="0">
                <a:solidFill>
                  <a:srgbClr val="800000"/>
                </a:solidFill>
                <a:sym typeface="Wingdings"/>
              </a:rPr>
              <a:t>N</a:t>
            </a:r>
            <a:r>
              <a:rPr lang="en-US" baseline="-25000" dirty="0" err="1" smtClean="0">
                <a:solidFill>
                  <a:srgbClr val="800000"/>
                </a:solidFill>
                <a:sym typeface="Wingdings"/>
              </a:rPr>
              <a:t>b</a:t>
            </a:r>
            <a:r>
              <a:rPr lang="en-US" dirty="0" smtClean="0">
                <a:solidFill>
                  <a:srgbClr val="800000"/>
                </a:solidFill>
                <a:sym typeface="Wingdings"/>
              </a:rPr>
              <a:t> = </a:t>
            </a:r>
            <a:r>
              <a:rPr lang="en-US" dirty="0" smtClean="0">
                <a:solidFill>
                  <a:srgbClr val="800000"/>
                </a:solidFill>
                <a:sym typeface="Wingdings"/>
              </a:rPr>
              <a:t>9.8 </a:t>
            </a:r>
            <a:r>
              <a:rPr lang="en-US" dirty="0" smtClean="0">
                <a:solidFill>
                  <a:srgbClr val="800000"/>
                </a:solidFill>
                <a:sym typeface="Wingdings"/>
              </a:rPr>
              <a:t>10</a:t>
            </a:r>
            <a:r>
              <a:rPr lang="en-US" baseline="30000" dirty="0" smtClean="0">
                <a:solidFill>
                  <a:srgbClr val="800000"/>
                </a:solidFill>
                <a:sym typeface="Wingdings"/>
              </a:rPr>
              <a:t>10</a:t>
            </a:r>
            <a:r>
              <a:rPr lang="en-US" dirty="0" smtClean="0">
                <a:solidFill>
                  <a:srgbClr val="800000"/>
                </a:solidFill>
                <a:sym typeface="Wingdings"/>
              </a:rPr>
              <a:t>:  </a:t>
            </a:r>
          </a:p>
          <a:p>
            <a:pPr>
              <a:buFont typeface="Symbol" charset="2"/>
              <a:buChar char=" "/>
            </a:pPr>
            <a:r>
              <a:rPr lang="en-US" dirty="0" smtClean="0">
                <a:solidFill>
                  <a:srgbClr val="800000"/>
                </a:solidFill>
                <a:latin typeface="Symbol" charset="2"/>
                <a:cs typeface="Symbol" charset="2"/>
                <a:sym typeface="Wingdings"/>
              </a:rPr>
              <a:t>      </a:t>
            </a:r>
            <a:r>
              <a:rPr lang="en-US" dirty="0" err="1" smtClean="0">
                <a:solidFill>
                  <a:srgbClr val="008000"/>
                </a:solidFill>
                <a:latin typeface="Symbol" charset="2"/>
                <a:cs typeface="Symbol" charset="2"/>
                <a:sym typeface="Wingdings"/>
              </a:rPr>
              <a:t>s</a:t>
            </a:r>
            <a:r>
              <a:rPr lang="en-US" dirty="0" smtClean="0">
                <a:solidFill>
                  <a:srgbClr val="008000"/>
                </a:solidFill>
                <a:sym typeface="Wingdings"/>
              </a:rPr>
              <a:t> =</a:t>
            </a:r>
            <a:r>
              <a:rPr lang="en-US" dirty="0" smtClean="0">
                <a:solidFill>
                  <a:srgbClr val="008000"/>
                </a:solidFill>
                <a:sym typeface="Wingdings"/>
              </a:rPr>
              <a:t> 3.35</a:t>
            </a:r>
            <a:r>
              <a:rPr lang="en-US" dirty="0" smtClean="0">
                <a:solidFill>
                  <a:srgbClr val="008000"/>
                </a:solidFill>
                <a:latin typeface="Symbol" charset="2"/>
                <a:cs typeface="Symbol" charset="2"/>
                <a:sym typeface="Wingdings"/>
              </a:rPr>
              <a:t>m</a:t>
            </a:r>
            <a:r>
              <a:rPr lang="en-US" dirty="0" smtClean="0">
                <a:solidFill>
                  <a:srgbClr val="008000"/>
                </a:solidFill>
                <a:sym typeface="Wingdings"/>
              </a:rPr>
              <a:t>m</a:t>
            </a:r>
            <a:r>
              <a:rPr lang="en-US" dirty="0" smtClean="0">
                <a:solidFill>
                  <a:srgbClr val="800000"/>
                </a:solidFill>
                <a:sym typeface="Wingdings"/>
              </a:rPr>
              <a:t>; with </a:t>
            </a:r>
            <a:r>
              <a:rPr lang="en-US" dirty="0" err="1" smtClean="0">
                <a:solidFill>
                  <a:srgbClr val="800000"/>
                </a:solidFill>
                <a:latin typeface="Symbol" charset="2"/>
                <a:cs typeface="Symbol" charset="2"/>
                <a:sym typeface="Wingdings"/>
              </a:rPr>
              <a:t>b</a:t>
            </a:r>
            <a:r>
              <a:rPr lang="en-US" baseline="30000" dirty="0" smtClean="0">
                <a:solidFill>
                  <a:srgbClr val="800000"/>
                </a:solidFill>
                <a:sym typeface="Wingdings"/>
              </a:rPr>
              <a:t>*</a:t>
            </a:r>
            <a:r>
              <a:rPr lang="en-US" dirty="0" smtClean="0">
                <a:solidFill>
                  <a:srgbClr val="800000"/>
                </a:solidFill>
                <a:sym typeface="Wingdings"/>
              </a:rPr>
              <a:t> = 3.6m </a:t>
            </a:r>
            <a:r>
              <a:rPr lang="en-US" sz="2000" dirty="0" smtClean="0">
                <a:solidFill>
                  <a:srgbClr val="800000"/>
                </a:solidFill>
                <a:sym typeface="Wingdings"/>
              </a:rPr>
              <a:t> (average of three 1/</a:t>
            </a:r>
            <a:r>
              <a:rPr lang="en-US" sz="2000" dirty="0" smtClean="0">
                <a:solidFill>
                  <a:srgbClr val="800000"/>
                </a:solidFill>
                <a:latin typeface="Symbol" charset="2"/>
                <a:cs typeface="Symbol" charset="2"/>
                <a:sym typeface="Wingdings"/>
              </a:rPr>
              <a:t>b</a:t>
            </a:r>
            <a:r>
              <a:rPr lang="en-US" sz="2000" baseline="30000" dirty="0" smtClean="0">
                <a:solidFill>
                  <a:srgbClr val="800000"/>
                </a:solidFill>
                <a:sym typeface="Wingdings"/>
              </a:rPr>
              <a:t>*</a:t>
            </a:r>
            <a:r>
              <a:rPr lang="en-US" sz="2000" dirty="0" smtClean="0">
                <a:solidFill>
                  <a:srgbClr val="800000"/>
                </a:solidFill>
                <a:sym typeface="Wingdings"/>
              </a:rPr>
              <a:t> measurement in IR5)</a:t>
            </a:r>
          </a:p>
          <a:p>
            <a:pPr>
              <a:buFont typeface="Symbol" charset="2"/>
              <a:buChar char=" "/>
            </a:pPr>
            <a:endParaRPr lang="en-US" sz="2000" dirty="0" smtClean="0">
              <a:solidFill>
                <a:srgbClr val="800000"/>
              </a:solidFill>
            </a:endParaRPr>
          </a:p>
          <a:p>
            <a:pPr lvl="1">
              <a:buNone/>
            </a:pPr>
            <a:r>
              <a:rPr lang="en-US" sz="2400" dirty="0" smtClean="0">
                <a:solidFill>
                  <a:srgbClr val="008000"/>
                </a:solidFill>
                <a:sym typeface="Wingdings"/>
              </a:rPr>
              <a:t>     </a:t>
            </a:r>
            <a:r>
              <a:rPr lang="en-US" sz="2400" dirty="0" err="1" smtClean="0">
                <a:solidFill>
                  <a:srgbClr val="008000"/>
                </a:solidFill>
                <a:sym typeface="Wingdings"/>
              </a:rPr>
              <a:t></a:t>
            </a:r>
            <a:r>
              <a:rPr lang="en-US" sz="2400" dirty="0" smtClean="0">
                <a:solidFill>
                  <a:srgbClr val="008000"/>
                </a:solidFill>
                <a:sym typeface="Wingdings"/>
              </a:rPr>
              <a:t> integrated luminosity =</a:t>
            </a:r>
            <a:r>
              <a:rPr lang="en-US" sz="2400" dirty="0" smtClean="0">
                <a:solidFill>
                  <a:srgbClr val="008000"/>
                </a:solidFill>
                <a:sym typeface="Wingdings"/>
              </a:rPr>
              <a:t> </a:t>
            </a:r>
            <a:r>
              <a:rPr lang="en-US" sz="2400" dirty="0" smtClean="0">
                <a:solidFill>
                  <a:srgbClr val="008000"/>
                </a:solidFill>
                <a:sym typeface="Wingdings"/>
              </a:rPr>
              <a:t>19</a:t>
            </a:r>
            <a:r>
              <a:rPr lang="en-US" sz="2400" dirty="0" smtClean="0">
                <a:solidFill>
                  <a:srgbClr val="008000"/>
                </a:solidFill>
                <a:sym typeface="Wingdings"/>
              </a:rPr>
              <a:t>0 </a:t>
            </a:r>
            <a:r>
              <a:rPr lang="en-US" sz="2400" dirty="0" smtClean="0">
                <a:solidFill>
                  <a:srgbClr val="008000"/>
                </a:solidFill>
                <a:sym typeface="Wingdings"/>
              </a:rPr>
              <a:t>nb</a:t>
            </a:r>
            <a:r>
              <a:rPr lang="en-US" sz="2400" baseline="30000" dirty="0" smtClean="0">
                <a:solidFill>
                  <a:srgbClr val="008000"/>
                </a:solidFill>
                <a:sym typeface="Wingdings"/>
              </a:rPr>
              <a:t>-1</a:t>
            </a:r>
            <a:r>
              <a:rPr lang="en-US" sz="2400" dirty="0" smtClean="0">
                <a:solidFill>
                  <a:srgbClr val="008000"/>
                </a:solidFill>
                <a:sym typeface="Wingdings"/>
              </a:rPr>
              <a:t> after</a:t>
            </a:r>
            <a:r>
              <a:rPr lang="en-US" sz="2400" dirty="0" smtClean="0">
                <a:solidFill>
                  <a:srgbClr val="008000"/>
                </a:solidFill>
                <a:sym typeface="Wingdings"/>
              </a:rPr>
              <a:t> </a:t>
            </a:r>
            <a:r>
              <a:rPr lang="en-US" sz="2400" dirty="0" smtClean="0">
                <a:solidFill>
                  <a:srgbClr val="008000"/>
                </a:solidFill>
                <a:sym typeface="Wingdings"/>
              </a:rPr>
              <a:t>7.5</a:t>
            </a:r>
            <a:r>
              <a:rPr lang="en-US" sz="2400" dirty="0" smtClean="0">
                <a:solidFill>
                  <a:srgbClr val="008000"/>
                </a:solidFill>
                <a:sym typeface="Wingdings"/>
              </a:rPr>
              <a:t> </a:t>
            </a:r>
            <a:r>
              <a:rPr lang="en-US" sz="2400" dirty="0" smtClean="0">
                <a:solidFill>
                  <a:srgbClr val="008000"/>
                </a:solidFill>
                <a:sym typeface="Wingdings"/>
              </a:rPr>
              <a:t>hours; </a:t>
            </a:r>
            <a:endParaRPr lang="en-US" sz="2400" dirty="0" smtClean="0"/>
          </a:p>
          <a:p>
            <a:pPr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Sun</a:t>
            </a:r>
            <a:r>
              <a:rPr lang="en-US" dirty="0" smtClean="0"/>
              <a:t>day – Monday 22-23.8</a:t>
            </a:r>
            <a:r>
              <a:rPr lang="en-US" dirty="0" smtClean="0"/>
              <a:t>.</a:t>
            </a:r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014056-7BCD-1845-8D94-64C65C1E8D8B}" type="slidenum">
              <a:rPr lang="en-US" smtClean="0">
                <a:solidFill>
                  <a:srgbClr val="FFFFFF"/>
                </a:solidFill>
              </a:rPr>
              <a:pPr/>
              <a:t>24</a:t>
            </a:fld>
            <a:r>
              <a:rPr lang="en-US" dirty="0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8:30 meeting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-77733" y="488839"/>
            <a:ext cx="9103896" cy="5839005"/>
          </a:xfrm>
          <a:solidFill>
            <a:schemeClr val="bg1">
              <a:alpha val="0"/>
            </a:schemeClr>
          </a:solidFill>
        </p:spPr>
        <p:txBody>
          <a:bodyPr/>
          <a:lstStyle/>
          <a:p>
            <a:pPr lvl="1">
              <a:buNone/>
            </a:pPr>
            <a:endParaRPr lang="en-US" baseline="30000" dirty="0" smtClean="0">
              <a:solidFill>
                <a:srgbClr val="008000"/>
              </a:solidFill>
            </a:endParaRPr>
          </a:p>
          <a:p>
            <a:r>
              <a:rPr lang="en-US" dirty="0" smtClean="0"/>
              <a:t>Initial luminosity </a:t>
            </a:r>
          </a:p>
          <a:p>
            <a:pPr>
              <a:buNone/>
            </a:pPr>
            <a:r>
              <a:rPr lang="en-US" dirty="0" smtClean="0"/>
              <a:t>     </a:t>
            </a:r>
            <a:r>
              <a:rPr lang="en-US" dirty="0" smtClean="0"/>
              <a:t>above </a:t>
            </a:r>
          </a:p>
          <a:p>
            <a:pPr>
              <a:buNone/>
            </a:pPr>
            <a:r>
              <a:rPr lang="en-US" dirty="0" smtClean="0">
                <a:solidFill>
                  <a:srgbClr val="000090"/>
                </a:solidFill>
              </a:rPr>
              <a:t>     9.4 </a:t>
            </a:r>
            <a:r>
              <a:rPr lang="en-US" dirty="0" smtClean="0">
                <a:solidFill>
                  <a:srgbClr val="000090"/>
                </a:solidFill>
              </a:rPr>
              <a:t>10</a:t>
            </a:r>
            <a:r>
              <a:rPr lang="en-US" baseline="30000" dirty="0" smtClean="0">
                <a:solidFill>
                  <a:srgbClr val="000090"/>
                </a:solidFill>
              </a:rPr>
              <a:t>30</a:t>
            </a:r>
            <a:r>
              <a:rPr lang="en-US" dirty="0" smtClean="0">
                <a:solidFill>
                  <a:srgbClr val="000090"/>
                </a:solidFill>
              </a:rPr>
              <a:t> cm</a:t>
            </a:r>
            <a:r>
              <a:rPr lang="en-US" baseline="30000" dirty="0" smtClean="0">
                <a:solidFill>
                  <a:srgbClr val="000090"/>
                </a:solidFill>
              </a:rPr>
              <a:t>-2 </a:t>
            </a:r>
            <a:r>
              <a:rPr lang="en-US" dirty="0" smtClean="0">
                <a:solidFill>
                  <a:srgbClr val="000090"/>
                </a:solidFill>
              </a:rPr>
              <a:t>sec</a:t>
            </a:r>
            <a:r>
              <a:rPr lang="en-US" baseline="30000" dirty="0" smtClean="0">
                <a:solidFill>
                  <a:srgbClr val="000090"/>
                </a:solidFill>
              </a:rPr>
              <a:t>-</a:t>
            </a:r>
            <a:r>
              <a:rPr lang="en-US" baseline="30000" dirty="0" smtClean="0">
                <a:solidFill>
                  <a:srgbClr val="000090"/>
                </a:solidFill>
              </a:rPr>
              <a:t>1</a:t>
            </a:r>
            <a:r>
              <a:rPr lang="en-US" dirty="0" smtClean="0">
                <a:solidFill>
                  <a:srgbClr val="000090"/>
                </a:solidFill>
              </a:rPr>
              <a:t>!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</a:p>
          <a:p>
            <a:pPr lvl="1"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Sun</a:t>
            </a:r>
            <a:r>
              <a:rPr lang="en-US" dirty="0" smtClean="0"/>
              <a:t>day-Monday 22-23.8</a:t>
            </a:r>
            <a:r>
              <a:rPr lang="en-US" dirty="0" smtClean="0"/>
              <a:t>.</a:t>
            </a:r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014056-7BCD-1845-8D94-64C65C1E8D8B}" type="slidenum">
              <a:rPr lang="en-US" smtClean="0">
                <a:solidFill>
                  <a:srgbClr val="FFFFFF"/>
                </a:solidFill>
              </a:rPr>
              <a:pPr/>
              <a:t>25</a:t>
            </a:fld>
            <a:r>
              <a:rPr lang="en-US" dirty="0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8:30 meeting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8862" y="1110763"/>
            <a:ext cx="6355137" cy="5406793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0104" y="803095"/>
            <a:ext cx="9103896" cy="5839005"/>
          </a:xfrm>
          <a:solidFill>
            <a:schemeClr val="bg1">
              <a:alpha val="0"/>
            </a:schemeClr>
          </a:solidFill>
        </p:spPr>
        <p:txBody>
          <a:bodyPr/>
          <a:lstStyle/>
          <a:p>
            <a:r>
              <a:rPr lang="en-US" dirty="0" smtClean="0"/>
              <a:t>Plan for the week:</a:t>
            </a:r>
          </a:p>
          <a:p>
            <a:pPr lvl="1"/>
            <a:r>
              <a:rPr lang="en-US" dirty="0" smtClean="0"/>
              <a:t>Continue physics fills with 48 bunches;</a:t>
            </a:r>
          </a:p>
          <a:p>
            <a:pPr lvl="1"/>
            <a:r>
              <a:rPr lang="en-US" dirty="0" smtClean="0"/>
              <a:t>Continue preparatory studies for bunch train injection;</a:t>
            </a:r>
          </a:p>
          <a:p>
            <a:pPr lvl="1"/>
            <a:r>
              <a:rPr lang="en-US" dirty="0" smtClean="0"/>
              <a:t>L</a:t>
            </a:r>
            <a:r>
              <a:rPr lang="en-US" dirty="0" smtClean="0"/>
              <a:t>oss maps and </a:t>
            </a:r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baseline="30000" dirty="0" smtClean="0"/>
              <a:t>*</a:t>
            </a:r>
            <a:r>
              <a:rPr lang="en-US" dirty="0" smtClean="0"/>
              <a:t> measurement via Q1 modulation</a:t>
            </a:r>
            <a:r>
              <a:rPr lang="en-US" dirty="0" smtClean="0"/>
              <a:t>;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Coordinators for week 34:</a:t>
            </a:r>
          </a:p>
          <a:p>
            <a:pPr lvl="1"/>
            <a:r>
              <a:rPr lang="en-US" dirty="0" smtClean="0"/>
              <a:t>Ralph </a:t>
            </a:r>
            <a:r>
              <a:rPr lang="en-US" dirty="0" err="1" smtClean="0"/>
              <a:t>Assmann</a:t>
            </a:r>
            <a:r>
              <a:rPr lang="en-US" dirty="0" smtClean="0"/>
              <a:t> &amp; Roger Bailey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</a:t>
            </a:r>
            <a:r>
              <a:rPr lang="en-US" dirty="0" smtClean="0"/>
              <a:t>day 23.8</a:t>
            </a:r>
            <a:r>
              <a:rPr lang="en-US" dirty="0" smtClean="0"/>
              <a:t>.</a:t>
            </a:r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014056-7BCD-1845-8D94-64C65C1E8D8B}" type="slidenum">
              <a:rPr lang="en-US" smtClean="0">
                <a:solidFill>
                  <a:srgbClr val="FFFFFF"/>
                </a:solidFill>
              </a:rPr>
              <a:pPr/>
              <a:t>26</a:t>
            </a:fld>
            <a:r>
              <a:rPr lang="en-US" dirty="0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8:30 meeting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0104" y="803095"/>
            <a:ext cx="9103896" cy="5839005"/>
          </a:xfrm>
          <a:solidFill>
            <a:schemeClr val="bg1">
              <a:alpha val="0"/>
            </a:schemeClr>
          </a:solidFill>
        </p:spPr>
        <p:txBody>
          <a:bodyPr/>
          <a:lstStyle/>
          <a:p>
            <a:r>
              <a:rPr lang="en-US" dirty="0" smtClean="0"/>
              <a:t>Open Issues for next Technical Stop:</a:t>
            </a:r>
          </a:p>
          <a:p>
            <a:pPr lvl="1"/>
            <a:r>
              <a:rPr lang="en-US" dirty="0" smtClean="0"/>
              <a:t>CMS cooling for central tracker.</a:t>
            </a:r>
            <a:endParaRPr lang="en-US" dirty="0" smtClean="0">
              <a:solidFill>
                <a:srgbClr val="008000"/>
              </a:solidFill>
            </a:endParaRPr>
          </a:p>
          <a:p>
            <a:pPr lvl="1"/>
            <a:r>
              <a:rPr lang="en-US" dirty="0" smtClean="0"/>
              <a:t>Ion pumps in dump line </a:t>
            </a:r>
            <a:r>
              <a:rPr lang="en-US" dirty="0" err="1" smtClean="0"/>
              <a:t>MKB</a:t>
            </a:r>
            <a:r>
              <a:rPr lang="en-US" dirty="0" smtClean="0"/>
              <a:t> (B2 only 4 out of 8 pumps working; few days intervention).</a:t>
            </a:r>
          </a:p>
          <a:p>
            <a:pPr lvl="1"/>
            <a:r>
              <a:rPr lang="en-US" dirty="0" err="1" smtClean="0"/>
              <a:t>BLM</a:t>
            </a:r>
            <a:r>
              <a:rPr lang="en-US" dirty="0" smtClean="0"/>
              <a:t> racks (in buildings SR1 and SR5 and both at position BY02): would like to correct the way the power cable for the multi-plug arrives inside the rack. </a:t>
            </a:r>
          </a:p>
          <a:p>
            <a:pPr lvl="1"/>
            <a:r>
              <a:rPr lang="en-US" dirty="0" err="1" smtClean="0"/>
              <a:t>QPS</a:t>
            </a:r>
            <a:r>
              <a:rPr lang="en-US" dirty="0" smtClean="0"/>
              <a:t> boards: several boards had to switch from channel A to </a:t>
            </a:r>
            <a:r>
              <a:rPr lang="en-US" dirty="0" err="1" smtClean="0"/>
              <a:t>B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Access team to replace </a:t>
            </a:r>
            <a:r>
              <a:rPr lang="en-US" dirty="0" err="1" smtClean="0"/>
              <a:t>oxydized</a:t>
            </a:r>
            <a:r>
              <a:rPr lang="en-US" dirty="0" smtClean="0"/>
              <a:t> connectors for PAD-PX24 (3 hours).</a:t>
            </a:r>
          </a:p>
          <a:p>
            <a:pPr lvl="1"/>
            <a:r>
              <a:rPr lang="en-US" dirty="0" smtClean="0"/>
              <a:t>CV needs to replace a motorization of the water valve of the sector 56 (3h).</a:t>
            </a:r>
          </a:p>
          <a:p>
            <a:pPr lvl="1"/>
            <a:r>
              <a:rPr lang="en-US" dirty="0" smtClean="0"/>
              <a:t>RCBH18.R7B2 – Miguel </a:t>
            </a:r>
            <a:r>
              <a:rPr lang="en-US" dirty="0" err="1" smtClean="0"/>
              <a:t>Cerqueira</a:t>
            </a:r>
            <a:r>
              <a:rPr lang="en-US" dirty="0" smtClean="0"/>
              <a:t> </a:t>
            </a:r>
            <a:r>
              <a:rPr lang="en-US" dirty="0" err="1" smtClean="0"/>
              <a:t>Bastos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RCSSX3.</a:t>
            </a:r>
            <a:r>
              <a:rPr lang="en-US" dirty="0" smtClean="0"/>
              <a:t>L1 super blocked for </a:t>
            </a:r>
            <a:r>
              <a:rPr lang="en-US" dirty="0" err="1" smtClean="0"/>
              <a:t>cryo</a:t>
            </a:r>
            <a:r>
              <a:rPr lang="en-US" dirty="0" smtClean="0"/>
              <a:t>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 33</a:t>
            </a:r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014056-7BCD-1845-8D94-64C65C1E8D8B}" type="slidenum">
              <a:rPr lang="en-US" smtClean="0">
                <a:solidFill>
                  <a:srgbClr val="FFFFFF"/>
                </a:solidFill>
              </a:rPr>
              <a:pPr/>
              <a:t>27</a:t>
            </a:fld>
            <a:r>
              <a:rPr lang="en-US" dirty="0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8:30 meeting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grated Luminosity Week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235325"/>
            <a:ext cx="9144001" cy="3622675"/>
          </a:xfrm>
          <a:prstGeom prst="rect">
            <a:avLst/>
          </a:prstGeom>
        </p:spPr>
      </p:pic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 31</a:t>
            </a:r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014056-7BCD-1845-8D94-64C65C1E8D8B}" type="slidenum">
              <a:rPr lang="en-US" smtClean="0">
                <a:solidFill>
                  <a:srgbClr val="FFFFFF"/>
                </a:solidFill>
              </a:rPr>
              <a:pPr/>
              <a:t>3</a:t>
            </a:fld>
            <a:r>
              <a:rPr lang="en-US" dirty="0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8:30 meeting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Picture 6" descr="Luminosity Week3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743" y="-7624"/>
            <a:ext cx="9144000" cy="3622675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 </a:t>
            </a:r>
            <a:r>
              <a:rPr lang="en-US" dirty="0" smtClean="0"/>
              <a:t>33</a:t>
            </a:r>
            <a:endParaRPr lang="en-US" dirty="0" smtClean="0"/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014056-7BCD-1845-8D94-64C65C1E8D8B}" type="slidenum">
              <a:rPr lang="en-US" smtClean="0">
                <a:solidFill>
                  <a:srgbClr val="FFFFFF"/>
                </a:solidFill>
              </a:rPr>
              <a:pPr/>
              <a:t>4</a:t>
            </a:fld>
            <a:r>
              <a:rPr lang="en-US" dirty="0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8:30 meeting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0104" y="5925499"/>
            <a:ext cx="9103896" cy="872941"/>
          </a:xfrm>
          <a:solidFill>
            <a:schemeClr val="bg1">
              <a:alpha val="0"/>
            </a:schemeClr>
          </a:solidFill>
        </p:spPr>
        <p:txBody>
          <a:bodyPr/>
          <a:lstStyle/>
          <a:p>
            <a:pPr lvl="1">
              <a:buNone/>
            </a:pPr>
            <a:r>
              <a:rPr lang="en-US" dirty="0" smtClean="0">
                <a:solidFill>
                  <a:srgbClr val="800000"/>
                </a:solidFill>
                <a:sym typeface="Wingdings"/>
              </a:rPr>
              <a:t>ca</a:t>
            </a:r>
            <a:r>
              <a:rPr lang="en-US" dirty="0" smtClean="0">
                <a:solidFill>
                  <a:srgbClr val="800000"/>
                </a:solidFill>
                <a:sym typeface="Wingdings"/>
              </a:rPr>
              <a:t>.</a:t>
            </a:r>
            <a:r>
              <a:rPr lang="en-US" dirty="0" smtClean="0">
                <a:solidFill>
                  <a:srgbClr val="800000"/>
                </a:solidFill>
                <a:sym typeface="Wingdings"/>
              </a:rPr>
              <a:t> </a:t>
            </a:r>
            <a:r>
              <a:rPr lang="en-US" dirty="0" smtClean="0">
                <a:solidFill>
                  <a:srgbClr val="800000"/>
                </a:solidFill>
                <a:sym typeface="Wingdings"/>
              </a:rPr>
              <a:t>45</a:t>
            </a:r>
            <a:r>
              <a:rPr lang="en-US" dirty="0" smtClean="0">
                <a:solidFill>
                  <a:srgbClr val="800000"/>
                </a:solidFill>
                <a:sym typeface="Wingdings"/>
              </a:rPr>
              <a:t>% </a:t>
            </a:r>
            <a:r>
              <a:rPr lang="en-US" dirty="0" smtClean="0">
                <a:solidFill>
                  <a:srgbClr val="800000"/>
                </a:solidFill>
                <a:sym typeface="Wingdings"/>
              </a:rPr>
              <a:t>efficiency relative to available beam time  </a:t>
            </a:r>
          </a:p>
          <a:p>
            <a:pPr lvl="1">
              <a:buNone/>
            </a:pPr>
            <a:r>
              <a:rPr lang="en-US" dirty="0" smtClean="0">
                <a:solidFill>
                  <a:srgbClr val="800000"/>
                </a:solidFill>
                <a:sym typeface="Wingdings"/>
              </a:rPr>
              <a:t>			</a:t>
            </a:r>
            <a:r>
              <a:rPr lang="en-US" dirty="0" smtClean="0">
                <a:solidFill>
                  <a:srgbClr val="800000"/>
                </a:solidFill>
                <a:sym typeface="Wingdings"/>
              </a:rPr>
              <a:t>	ca</a:t>
            </a:r>
            <a:r>
              <a:rPr lang="en-US" dirty="0" smtClean="0">
                <a:solidFill>
                  <a:srgbClr val="800000"/>
                </a:solidFill>
                <a:sym typeface="Wingdings"/>
              </a:rPr>
              <a:t>.</a:t>
            </a:r>
            <a:r>
              <a:rPr lang="en-US" dirty="0" smtClean="0">
                <a:solidFill>
                  <a:srgbClr val="800000"/>
                </a:solidFill>
                <a:sym typeface="Wingdings"/>
              </a:rPr>
              <a:t> </a:t>
            </a:r>
            <a:r>
              <a:rPr lang="en-US" dirty="0" smtClean="0">
                <a:solidFill>
                  <a:srgbClr val="800000"/>
                </a:solidFill>
                <a:sym typeface="Wingdings"/>
              </a:rPr>
              <a:t>22</a:t>
            </a:r>
            <a:r>
              <a:rPr lang="en-US" dirty="0" smtClean="0">
                <a:solidFill>
                  <a:srgbClr val="800000"/>
                </a:solidFill>
                <a:sym typeface="Wingdings"/>
              </a:rPr>
              <a:t>% </a:t>
            </a:r>
            <a:r>
              <a:rPr lang="en-US" dirty="0" smtClean="0">
                <a:solidFill>
                  <a:srgbClr val="800000"/>
                </a:solidFill>
                <a:sym typeface="Wingdings"/>
              </a:rPr>
              <a:t>efficiency per scheduled time</a:t>
            </a:r>
            <a:r>
              <a:rPr lang="en-US" dirty="0" smtClean="0">
                <a:solidFill>
                  <a:srgbClr val="008000"/>
                </a:solidFill>
                <a:sym typeface="Wingdings"/>
              </a:rPr>
              <a:t>			</a:t>
            </a:r>
            <a:endParaRPr lang="en-US" baseline="30000" dirty="0" smtClean="0">
              <a:solidFill>
                <a:srgbClr val="008000"/>
              </a:solidFill>
              <a:sym typeface="Wingdings"/>
            </a:endParaRPr>
          </a:p>
          <a:p>
            <a:pPr lvl="1">
              <a:buNone/>
            </a:pPr>
            <a:endParaRPr lang="en-US" baseline="30000" dirty="0" smtClean="0">
              <a:solidFill>
                <a:srgbClr val="008000"/>
              </a:solidFill>
            </a:endParaRPr>
          </a:p>
          <a:p>
            <a:pPr lvl="1">
              <a:buNone/>
            </a:pPr>
            <a:endParaRPr lang="en-US" dirty="0" smtClean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58722" y="827470"/>
          <a:ext cx="9085278" cy="5200901"/>
        </p:xfrm>
        <a:graphic>
          <a:graphicData uri="http://schemas.openxmlformats.org/presentationml/2006/ole">
            <p:oleObj spid="_x0000_s71683" name="Worksheet" r:id="rId4" imgW="9207500" imgH="5270500" progId="Excel.Sheet.8">
              <p:embed/>
            </p:oleObj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0" y="735812"/>
            <a:ext cx="9103896" cy="5839005"/>
          </a:xfrm>
          <a:solidFill>
            <a:schemeClr val="bg1">
              <a:alpha val="0"/>
            </a:schemeClr>
          </a:solidFill>
        </p:spPr>
        <p:txBody>
          <a:bodyPr/>
          <a:lstStyle/>
          <a:p>
            <a:r>
              <a:rPr lang="en-US" dirty="0" smtClean="0"/>
              <a:t>Started the day with physics fill from previous night.</a:t>
            </a:r>
          </a:p>
          <a:p>
            <a:r>
              <a:rPr lang="en-US" dirty="0" smtClean="0"/>
              <a:t>Morning: End of fill studies</a:t>
            </a:r>
          </a:p>
          <a:p>
            <a:pPr lvl="1"/>
            <a:r>
              <a:rPr lang="en-US" dirty="0" smtClean="0"/>
              <a:t>Damper studies.</a:t>
            </a:r>
          </a:p>
          <a:p>
            <a:r>
              <a:rPr lang="en-US" dirty="0" smtClean="0"/>
              <a:t>Afternoon: Access for various interventions:</a:t>
            </a:r>
          </a:p>
          <a:p>
            <a:pPr lvl="1"/>
            <a:r>
              <a:rPr lang="en-US" dirty="0" smtClean="0"/>
              <a:t>Among others: </a:t>
            </a:r>
            <a:r>
              <a:rPr lang="en-US" dirty="0" err="1" smtClean="0"/>
              <a:t>BLM</a:t>
            </a:r>
            <a:r>
              <a:rPr lang="en-US" dirty="0" smtClean="0"/>
              <a:t> updates;</a:t>
            </a:r>
          </a:p>
          <a:p>
            <a:pPr lvl="1"/>
            <a:r>
              <a:rPr lang="en-US" dirty="0" smtClean="0"/>
              <a:t>Finished access at 00:30 at night.</a:t>
            </a:r>
          </a:p>
          <a:p>
            <a:r>
              <a:rPr lang="en-US" dirty="0" smtClean="0"/>
              <a:t>Night:</a:t>
            </a:r>
          </a:p>
          <a:p>
            <a:pPr lvl="1"/>
            <a:r>
              <a:rPr lang="en-US" dirty="0" smtClean="0"/>
              <a:t>Some delays due to problems with PC trips and </a:t>
            </a:r>
            <a:r>
              <a:rPr lang="en-US" dirty="0" err="1" smtClean="0"/>
              <a:t>QPS</a:t>
            </a:r>
            <a:r>
              <a:rPr lang="en-US" dirty="0" smtClean="0"/>
              <a:t>;</a:t>
            </a:r>
            <a:endParaRPr lang="en-US" dirty="0" smtClean="0"/>
          </a:p>
          <a:p>
            <a:pPr lvl="1"/>
            <a:r>
              <a:rPr lang="en-US" dirty="0" smtClean="0"/>
              <a:t>Then </a:t>
            </a:r>
            <a:r>
              <a:rPr lang="en-US" dirty="0" err="1" smtClean="0"/>
              <a:t>BLM</a:t>
            </a:r>
            <a:r>
              <a:rPr lang="en-US" dirty="0" smtClean="0"/>
              <a:t> validation test with beam after firm ware update.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baseline="30000" dirty="0" smtClean="0">
              <a:solidFill>
                <a:srgbClr val="008000"/>
              </a:solidFill>
            </a:endParaRPr>
          </a:p>
        </p:txBody>
      </p:sp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Monday</a:t>
            </a:r>
            <a:r>
              <a:rPr lang="en-US" dirty="0" smtClean="0"/>
              <a:t>:</a:t>
            </a:r>
            <a:endParaRPr lang="en-US" dirty="0" smtClean="0"/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014056-7BCD-1845-8D94-64C65C1E8D8B}" type="slidenum">
              <a:rPr lang="en-US" smtClean="0">
                <a:solidFill>
                  <a:srgbClr val="FFFFFF"/>
                </a:solidFill>
              </a:rPr>
              <a:pPr/>
              <a:t>5</a:t>
            </a:fld>
            <a:r>
              <a:rPr lang="en-US" dirty="0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8:30 meeting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_plane_ff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762000"/>
            <a:ext cx="6933334" cy="520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228600"/>
            <a:ext cx="855919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</a:rPr>
              <a:t>Damper used at 3.5 </a:t>
            </a:r>
            <a:r>
              <a:rPr lang="en-US" sz="2600" dirty="0" err="1" smtClean="0">
                <a:solidFill>
                  <a:schemeClr val="bg1"/>
                </a:solidFill>
              </a:rPr>
              <a:t>TeV</a:t>
            </a:r>
            <a:r>
              <a:rPr lang="en-US" sz="2600" dirty="0" smtClean="0">
                <a:solidFill>
                  <a:schemeClr val="bg1"/>
                </a:solidFill>
              </a:rPr>
              <a:t> with different gains (horizontal plane)</a:t>
            </a: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1447800"/>
            <a:ext cx="21167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red: beam 2 kicked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gain beam 2 damper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increased x16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 steps of x2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5400" y="1447800"/>
            <a:ext cx="21809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blue: beam 1 kicked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gain beam 1 damper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increased x16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in steps of x2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5867400"/>
            <a:ext cx="69728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from bunch 1 oscillations (8192 turns), </a:t>
            </a:r>
            <a:r>
              <a:rPr lang="en-US" dirty="0" err="1" smtClean="0"/>
              <a:t>Qkicker</a:t>
            </a:r>
            <a:r>
              <a:rPr lang="en-US" dirty="0" smtClean="0"/>
              <a:t> used at full strength</a:t>
            </a:r>
          </a:p>
          <a:p>
            <a:r>
              <a:rPr lang="en-US" dirty="0" smtClean="0"/>
              <a:t>gain setting: -25 dB to -1 dB in steps of 6 dB (-19 dB used operational)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954772"/>
            <a:ext cx="8513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Time domain data (-25 dB and -7 dB gain) horizontal plane, beam 1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5257800"/>
            <a:ext cx="79460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from bunch 1 oscillations (8192 turns), </a:t>
            </a:r>
            <a:r>
              <a:rPr lang="en-US" dirty="0" err="1" smtClean="0"/>
              <a:t>Qkicker</a:t>
            </a:r>
            <a:r>
              <a:rPr lang="en-US" dirty="0" smtClean="0"/>
              <a:t> used at full strength</a:t>
            </a:r>
          </a:p>
          <a:p>
            <a:r>
              <a:rPr lang="en-US" dirty="0" smtClean="0"/>
              <a:t>gain setting: -25 dB and -7 dB, beam 1 kicked, horizontal plane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factor 8 gain increase on one beam does not lead to a factor 8 increase of damping</a:t>
            </a:r>
          </a:p>
          <a:p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 beams coupled, gain for damper on other beam was kept constant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7" descr="H_plane_beam_T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1295400"/>
            <a:ext cx="5333334" cy="400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19400" y="236220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-7 dB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3200" y="1905000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-25 dB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00800" y="2286000"/>
            <a:ext cx="228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beating of two modes,</a:t>
            </a:r>
          </a:p>
          <a:p>
            <a:r>
              <a:rPr lang="en-US" dirty="0" smtClean="0"/>
              <a:t>both well damped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0" y="228600"/>
            <a:ext cx="855919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</a:rPr>
              <a:t>Damper used at 3.5 </a:t>
            </a:r>
            <a:r>
              <a:rPr lang="en-US" sz="2600" dirty="0" err="1" smtClean="0">
                <a:solidFill>
                  <a:schemeClr val="bg1"/>
                </a:solidFill>
              </a:rPr>
              <a:t>TeV</a:t>
            </a:r>
            <a:r>
              <a:rPr lang="en-US" sz="2600" dirty="0" smtClean="0">
                <a:solidFill>
                  <a:schemeClr val="bg1"/>
                </a:solidFill>
              </a:rPr>
              <a:t> with different gains (horizontal plane)</a:t>
            </a:r>
            <a:endParaRPr lang="en-US" sz="2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0" y="735812"/>
            <a:ext cx="9103896" cy="5839005"/>
          </a:xfrm>
          <a:solidFill>
            <a:schemeClr val="bg1">
              <a:alpha val="0"/>
            </a:schemeClr>
          </a:solidFill>
        </p:spPr>
        <p:txBody>
          <a:bodyPr/>
          <a:lstStyle/>
          <a:p>
            <a:r>
              <a:rPr lang="en-US" dirty="0" smtClean="0"/>
              <a:t>Morning: Bunch </a:t>
            </a:r>
            <a:r>
              <a:rPr lang="en-US" dirty="0" smtClean="0"/>
              <a:t>Train </a:t>
            </a:r>
            <a:r>
              <a:rPr lang="en-US" dirty="0" smtClean="0"/>
              <a:t>Studies: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  <a:sym typeface="Wingdings" pitchFamily="2" charset="2"/>
              </a:rPr>
              <a:t>R</a:t>
            </a:r>
            <a:r>
              <a:rPr lang="en-US" dirty="0" smtClean="0">
                <a:solidFill>
                  <a:srgbClr val="0000FF"/>
                </a:solidFill>
                <a:sym typeface="Wingdings" pitchFamily="2" charset="2"/>
              </a:rPr>
              <a:t>eady </a:t>
            </a:r>
            <a:r>
              <a:rPr lang="en-US" dirty="0" smtClean="0">
                <a:solidFill>
                  <a:srgbClr val="0000FF"/>
                </a:solidFill>
                <a:sym typeface="Wingdings" pitchFamily="2" charset="2"/>
              </a:rPr>
              <a:t>for other systems (ADT, RF…) to make test on 1 train of 4 bunches ( </a:t>
            </a:r>
            <a:r>
              <a:rPr lang="en-US" dirty="0" smtClean="0">
                <a:solidFill>
                  <a:srgbClr val="0000FF"/>
                </a:solidFill>
                <a:sym typeface="Wingdings" pitchFamily="2" charset="2"/>
              </a:rPr>
              <a:t>B1);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  <a:sym typeface="Wingdings" pitchFamily="2" charset="2"/>
              </a:rPr>
              <a:t>Non closure of </a:t>
            </a:r>
            <a:r>
              <a:rPr lang="en-US" dirty="0" err="1" smtClean="0">
                <a:solidFill>
                  <a:srgbClr val="0000FF"/>
                </a:solidFill>
                <a:sym typeface="Wingdings" pitchFamily="2" charset="2"/>
              </a:rPr>
              <a:t>LHCb</a:t>
            </a:r>
            <a:r>
              <a:rPr lang="en-US" dirty="0" smtClean="0">
                <a:solidFill>
                  <a:srgbClr val="0000FF"/>
                </a:solidFill>
                <a:sym typeface="Wingdings" pitchFamily="2" charset="2"/>
              </a:rPr>
              <a:t> spectrometer bump after polarity inversion;</a:t>
            </a:r>
          </a:p>
          <a:p>
            <a:pPr lvl="1"/>
            <a:endParaRPr lang="en-US" dirty="0" smtClean="0">
              <a:solidFill>
                <a:srgbClr val="0000FF"/>
              </a:solidFill>
              <a:sym typeface="Wingdings" pitchFamily="2" charset="2"/>
            </a:endParaRPr>
          </a:p>
          <a:p>
            <a:pPr lvl="0"/>
            <a:r>
              <a:rPr lang="en-US" dirty="0" smtClean="0"/>
              <a:t>Afternoon:</a:t>
            </a:r>
            <a:endParaRPr lang="en-US" dirty="0" smtClean="0">
              <a:solidFill>
                <a:srgbClr val="0000FF"/>
              </a:solidFill>
              <a:sym typeface="Wingdings" pitchFamily="2" charset="2"/>
            </a:endParaRPr>
          </a:p>
          <a:p>
            <a:pPr lvl="1"/>
            <a:r>
              <a:rPr lang="en-US" dirty="0" smtClean="0">
                <a:solidFill>
                  <a:srgbClr val="0000FF"/>
                </a:solidFill>
                <a:sym typeface="Wingdings" pitchFamily="2" charset="2"/>
              </a:rPr>
              <a:t>Dispersion measurements and Loss map measurement for Beam2 at 3.5 </a:t>
            </a:r>
            <a:r>
              <a:rPr lang="en-US" dirty="0" err="1" smtClean="0">
                <a:solidFill>
                  <a:srgbClr val="0000FF"/>
                </a:solidFill>
                <a:sym typeface="Wingdings" pitchFamily="2" charset="2"/>
              </a:rPr>
              <a:t>TeV</a:t>
            </a:r>
            <a:r>
              <a:rPr lang="en-US" dirty="0" smtClean="0">
                <a:solidFill>
                  <a:srgbClr val="0000FF"/>
                </a:solidFill>
                <a:sym typeface="Wingdings" pitchFamily="2" charset="2"/>
              </a:rPr>
              <a:t>: </a:t>
            </a:r>
            <a:r>
              <a:rPr lang="en-US" dirty="0" err="1" smtClean="0">
                <a:solidFill>
                  <a:srgbClr val="FF0000"/>
                </a:solidFill>
                <a:sym typeface="Wingdings"/>
              </a:rPr>
              <a:t>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Hierarchy not satisfied for off momentum particles (-1kHz </a:t>
            </a:r>
            <a:r>
              <a:rPr lang="en-US" dirty="0" err="1" smtClean="0">
                <a:solidFill>
                  <a:srgbClr val="FF0000"/>
                </a:solidFill>
                <a:sym typeface="Wingdings" pitchFamily="2" charset="2"/>
              </a:rPr>
              <a:t>RF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 shift) 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  <a:sym typeface="Wingdings" pitchFamily="2" charset="2"/>
              </a:rPr>
              <a:t>Issue with </a:t>
            </a:r>
            <a:r>
              <a:rPr lang="en-US" dirty="0" err="1" smtClean="0">
                <a:solidFill>
                  <a:srgbClr val="0000FF"/>
                </a:solidFill>
                <a:sym typeface="Wingdings" pitchFamily="2" charset="2"/>
              </a:rPr>
              <a:t>Q</a:t>
            </a:r>
            <a:r>
              <a:rPr lang="en-US" dirty="0" smtClean="0">
                <a:solidFill>
                  <a:srgbClr val="0000FF"/>
                </a:solidFill>
                <a:sym typeface="Wingdings" pitchFamily="2" charset="2"/>
              </a:rPr>
              <a:t>-feedback and damper cohabitation during ramp: feedback system locks onto Hump signal.</a:t>
            </a:r>
            <a:endParaRPr lang="en-US" dirty="0" smtClean="0">
              <a:solidFill>
                <a:srgbClr val="0000FF"/>
              </a:solidFill>
            </a:endParaRPr>
          </a:p>
          <a:p>
            <a:pPr lvl="1"/>
            <a:endParaRPr lang="en-US" dirty="0" smtClean="0">
              <a:solidFill>
                <a:srgbClr val="0000FF"/>
              </a:solidFill>
              <a:sym typeface="Wingdings" pitchFamily="2" charset="2"/>
            </a:endParaRPr>
          </a:p>
          <a:p>
            <a:pPr lvl="0"/>
            <a:r>
              <a:rPr lang="en-US" dirty="0" smtClean="0"/>
              <a:t>Night:</a:t>
            </a:r>
            <a:endParaRPr lang="en-US" dirty="0" smtClean="0">
              <a:solidFill>
                <a:srgbClr val="0000FF"/>
              </a:solidFill>
              <a:sym typeface="Wingdings" pitchFamily="2" charset="2"/>
            </a:endParaRPr>
          </a:p>
          <a:p>
            <a:pPr lvl="1"/>
            <a:r>
              <a:rPr lang="en-US" dirty="0" smtClean="0">
                <a:solidFill>
                  <a:srgbClr val="0000FF"/>
                </a:solidFill>
                <a:sym typeface="Wingdings" pitchFamily="2" charset="2"/>
              </a:rPr>
              <a:t>Struggling to prepare new fill for physics with 25 bunches (</a:t>
            </a:r>
            <a:r>
              <a:rPr lang="en-US" dirty="0" err="1" smtClean="0">
                <a:solidFill>
                  <a:srgbClr val="0000FF"/>
                </a:solidFill>
                <a:sym typeface="Wingdings" pitchFamily="2" charset="2"/>
              </a:rPr>
              <a:t>QPS</a:t>
            </a:r>
            <a:r>
              <a:rPr lang="en-US" dirty="0" smtClean="0">
                <a:solidFill>
                  <a:srgbClr val="0000FF"/>
                </a:solidFill>
                <a:sym typeface="Wingdings" pitchFamily="2" charset="2"/>
              </a:rPr>
              <a:t>; trips &amp; </a:t>
            </a:r>
            <a:r>
              <a:rPr lang="en-US" dirty="0" err="1" smtClean="0">
                <a:solidFill>
                  <a:srgbClr val="0000FF"/>
                </a:solidFill>
                <a:sym typeface="Wingdings" pitchFamily="2" charset="2"/>
              </a:rPr>
              <a:t>SPS</a:t>
            </a:r>
            <a:r>
              <a:rPr lang="en-US" dirty="0" smtClean="0">
                <a:solidFill>
                  <a:srgbClr val="0000FF"/>
                </a:solidFill>
                <a:sym typeface="Wingdings" pitchFamily="2" charset="2"/>
              </a:rPr>
              <a:t>).</a:t>
            </a:r>
            <a:endParaRPr lang="en-US" baseline="30000" dirty="0" smtClean="0">
              <a:solidFill>
                <a:srgbClr val="008000"/>
              </a:solidFill>
            </a:endParaRPr>
          </a:p>
        </p:txBody>
      </p:sp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Tuesday</a:t>
            </a:r>
            <a:r>
              <a:rPr lang="en-US" dirty="0" smtClean="0"/>
              <a:t>:</a:t>
            </a:r>
            <a:endParaRPr lang="en-US" dirty="0" smtClean="0"/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014056-7BCD-1845-8D94-64C65C1E8D8B}" type="slidenum">
              <a:rPr lang="en-US" smtClean="0">
                <a:solidFill>
                  <a:srgbClr val="FFFFFF"/>
                </a:solidFill>
              </a:rPr>
              <a:pPr/>
              <a:t>8</a:t>
            </a:fld>
            <a:r>
              <a:rPr lang="en-US" dirty="0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8:30 meeting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63130"/>
            <a:ext cx="9152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bg1"/>
                </a:solidFill>
              </a:rPr>
              <a:t>Orbit in the </a:t>
            </a:r>
            <a:r>
              <a:rPr lang="en-US" sz="2800" dirty="0" err="1" smtClean="0">
                <a:solidFill>
                  <a:schemeClr val="bg1"/>
                </a:solidFill>
              </a:rPr>
              <a:t>LHC</a:t>
            </a:r>
            <a:r>
              <a:rPr lang="en-US" sz="2800" dirty="0" smtClean="0">
                <a:solidFill>
                  <a:schemeClr val="bg1"/>
                </a:solidFill>
              </a:rPr>
              <a:t> for injection with bunch trains: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847635"/>
            <a:ext cx="1725540" cy="2862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Orbit after </a:t>
            </a:r>
            <a:r>
              <a:rPr lang="en-US" dirty="0" err="1" smtClean="0">
                <a:solidFill>
                  <a:srgbClr val="0070C0"/>
                </a:solidFill>
              </a:rPr>
              <a:t>LHCb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spectrometer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polarization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change:</a:t>
            </a:r>
          </a:p>
          <a:p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Top: initial orbit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for new polarity</a:t>
            </a:r>
          </a:p>
          <a:p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Bottom: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After correction.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8" name="Picture 7" descr="2010081712193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704" y="769071"/>
            <a:ext cx="7361304" cy="2944521"/>
          </a:xfrm>
          <a:prstGeom prst="rect">
            <a:avLst/>
          </a:prstGeom>
        </p:spPr>
      </p:pic>
      <p:pic>
        <p:nvPicPr>
          <p:cNvPr id="9" name="Picture 8" descr="201008171224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4704" y="3701200"/>
            <a:ext cx="7348196" cy="29392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3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CC00CC"/>
      </a:hlink>
      <a:folHlink>
        <a:srgbClr val="CCCCE6"/>
      </a:folHlink>
    </a:clrScheme>
    <a:fontScheme name="Pixel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alibri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3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CC00CC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27646</TotalTime>
  <Words>2521</Words>
  <Application>Microsoft Macintosh PowerPoint</Application>
  <PresentationFormat>On-screen Show (4:3)</PresentationFormat>
  <Paragraphs>334</Paragraphs>
  <Slides>27</Slides>
  <Notes>20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Pixel</vt:lpstr>
      <vt:lpstr>Microsoft Excel 97 - 2004 Worksheet</vt:lpstr>
      <vt:lpstr>Week 33</vt:lpstr>
      <vt:lpstr>Week 33</vt:lpstr>
      <vt:lpstr>Week 31</vt:lpstr>
      <vt:lpstr>Week 33</vt:lpstr>
      <vt:lpstr>Monday:</vt:lpstr>
      <vt:lpstr>Slide 6</vt:lpstr>
      <vt:lpstr>Slide 7</vt:lpstr>
      <vt:lpstr>Tuesday:</vt:lpstr>
      <vt:lpstr>Slide 9</vt:lpstr>
      <vt:lpstr>Slide 10</vt:lpstr>
      <vt:lpstr>Collimators – Loss maps on momentum   Stefano Redaelli, Walter Venturini, Joerg Wenninger</vt:lpstr>
      <vt:lpstr>Slide 12</vt:lpstr>
      <vt:lpstr>Wednesday 18.8.</vt:lpstr>
      <vt:lpstr>Thursday 19.8.</vt:lpstr>
      <vt:lpstr>Thursday 19.8.</vt:lpstr>
      <vt:lpstr>Thursday 19.8.</vt:lpstr>
      <vt:lpstr>Thursday – Friday 19-20.8.</vt:lpstr>
      <vt:lpstr>Fill 1295</vt:lpstr>
      <vt:lpstr>Friday 20.8.</vt:lpstr>
      <vt:lpstr>Friday 20.8.</vt:lpstr>
      <vt:lpstr>Saturday 21.8.</vt:lpstr>
      <vt:lpstr>Sunday 22.8.</vt:lpstr>
      <vt:lpstr>Sunday 22.8.</vt:lpstr>
      <vt:lpstr>Sunday – Monday 22-23.8.</vt:lpstr>
      <vt:lpstr>Sunday-Monday 22-23.8.</vt:lpstr>
      <vt:lpstr>Monday 23.8.</vt:lpstr>
      <vt:lpstr>Week 33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Night 27</dc:title>
  <dc:creator>Oliver Bruning</dc:creator>
  <cp:lastModifiedBy>Oliver Bruning</cp:lastModifiedBy>
  <cp:revision>459</cp:revision>
  <dcterms:created xsi:type="dcterms:W3CDTF">2010-08-19T04:51:42Z</dcterms:created>
  <dcterms:modified xsi:type="dcterms:W3CDTF">2010-08-23T07:45:02Z</dcterms:modified>
</cp:coreProperties>
</file>