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Default Extension="emf" ContentType="image/x-emf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4"/>
  </p:notesMasterIdLst>
  <p:sldIdLst>
    <p:sldId id="372" r:id="rId2"/>
    <p:sldId id="385" r:id="rId3"/>
    <p:sldId id="390" r:id="rId4"/>
    <p:sldId id="388" r:id="rId5"/>
    <p:sldId id="389" r:id="rId6"/>
    <p:sldId id="392" r:id="rId7"/>
    <p:sldId id="391" r:id="rId8"/>
    <p:sldId id="387" r:id="rId9"/>
    <p:sldId id="393" r:id="rId10"/>
    <p:sldId id="386" r:id="rId11"/>
    <p:sldId id="359" r:id="rId12"/>
    <p:sldId id="35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1248" autoAdjust="0"/>
  </p:normalViewPr>
  <p:slideViewPr>
    <p:cSldViewPr snapToGrid="0" snapToObjects="1">
      <p:cViewPr varScale="1">
        <p:scale>
          <a:sx n="97" d="100"/>
          <a:sy n="97" d="100"/>
        </p:scale>
        <p:origin x="-67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8/19/10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Morning:</a:t>
            </a:r>
            <a:r>
              <a:rPr lang="en-US" dirty="0" smtClean="0"/>
              <a:t> First physics fill with 48 bunches per beam:</a:t>
            </a:r>
          </a:p>
          <a:p>
            <a:pPr lvl="1"/>
            <a:r>
              <a:rPr lang="en-US" dirty="0" smtClean="0"/>
              <a:t>20:30: Injection finished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4.5 10</a:t>
            </a:r>
            <a:r>
              <a:rPr lang="en-US" baseline="30000" dirty="0" smtClean="0">
                <a:sym typeface="Wingdings"/>
              </a:rPr>
              <a:t>12</a:t>
            </a:r>
            <a:r>
              <a:rPr lang="en-US" dirty="0" smtClean="0">
                <a:sym typeface="Wingdings"/>
              </a:rPr>
              <a:t> protons per beam in 48 bunches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>
                <a:latin typeface="Symbol" charset="2"/>
                <a:cs typeface="Symbol" charset="2"/>
              </a:rPr>
              <a:t>	e</a:t>
            </a:r>
            <a:r>
              <a:rPr lang="en-US" baseline="-25000" dirty="0" smtClean="0"/>
              <a:t>x1</a:t>
            </a:r>
            <a:r>
              <a:rPr lang="en-US" dirty="0" smtClean="0"/>
              <a:t> = 2.9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m;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y1</a:t>
            </a:r>
            <a:r>
              <a:rPr lang="en-US" dirty="0" smtClean="0"/>
              <a:t> = 2.9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m;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x2</a:t>
            </a:r>
            <a:r>
              <a:rPr lang="en-US" dirty="0" smtClean="0"/>
              <a:t> = 3.3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m;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y2</a:t>
            </a:r>
            <a:r>
              <a:rPr lang="en-US" dirty="0" smtClean="0"/>
              <a:t> = 3.5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m; </a:t>
            </a:r>
          </a:p>
          <a:p>
            <a:pPr lvl="1"/>
            <a:r>
              <a:rPr lang="en-US" dirty="0" smtClean="0"/>
              <a:t>21:00: Start ramp;</a:t>
            </a:r>
          </a:p>
          <a:p>
            <a:pPr lvl="1"/>
            <a:r>
              <a:rPr lang="en-US" dirty="0" smtClean="0"/>
              <a:t>21:40: End ramp;</a:t>
            </a:r>
          </a:p>
          <a:p>
            <a:pPr lvl="1"/>
            <a:r>
              <a:rPr lang="en-US" dirty="0" smtClean="0"/>
              <a:t>22:20: Start Squeeze</a:t>
            </a:r>
          </a:p>
          <a:p>
            <a:pPr lvl="1">
              <a:buNone/>
            </a:pPr>
            <a:r>
              <a:rPr lang="en-US" dirty="0" smtClean="0"/>
              <a:t>	Initial luminosity:     </a:t>
            </a:r>
            <a:r>
              <a:rPr lang="en-US" dirty="0" err="1" smtClean="0">
                <a:solidFill>
                  <a:srgbClr val="008000"/>
                </a:solidFill>
              </a:rPr>
              <a:t>L</a:t>
            </a:r>
            <a:r>
              <a:rPr lang="en-US" dirty="0" smtClean="0">
                <a:solidFill>
                  <a:srgbClr val="008000"/>
                </a:solidFill>
              </a:rPr>
              <a:t> = 6.65 10</a:t>
            </a:r>
            <a:r>
              <a:rPr lang="en-US" baseline="30000" dirty="0" smtClean="0">
                <a:solidFill>
                  <a:srgbClr val="008000"/>
                </a:solidFill>
              </a:rPr>
              <a:t>30</a:t>
            </a:r>
            <a:r>
              <a:rPr lang="en-US" dirty="0" smtClean="0">
                <a:solidFill>
                  <a:srgbClr val="008000"/>
                </a:solidFill>
              </a:rPr>
              <a:t> cm</a:t>
            </a:r>
            <a:r>
              <a:rPr lang="en-US" baseline="30000" dirty="0" smtClean="0">
                <a:solidFill>
                  <a:srgbClr val="008000"/>
                </a:solidFill>
              </a:rPr>
              <a:t>-2 </a:t>
            </a:r>
            <a:r>
              <a:rPr lang="en-US" dirty="0" smtClean="0">
                <a:solidFill>
                  <a:srgbClr val="008000"/>
                </a:solidFill>
              </a:rPr>
              <a:t>sec</a:t>
            </a:r>
            <a:r>
              <a:rPr lang="en-US" baseline="30000" dirty="0" smtClean="0">
                <a:solidFill>
                  <a:srgbClr val="008000"/>
                </a:solidFill>
              </a:rPr>
              <a:t>-1</a:t>
            </a:r>
            <a:r>
              <a:rPr lang="en-US" dirty="0" smtClean="0">
                <a:solidFill>
                  <a:srgbClr val="008000"/>
                </a:solidFill>
              </a:rPr>
              <a:t>;</a:t>
            </a:r>
          </a:p>
          <a:p>
            <a:pPr lvl="1"/>
            <a:r>
              <a:rPr lang="en-US" dirty="0" smtClean="0"/>
              <a:t>23:30: </a:t>
            </a:r>
            <a:r>
              <a:rPr lang="en-US" sz="2400" dirty="0" smtClean="0"/>
              <a:t>Stable physics; </a:t>
            </a:r>
            <a:r>
              <a:rPr lang="en-US" sz="2400" dirty="0" err="1" smtClean="0">
                <a:solidFill>
                  <a:srgbClr val="008000"/>
                </a:solidFill>
              </a:rPr>
              <a:t>L</a:t>
            </a:r>
            <a:r>
              <a:rPr lang="en-US" sz="2400" dirty="0" smtClean="0">
                <a:solidFill>
                  <a:srgbClr val="008000"/>
                </a:solidFill>
              </a:rPr>
              <a:t> = 6.15 10</a:t>
            </a:r>
            <a:r>
              <a:rPr lang="en-US" sz="2400" baseline="30000" dirty="0" smtClean="0">
                <a:solidFill>
                  <a:srgbClr val="008000"/>
                </a:solidFill>
              </a:rPr>
              <a:t>30</a:t>
            </a:r>
            <a:r>
              <a:rPr lang="en-US" sz="2400" dirty="0" smtClean="0">
                <a:solidFill>
                  <a:srgbClr val="008000"/>
                </a:solidFill>
              </a:rPr>
              <a:t> cm</a:t>
            </a:r>
            <a:r>
              <a:rPr lang="en-US" sz="2400" baseline="30000" dirty="0" smtClean="0">
                <a:solidFill>
                  <a:srgbClr val="008000"/>
                </a:solidFill>
              </a:rPr>
              <a:t>-2 </a:t>
            </a:r>
            <a:r>
              <a:rPr lang="en-US" sz="2400" dirty="0" smtClean="0">
                <a:solidFill>
                  <a:srgbClr val="008000"/>
                </a:solidFill>
              </a:rPr>
              <a:t>sec</a:t>
            </a:r>
            <a:r>
              <a:rPr lang="en-US" sz="2400" baseline="30000" dirty="0" smtClean="0">
                <a:solidFill>
                  <a:srgbClr val="008000"/>
                </a:solidFill>
              </a:rPr>
              <a:t>-1</a:t>
            </a:r>
            <a:r>
              <a:rPr lang="en-US" sz="2400" dirty="0" smtClean="0">
                <a:solidFill>
                  <a:srgbClr val="008000"/>
                </a:solidFill>
              </a:rPr>
              <a:t>;</a:t>
            </a:r>
          </a:p>
          <a:p>
            <a:pPr lvl="1"/>
            <a:endParaRPr lang="en-US" sz="24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800000"/>
                </a:solidFill>
                <a:sym typeface="Wingdings"/>
              </a:rPr>
              <a:t>     </a:t>
            </a:r>
            <a:r>
              <a:rPr lang="en-US" dirty="0" err="1" smtClean="0">
                <a:solidFill>
                  <a:srgbClr val="800000"/>
                </a:solidFill>
                <a:sym typeface="Wingdings"/>
              </a:rPr>
              <a:t></a:t>
            </a:r>
            <a:r>
              <a:rPr lang="en-US" dirty="0" smtClean="0">
                <a:solidFill>
                  <a:srgbClr val="800000"/>
                </a:solidFill>
                <a:sym typeface="Wingdings"/>
              </a:rPr>
              <a:t> fitted average </a:t>
            </a:r>
            <a:r>
              <a:rPr lang="en-US" dirty="0" err="1" smtClean="0">
                <a:solidFill>
                  <a:srgbClr val="800000"/>
                </a:solidFill>
                <a:sym typeface="Wingdings"/>
              </a:rPr>
              <a:t>emittances</a:t>
            </a:r>
            <a:r>
              <a:rPr lang="en-US" dirty="0" smtClean="0">
                <a:solidFill>
                  <a:srgbClr val="800000"/>
                </a:solidFill>
                <a:sym typeface="Wingdings"/>
              </a:rPr>
              <a:t> for bunch current of </a:t>
            </a:r>
            <a:r>
              <a:rPr lang="en-US" dirty="0" err="1" smtClean="0">
                <a:solidFill>
                  <a:srgbClr val="800000"/>
                </a:solidFill>
                <a:sym typeface="Wingdings"/>
              </a:rPr>
              <a:t>N</a:t>
            </a:r>
            <a:r>
              <a:rPr lang="en-US" baseline="-25000" dirty="0" err="1" smtClean="0">
                <a:solidFill>
                  <a:srgbClr val="800000"/>
                </a:solidFill>
                <a:sym typeface="Wingdings"/>
              </a:rPr>
              <a:t>b</a:t>
            </a:r>
            <a:r>
              <a:rPr lang="en-US" dirty="0" smtClean="0">
                <a:solidFill>
                  <a:srgbClr val="800000"/>
                </a:solidFill>
                <a:sym typeface="Wingdings"/>
              </a:rPr>
              <a:t> = 9 10</a:t>
            </a:r>
            <a:r>
              <a:rPr lang="en-US" baseline="30000" dirty="0" smtClean="0">
                <a:solidFill>
                  <a:srgbClr val="800000"/>
                </a:solidFill>
                <a:sym typeface="Wingdings"/>
              </a:rPr>
              <a:t>10</a:t>
            </a:r>
            <a:r>
              <a:rPr lang="en-US" dirty="0" smtClean="0">
                <a:solidFill>
                  <a:srgbClr val="800000"/>
                </a:solidFill>
                <a:sym typeface="Wingdings"/>
              </a:rPr>
              <a:t>:  </a:t>
            </a:r>
          </a:p>
          <a:p>
            <a:pPr>
              <a:buFont typeface="Symbol" charset="2"/>
              <a:buChar char=" "/>
            </a:pPr>
            <a:r>
              <a:rPr lang="en-US" dirty="0" smtClean="0">
                <a:solidFill>
                  <a:srgbClr val="800000"/>
                </a:solidFill>
                <a:latin typeface="Symbol" charset="2"/>
                <a:cs typeface="Symbol" charset="2"/>
                <a:sym typeface="Wingdings"/>
              </a:rPr>
              <a:t>      </a:t>
            </a:r>
            <a:r>
              <a:rPr lang="en-US" dirty="0" err="1" smtClean="0">
                <a:solidFill>
                  <a:srgbClr val="008000"/>
                </a:solidFill>
                <a:latin typeface="Symbol" charset="2"/>
                <a:cs typeface="Symbol" charset="2"/>
                <a:sym typeface="Wingdings"/>
              </a:rPr>
              <a:t>s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= 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4.05</a:t>
            </a:r>
            <a:r>
              <a:rPr lang="en-US" dirty="0" smtClean="0">
                <a:solidFill>
                  <a:srgbClr val="008000"/>
                </a:solidFill>
                <a:latin typeface="Symbol" charset="2"/>
                <a:cs typeface="Symbol" charset="2"/>
                <a:sym typeface="Wingdings"/>
              </a:rPr>
              <a:t>m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m</a:t>
            </a:r>
            <a:r>
              <a:rPr lang="en-US" dirty="0" smtClean="0">
                <a:solidFill>
                  <a:srgbClr val="800000"/>
                </a:solidFill>
                <a:sym typeface="Wingdings"/>
              </a:rPr>
              <a:t>; with </a:t>
            </a:r>
            <a:r>
              <a:rPr lang="en-US" dirty="0" err="1" smtClean="0">
                <a:solidFill>
                  <a:srgbClr val="800000"/>
                </a:solidFill>
                <a:latin typeface="Symbol" charset="2"/>
                <a:cs typeface="Symbol" charset="2"/>
                <a:sym typeface="Wingdings"/>
              </a:rPr>
              <a:t>b</a:t>
            </a:r>
            <a:r>
              <a:rPr lang="en-US" baseline="30000" dirty="0" smtClean="0">
                <a:solidFill>
                  <a:srgbClr val="800000"/>
                </a:solidFill>
                <a:sym typeface="Wingdings"/>
              </a:rPr>
              <a:t>*</a:t>
            </a:r>
            <a:r>
              <a:rPr lang="en-US" dirty="0" smtClean="0">
                <a:solidFill>
                  <a:srgbClr val="800000"/>
                </a:solidFill>
                <a:sym typeface="Wingdings"/>
              </a:rPr>
              <a:t> = 3.6m </a:t>
            </a:r>
            <a:r>
              <a:rPr lang="en-US" sz="2000" dirty="0" smtClean="0">
                <a:solidFill>
                  <a:srgbClr val="800000"/>
                </a:solidFill>
                <a:sym typeface="Wingdings"/>
              </a:rPr>
              <a:t> (average of three 1/</a:t>
            </a:r>
            <a:r>
              <a:rPr lang="en-US" sz="2000" dirty="0" smtClean="0">
                <a:solidFill>
                  <a:srgbClr val="800000"/>
                </a:solidFill>
                <a:latin typeface="Symbol" charset="2"/>
                <a:cs typeface="Symbol" charset="2"/>
                <a:sym typeface="Wingdings"/>
              </a:rPr>
              <a:t>b</a:t>
            </a:r>
            <a:r>
              <a:rPr lang="en-US" sz="2000" baseline="30000" dirty="0" smtClean="0">
                <a:solidFill>
                  <a:srgbClr val="800000"/>
                </a:solidFill>
                <a:sym typeface="Wingdings"/>
              </a:rPr>
              <a:t>*</a:t>
            </a:r>
            <a:r>
              <a:rPr lang="en-US" sz="2000" dirty="0" smtClean="0">
                <a:solidFill>
                  <a:srgbClr val="800000"/>
                </a:solidFill>
                <a:sym typeface="Wingdings"/>
              </a:rPr>
              <a:t> measurement in IR5)</a:t>
            </a:r>
          </a:p>
          <a:p>
            <a:pPr>
              <a:buFont typeface="Symbol" charset="2"/>
              <a:buChar char=" "/>
            </a:pPr>
            <a:endParaRPr lang="en-US" sz="2000" dirty="0" smtClean="0">
              <a:solidFill>
                <a:srgbClr val="800000"/>
              </a:solidFill>
            </a:endParaRPr>
          </a:p>
          <a:p>
            <a:pPr lvl="1">
              <a:buNone/>
            </a:pPr>
            <a:r>
              <a:rPr lang="en-US" sz="2400" dirty="0" smtClean="0">
                <a:solidFill>
                  <a:srgbClr val="008000"/>
                </a:solidFill>
                <a:sym typeface="Wingdings"/>
              </a:rPr>
              <a:t>     </a:t>
            </a:r>
            <a:r>
              <a:rPr lang="en-US" sz="2400" dirty="0" err="1" smtClean="0">
                <a:solidFill>
                  <a:srgbClr val="008000"/>
                </a:solidFill>
                <a:sym typeface="Wingdings"/>
              </a:rPr>
              <a:t></a:t>
            </a:r>
            <a:r>
              <a:rPr lang="en-US" sz="2400" dirty="0" smtClean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sym typeface="Wingdings"/>
              </a:rPr>
              <a:t>integrated luminosity =</a:t>
            </a:r>
            <a:r>
              <a:rPr lang="en-US" sz="2400" dirty="0" smtClean="0">
                <a:solidFill>
                  <a:srgbClr val="008000"/>
                </a:solidFill>
                <a:sym typeface="Wingdings"/>
              </a:rPr>
              <a:t> 240 </a:t>
            </a:r>
            <a:r>
              <a:rPr lang="en-US" sz="2400" dirty="0" smtClean="0">
                <a:solidFill>
                  <a:srgbClr val="008000"/>
                </a:solidFill>
                <a:sym typeface="Wingdings"/>
              </a:rPr>
              <a:t>nb</a:t>
            </a:r>
            <a:r>
              <a:rPr lang="en-US" sz="2400" baseline="30000" dirty="0" smtClean="0">
                <a:solidFill>
                  <a:srgbClr val="008000"/>
                </a:solidFill>
                <a:sym typeface="Wingdings"/>
              </a:rPr>
              <a:t>-1</a:t>
            </a:r>
            <a:r>
              <a:rPr lang="en-US" sz="2400" dirty="0" smtClean="0">
                <a:solidFill>
                  <a:srgbClr val="008000"/>
                </a:solidFill>
                <a:sym typeface="Wingdings"/>
              </a:rPr>
              <a:t> after</a:t>
            </a:r>
            <a:r>
              <a:rPr lang="en-US" sz="2400" dirty="0" smtClean="0">
                <a:solidFill>
                  <a:srgbClr val="008000"/>
                </a:solidFill>
                <a:sym typeface="Wingdings"/>
              </a:rPr>
              <a:t> 16 </a:t>
            </a:r>
            <a:r>
              <a:rPr lang="en-US" sz="2400" dirty="0" smtClean="0">
                <a:solidFill>
                  <a:srgbClr val="008000"/>
                </a:solidFill>
                <a:sym typeface="Wingdings"/>
              </a:rPr>
              <a:t>hours;</a:t>
            </a:r>
            <a:r>
              <a:rPr lang="en-US" sz="2400" dirty="0" smtClean="0">
                <a:solidFill>
                  <a:srgbClr val="008000"/>
                </a:solidFill>
                <a:sym typeface="Wingdings"/>
              </a:rPr>
              <a:t> </a:t>
            </a: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20.8</a:t>
            </a:r>
            <a:r>
              <a:rPr lang="en-US" dirty="0" smtClean="0"/>
              <a:t>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488839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lvl="1">
              <a:buNone/>
            </a:pPr>
            <a:endParaRPr lang="en-US" baseline="30000" dirty="0" smtClean="0">
              <a:solidFill>
                <a:srgbClr val="008000"/>
              </a:solidFill>
            </a:endParaRPr>
          </a:p>
          <a:p>
            <a:r>
              <a:rPr lang="en-US" dirty="0" err="1" smtClean="0"/>
              <a:t>Lumi</a:t>
            </a:r>
            <a:r>
              <a:rPr lang="en-US" dirty="0" smtClean="0"/>
              <a:t> scans</a:t>
            </a:r>
          </a:p>
          <a:p>
            <a:pPr>
              <a:buNone/>
            </a:pPr>
            <a:r>
              <a:rPr lang="en-US" dirty="0" smtClean="0"/>
              <a:t>     in IR1:</a:t>
            </a:r>
          </a:p>
          <a:p>
            <a:pPr>
              <a:buFont typeface="Wingdings" charset="2"/>
              <a:buChar char="è"/>
            </a:pPr>
            <a:r>
              <a:rPr lang="en-US" dirty="0" smtClean="0">
                <a:sym typeface="Wingdings"/>
              </a:rPr>
              <a:t>average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     beam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     </a:t>
            </a:r>
            <a:r>
              <a:rPr lang="en-US" dirty="0" err="1" smtClean="0">
                <a:sym typeface="Wingdings"/>
              </a:rPr>
              <a:t>emittances</a:t>
            </a:r>
            <a:r>
              <a:rPr lang="en-US" dirty="0" smtClean="0">
                <a:sym typeface="Wingdings"/>
              </a:rPr>
              <a:t>:</a:t>
            </a:r>
          </a:p>
          <a:p>
            <a:pPr>
              <a:buNone/>
            </a:pPr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dirty="0" smtClean="0">
                <a:solidFill>
                  <a:srgbClr val="800000"/>
                </a:solidFill>
                <a:sym typeface="Wingdings"/>
              </a:rPr>
              <a:t>     </a:t>
            </a:r>
            <a:r>
              <a:rPr lang="en-US" dirty="0" smtClean="0">
                <a:solidFill>
                  <a:srgbClr val="800000"/>
                </a:solidFill>
                <a:latin typeface="Symbol" charset="2"/>
                <a:cs typeface="Symbol" charset="2"/>
                <a:sym typeface="Wingdings"/>
              </a:rPr>
              <a:t>e</a:t>
            </a:r>
            <a:r>
              <a:rPr lang="en-US" baseline="-25000" dirty="0" smtClean="0">
                <a:solidFill>
                  <a:srgbClr val="800000"/>
                </a:solidFill>
                <a:sym typeface="Wingdings"/>
              </a:rPr>
              <a:t>x</a:t>
            </a:r>
            <a:r>
              <a:rPr lang="en-US" dirty="0" smtClean="0">
                <a:solidFill>
                  <a:srgbClr val="800000"/>
                </a:solidFill>
                <a:sym typeface="Wingdings"/>
              </a:rPr>
              <a:t> = 4.4</a:t>
            </a:r>
            <a:r>
              <a:rPr lang="en-US" dirty="0" smtClean="0">
                <a:solidFill>
                  <a:srgbClr val="800000"/>
                </a:solidFill>
                <a:latin typeface="Symbol" charset="2"/>
                <a:cs typeface="Symbol" charset="2"/>
                <a:sym typeface="Wingdings"/>
              </a:rPr>
              <a:t>m</a:t>
            </a:r>
            <a:r>
              <a:rPr lang="en-US" dirty="0" smtClean="0">
                <a:solidFill>
                  <a:srgbClr val="800000"/>
                </a:solidFill>
                <a:sym typeface="Wingdings"/>
              </a:rPr>
              <a:t>m</a:t>
            </a:r>
          </a:p>
          <a:p>
            <a:pPr>
              <a:buNone/>
            </a:pPr>
            <a:r>
              <a:rPr lang="en-US" dirty="0" smtClean="0">
                <a:solidFill>
                  <a:srgbClr val="800000"/>
                </a:solidFill>
                <a:sym typeface="Wingdings"/>
              </a:rPr>
              <a:t>     </a:t>
            </a:r>
            <a:r>
              <a:rPr lang="en-US" dirty="0" err="1" smtClean="0">
                <a:solidFill>
                  <a:srgbClr val="800000"/>
                </a:solidFill>
                <a:latin typeface="Symbol" charset="2"/>
                <a:cs typeface="Symbol" charset="2"/>
                <a:sym typeface="Wingdings"/>
              </a:rPr>
              <a:t>e</a:t>
            </a:r>
            <a:r>
              <a:rPr lang="en-US" baseline="-25000" dirty="0" err="1" smtClean="0">
                <a:solidFill>
                  <a:srgbClr val="800000"/>
                </a:solidFill>
                <a:sym typeface="Wingdings"/>
              </a:rPr>
              <a:t>y</a:t>
            </a:r>
            <a:r>
              <a:rPr lang="en-US" dirty="0" smtClean="0">
                <a:solidFill>
                  <a:srgbClr val="800000"/>
                </a:solidFill>
                <a:sym typeface="Wingdings"/>
              </a:rPr>
              <a:t> = 4.9</a:t>
            </a:r>
            <a:r>
              <a:rPr lang="en-US" dirty="0" smtClean="0">
                <a:solidFill>
                  <a:srgbClr val="800000"/>
                </a:solidFill>
                <a:latin typeface="Symbol" charset="2"/>
                <a:cs typeface="Symbol" charset="2"/>
                <a:sym typeface="Wingdings"/>
              </a:rPr>
              <a:t>m</a:t>
            </a:r>
            <a:r>
              <a:rPr lang="en-US" dirty="0" smtClean="0">
                <a:solidFill>
                  <a:srgbClr val="800000"/>
                </a:solidFill>
                <a:sym typeface="Wingdings"/>
              </a:rPr>
              <a:t>m</a:t>
            </a:r>
          </a:p>
          <a:p>
            <a:pPr>
              <a:buNone/>
            </a:pPr>
            <a:endParaRPr lang="en-US" dirty="0" smtClean="0">
              <a:sym typeface="Wingdings"/>
            </a:endParaRPr>
          </a:p>
          <a:p>
            <a:pPr>
              <a:buFont typeface="Wingdings" charset="2"/>
              <a:buChar char="è"/>
            </a:pPr>
            <a:r>
              <a:rPr lang="en-US" dirty="0" smtClean="0">
                <a:solidFill>
                  <a:srgbClr val="008000"/>
                </a:solidFill>
                <a:sym typeface="Wingdings"/>
              </a:rPr>
              <a:t>growth of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sym typeface="Wingdings"/>
              </a:rPr>
              <a:t>     10% to 20%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sym typeface="Wingdings"/>
              </a:rPr>
              <a:t>     over the fill!</a:t>
            </a:r>
            <a:endParaRPr lang="en-US" dirty="0" smtClean="0">
              <a:solidFill>
                <a:srgbClr val="0080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Firday</a:t>
            </a:r>
            <a:r>
              <a:rPr lang="en-US" dirty="0" smtClean="0"/>
              <a:t> 19.8</a:t>
            </a:r>
            <a:r>
              <a:rPr lang="en-US" dirty="0" smtClean="0"/>
              <a:t>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10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5221" y="803328"/>
            <a:ext cx="7058779" cy="5524516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lvl="1">
              <a:buNone/>
            </a:pPr>
            <a:endParaRPr lang="en-US" baseline="30000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Morning until noon:</a:t>
            </a:r>
          </a:p>
          <a:p>
            <a:pPr lvl="1"/>
            <a:r>
              <a:rPr lang="en-US" dirty="0" smtClean="0"/>
              <a:t>Recovery from </a:t>
            </a:r>
            <a:r>
              <a:rPr lang="en-US" dirty="0" err="1" smtClean="0"/>
              <a:t>cryo</a:t>
            </a:r>
            <a:r>
              <a:rPr lang="en-US" dirty="0" smtClean="0"/>
              <a:t> problem in Pt6.</a:t>
            </a:r>
          </a:p>
          <a:p>
            <a:pPr lvl="1">
              <a:buNone/>
            </a:pPr>
            <a:r>
              <a:rPr lang="en-US" dirty="0" smtClean="0"/>
              <a:t>     </a:t>
            </a:r>
            <a:endParaRPr lang="en-US" dirty="0" smtClean="0"/>
          </a:p>
          <a:p>
            <a:pPr lvl="0"/>
            <a:r>
              <a:rPr lang="en-US" dirty="0" smtClean="0"/>
              <a:t>Afternoon and over night:</a:t>
            </a:r>
          </a:p>
          <a:p>
            <a:pPr lvl="1"/>
            <a:r>
              <a:rPr lang="en-US" dirty="0" smtClean="0"/>
              <a:t>New physics fill with 48 on 48 bunches.</a:t>
            </a:r>
          </a:p>
          <a:p>
            <a:pPr lvl="1">
              <a:buNone/>
            </a:pPr>
            <a:endParaRPr lang="en-US" dirty="0" smtClean="0"/>
          </a:p>
          <a:p>
            <a:pPr lvl="0"/>
            <a:r>
              <a:rPr lang="en-US" dirty="0" smtClean="0"/>
              <a:t>Sunday </a:t>
            </a:r>
            <a:r>
              <a:rPr lang="en-US" smtClean="0"/>
              <a:t>to Monday:</a:t>
            </a:r>
            <a:endParaRPr lang="en-US" dirty="0" smtClean="0"/>
          </a:p>
          <a:p>
            <a:pPr lvl="1"/>
            <a:r>
              <a:rPr lang="en-US" dirty="0" smtClean="0"/>
              <a:t>Physics Fills </a:t>
            </a:r>
            <a:r>
              <a:rPr lang="en-US" dirty="0" smtClean="0"/>
              <a:t>with </a:t>
            </a:r>
            <a:r>
              <a:rPr lang="en-US" dirty="0" smtClean="0"/>
              <a:t>48 </a:t>
            </a:r>
            <a:r>
              <a:rPr lang="en-US" dirty="0" smtClean="0"/>
              <a:t>bunches per beam.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21.8</a:t>
            </a:r>
            <a:r>
              <a:rPr lang="en-US" dirty="0" smtClean="0"/>
              <a:t>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Open Issues for next Technical Stop:</a:t>
            </a:r>
          </a:p>
          <a:p>
            <a:pPr lvl="1"/>
            <a:r>
              <a:rPr lang="en-US" dirty="0" smtClean="0"/>
              <a:t>CMS cooling for central tracker.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Ion pumps in dump line </a:t>
            </a:r>
            <a:r>
              <a:rPr lang="en-US" dirty="0" err="1" smtClean="0"/>
              <a:t>MKB</a:t>
            </a:r>
            <a:r>
              <a:rPr lang="en-US" dirty="0" smtClean="0"/>
              <a:t> (B2 only 4 out of 8 pumps working; few days intervention).</a:t>
            </a:r>
          </a:p>
          <a:p>
            <a:pPr lvl="1"/>
            <a:r>
              <a:rPr lang="en-US" dirty="0" err="1" smtClean="0"/>
              <a:t>BLM</a:t>
            </a:r>
            <a:r>
              <a:rPr lang="en-US" dirty="0" smtClean="0"/>
              <a:t> racks (in buildings SR1 and SR5 and both at position BY02): would like to correct the way the power cable for the multi-plug arrives inside the rack. </a:t>
            </a:r>
          </a:p>
          <a:p>
            <a:pPr lvl="1"/>
            <a:r>
              <a:rPr lang="en-US" dirty="0" err="1" smtClean="0"/>
              <a:t>QPS</a:t>
            </a:r>
            <a:r>
              <a:rPr lang="en-US" dirty="0" smtClean="0"/>
              <a:t> boards: several boards had to switch from channel A to </a:t>
            </a:r>
            <a:r>
              <a:rPr lang="en-US" dirty="0" err="1" smtClean="0"/>
              <a:t>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Access team to replace </a:t>
            </a:r>
            <a:r>
              <a:rPr lang="en-US" dirty="0" err="1" smtClean="0"/>
              <a:t>oxydized</a:t>
            </a:r>
            <a:r>
              <a:rPr lang="en-US" dirty="0" smtClean="0"/>
              <a:t> connectors for PAD-PX24 (3 hours).</a:t>
            </a:r>
          </a:p>
          <a:p>
            <a:pPr lvl="1"/>
            <a:r>
              <a:rPr lang="en-US" dirty="0" smtClean="0"/>
              <a:t>CV needs to replace a motorization of the water valve of the sector 56 (3h).</a:t>
            </a:r>
          </a:p>
          <a:p>
            <a:pPr lvl="1"/>
            <a:r>
              <a:rPr lang="en-US" dirty="0" smtClean="0"/>
              <a:t>RCBH18.R7B2 – Miguel </a:t>
            </a:r>
            <a:r>
              <a:rPr lang="en-US" dirty="0" err="1" smtClean="0"/>
              <a:t>Cerqueira</a:t>
            </a:r>
            <a:r>
              <a:rPr lang="en-US" dirty="0" smtClean="0"/>
              <a:t> </a:t>
            </a:r>
            <a:r>
              <a:rPr lang="en-US" dirty="0" err="1" smtClean="0"/>
              <a:t>Bastos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33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12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488839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lvl="1">
              <a:buNone/>
            </a:pPr>
            <a:endParaRPr lang="en-US" baseline="30000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48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/>
              <a:t>bunches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/>
              <a:t> in both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/>
              <a:t>beams:</a:t>
            </a:r>
          </a:p>
          <a:p>
            <a:pPr>
              <a:buNone/>
            </a:pPr>
            <a:r>
              <a:rPr lang="en-US" dirty="0" smtClean="0"/>
              <a:t>     integrated</a:t>
            </a:r>
          </a:p>
          <a:p>
            <a:pPr>
              <a:buNone/>
            </a:pPr>
            <a:r>
              <a:rPr lang="en-US" dirty="0" smtClean="0"/>
              <a:t>     Luminosity</a:t>
            </a:r>
          </a:p>
          <a:p>
            <a:pPr>
              <a:buNone/>
            </a:pPr>
            <a:r>
              <a:rPr lang="en-US" dirty="0" smtClean="0"/>
              <a:t>     of more</a:t>
            </a:r>
          </a:p>
          <a:p>
            <a:pPr>
              <a:buNone/>
            </a:pPr>
            <a:r>
              <a:rPr lang="en-US" dirty="0" smtClean="0"/>
              <a:t>     than</a:t>
            </a:r>
          </a:p>
          <a:p>
            <a:pPr>
              <a:buNone/>
            </a:pPr>
            <a:r>
              <a:rPr lang="en-US" dirty="0" smtClean="0"/>
              <a:t>     240 nb</a:t>
            </a:r>
            <a:r>
              <a:rPr lang="en-US" baseline="30000" dirty="0" smtClean="0"/>
              <a:t>-1</a:t>
            </a:r>
            <a:endParaRPr lang="en-US" baseline="30000" dirty="0" smtClean="0"/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Firday</a:t>
            </a:r>
            <a:r>
              <a:rPr lang="en-US" dirty="0" smtClean="0"/>
              <a:t> 19.8</a:t>
            </a:r>
            <a:r>
              <a:rPr lang="en-US" dirty="0" smtClean="0"/>
              <a:t>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0348" y="1401062"/>
            <a:ext cx="7093652" cy="5241038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488839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lvl="1">
              <a:buNone/>
            </a:pPr>
            <a:endParaRPr lang="en-US" baseline="30000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48 bunches</a:t>
            </a:r>
          </a:p>
          <a:p>
            <a:pPr>
              <a:buNone/>
            </a:pPr>
            <a:r>
              <a:rPr lang="en-US" dirty="0" smtClean="0"/>
              <a:t>     in both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/>
              <a:t>beam: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/>
              <a:t>beginning</a:t>
            </a:r>
          </a:p>
          <a:p>
            <a:pPr>
              <a:buNone/>
            </a:pPr>
            <a:r>
              <a:rPr lang="en-US" dirty="0" smtClean="0"/>
              <a:t>     of the </a:t>
            </a:r>
          </a:p>
          <a:p>
            <a:pPr>
              <a:buNone/>
            </a:pPr>
            <a:r>
              <a:rPr lang="en-US" dirty="0" smtClean="0"/>
              <a:t>     fill.</a:t>
            </a: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19.8.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3256" y="950227"/>
            <a:ext cx="7160744" cy="5691873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488839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lvl="1">
              <a:buNone/>
            </a:pPr>
            <a:endParaRPr lang="en-US" baseline="30000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Beam 1 bunch distribution at end of fill:</a:t>
            </a:r>
            <a:endParaRPr lang="en-US" dirty="0" smtClean="0">
              <a:solidFill>
                <a:srgbClr val="0080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Firday</a:t>
            </a:r>
            <a:r>
              <a:rPr lang="en-US" dirty="0" smtClean="0"/>
              <a:t> 19.8</a:t>
            </a:r>
            <a:r>
              <a:rPr lang="en-US" dirty="0" smtClean="0"/>
              <a:t>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387" y="1215195"/>
            <a:ext cx="6983613" cy="5642805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488839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lvl="1">
              <a:buNone/>
            </a:pPr>
            <a:endParaRPr lang="en-US" baseline="30000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Beam 1 bunch distribution at end of fill:</a:t>
            </a:r>
            <a:endParaRPr lang="en-US" dirty="0" smtClean="0">
              <a:solidFill>
                <a:srgbClr val="0080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Firday</a:t>
            </a:r>
            <a:r>
              <a:rPr lang="en-US" dirty="0" smtClean="0"/>
              <a:t> 19.8</a:t>
            </a:r>
            <a:r>
              <a:rPr lang="en-US" dirty="0" smtClean="0"/>
              <a:t>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3480" y="1215784"/>
            <a:ext cx="6936673" cy="5642215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03.08.2010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giulia papotti (BE/OP/LHC)</a:t>
            </a:r>
            <a:endParaRPr lang="en-US"/>
          </a:p>
        </p:txBody>
      </p:sp>
      <p:pic>
        <p:nvPicPr>
          <p:cNvPr id="273421" name="Picture 13" descr="f_losses1295"/>
          <p:cNvPicPr>
            <a:picLocks noChangeAspect="1" noChangeArrowheads="1"/>
          </p:cNvPicPr>
          <p:nvPr/>
        </p:nvPicPr>
        <p:blipFill>
          <a:blip r:embed="rId2"/>
          <a:srcRect r="4922"/>
          <a:stretch>
            <a:fillRect/>
          </a:stretch>
        </p:blipFill>
        <p:spPr bwMode="auto">
          <a:xfrm>
            <a:off x="3257550" y="3943350"/>
            <a:ext cx="5886450" cy="2381250"/>
          </a:xfrm>
          <a:prstGeom prst="rect">
            <a:avLst/>
          </a:prstGeom>
          <a:noFill/>
        </p:spPr>
      </p:pic>
      <p:pic>
        <p:nvPicPr>
          <p:cNvPr id="273419" name="Picture 11" descr="f_fbct1295"/>
          <p:cNvPicPr>
            <a:picLocks noChangeAspect="1" noChangeArrowheads="1"/>
          </p:cNvPicPr>
          <p:nvPr/>
        </p:nvPicPr>
        <p:blipFill>
          <a:blip r:embed="rId3"/>
          <a:srcRect r="4922"/>
          <a:stretch>
            <a:fillRect/>
          </a:stretch>
        </p:blipFill>
        <p:spPr bwMode="auto">
          <a:xfrm>
            <a:off x="3257550" y="1447800"/>
            <a:ext cx="5886450" cy="2381250"/>
          </a:xfrm>
          <a:prstGeom prst="rect">
            <a:avLst/>
          </a:prstGeom>
          <a:noFill/>
        </p:spPr>
      </p:pic>
      <p:sp>
        <p:nvSpPr>
          <p:cNvPr id="273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Fill 1295</a:t>
            </a:r>
          </a:p>
        </p:txBody>
      </p:sp>
      <p:sp>
        <p:nvSpPr>
          <p:cNvPr id="273414" name="Rectangle 6"/>
          <p:cNvSpPr>
            <a:spLocks noChangeArrowheads="1"/>
          </p:cNvSpPr>
          <p:nvPr/>
        </p:nvSpPr>
        <p:spPr bwMode="auto">
          <a:xfrm>
            <a:off x="152400" y="1143000"/>
            <a:ext cx="3505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000"/>
              <a:t>16 hours of stable beams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>
                <a:ea typeface="ＭＳ Ｐゴシック" charset="-128"/>
              </a:rPr>
              <a:t>first 48 + 48</a:t>
            </a:r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152400" y="5791200"/>
            <a:ext cx="3276600" cy="517525"/>
          </a:xfrm>
          <a:prstGeom prst="rect">
            <a:avLst/>
          </a:prstGeom>
          <a:noFill/>
          <a:ln w="1905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9388" lvl="1" algn="ctr"/>
            <a:r>
              <a:rPr lang="en-US" sz="1400" b="1"/>
              <a:t>IPs:</a:t>
            </a:r>
            <a:r>
              <a:rPr lang="en-US" sz="1400" b="1">
                <a:solidFill>
                  <a:srgbClr val="FF0000"/>
                </a:solidFill>
              </a:rPr>
              <a:t> </a:t>
            </a:r>
            <a:r>
              <a:rPr lang="en-US" sz="1400" b="1">
                <a:solidFill>
                  <a:schemeClr val="bg2"/>
                </a:solidFill>
              </a:rPr>
              <a:t>1 5 2 8</a:t>
            </a:r>
            <a:r>
              <a:rPr lang="en-US" sz="1400" b="1">
                <a:solidFill>
                  <a:srgbClr val="FF0000"/>
                </a:solidFill>
              </a:rPr>
              <a:t> - </a:t>
            </a:r>
            <a:r>
              <a:rPr lang="en-US" sz="1400" b="1">
                <a:solidFill>
                  <a:srgbClr val="009900"/>
                </a:solidFill>
              </a:rPr>
              <a:t>1 5</a:t>
            </a:r>
            <a:r>
              <a:rPr lang="en-US" sz="1400" b="1"/>
              <a:t> </a:t>
            </a:r>
            <a:r>
              <a:rPr lang="en-US" sz="1400" b="1">
                <a:solidFill>
                  <a:srgbClr val="009900"/>
                </a:solidFill>
              </a:rPr>
              <a:t>8</a:t>
            </a:r>
            <a:r>
              <a:rPr lang="en-US" sz="1400"/>
              <a:t> - </a:t>
            </a:r>
            <a:r>
              <a:rPr lang="en-US" sz="1400" b="1">
                <a:solidFill>
                  <a:srgbClr val="FF00FF"/>
                </a:solidFill>
              </a:rPr>
              <a:t>1 5 2</a:t>
            </a:r>
            <a:r>
              <a:rPr lang="en-US" sz="1400"/>
              <a:t> </a:t>
            </a:r>
          </a:p>
          <a:p>
            <a:pPr marL="179388" lvl="1" algn="ctr"/>
            <a:r>
              <a:rPr lang="en-US" sz="1400"/>
              <a:t>- </a:t>
            </a:r>
            <a:r>
              <a:rPr lang="en-US" sz="1400" b="1">
                <a:solidFill>
                  <a:srgbClr val="FF0000"/>
                </a:solidFill>
              </a:rPr>
              <a:t>1 5 </a:t>
            </a:r>
            <a:r>
              <a:rPr lang="en-US" sz="1400"/>
              <a:t>- </a:t>
            </a:r>
            <a:r>
              <a:rPr lang="en-US" sz="1400" b="1">
                <a:solidFill>
                  <a:srgbClr val="00CCFF"/>
                </a:solidFill>
              </a:rPr>
              <a:t>2 8</a:t>
            </a:r>
            <a:r>
              <a:rPr lang="en-US" sz="1400" b="1">
                <a:solidFill>
                  <a:srgbClr val="FF0000"/>
                </a:solidFill>
              </a:rPr>
              <a:t> </a:t>
            </a:r>
            <a:r>
              <a:rPr lang="en-US" sz="1400"/>
              <a:t>-</a:t>
            </a:r>
            <a:r>
              <a:rPr lang="en-US" sz="1400" b="1"/>
              <a:t> </a:t>
            </a:r>
            <a:r>
              <a:rPr lang="en-US" sz="1400" b="1">
                <a:solidFill>
                  <a:srgbClr val="0000FF"/>
                </a:solidFill>
              </a:rPr>
              <a:t>8</a:t>
            </a:r>
            <a:endParaRPr lang="en-GB" sz="1400" b="1">
              <a:solidFill>
                <a:srgbClr val="0000FF"/>
              </a:solidFill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791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giulia papotti (BE/OP/LHC)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03.08.2010</a:t>
            </a:r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giulia papotti (BE/OP/LHC)</a:t>
            </a:r>
            <a:endParaRPr lang="en-US"/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Fill 1295</a:t>
            </a:r>
          </a:p>
        </p:txBody>
      </p:sp>
      <p:sp>
        <p:nvSpPr>
          <p:cNvPr id="274438" name="Text Box 6"/>
          <p:cNvSpPr txBox="1">
            <a:spLocks noChangeArrowheads="1"/>
          </p:cNvSpPr>
          <p:nvPr/>
        </p:nvSpPr>
        <p:spPr bwMode="auto">
          <a:xfrm>
            <a:off x="76200" y="6019800"/>
            <a:ext cx="4114800" cy="304800"/>
          </a:xfrm>
          <a:prstGeom prst="rect">
            <a:avLst/>
          </a:prstGeom>
          <a:noFill/>
          <a:ln w="1905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9388" lvl="1" algn="ctr"/>
            <a:r>
              <a:rPr lang="en-US" sz="1400" b="1"/>
              <a:t>IPs:</a:t>
            </a:r>
            <a:r>
              <a:rPr lang="en-US" sz="1400" b="1">
                <a:solidFill>
                  <a:srgbClr val="FF0000"/>
                </a:solidFill>
              </a:rPr>
              <a:t> </a:t>
            </a:r>
            <a:r>
              <a:rPr lang="en-US" sz="1400" b="1">
                <a:solidFill>
                  <a:schemeClr val="bg2"/>
                </a:solidFill>
              </a:rPr>
              <a:t>1 5 2 8</a:t>
            </a:r>
            <a:r>
              <a:rPr lang="en-US" sz="1400" b="1">
                <a:solidFill>
                  <a:srgbClr val="FF0000"/>
                </a:solidFill>
              </a:rPr>
              <a:t> </a:t>
            </a:r>
            <a:r>
              <a:rPr lang="en-US" sz="1400" b="1"/>
              <a:t>-</a:t>
            </a:r>
            <a:r>
              <a:rPr lang="en-US" sz="1400" b="1">
                <a:solidFill>
                  <a:srgbClr val="FF0000"/>
                </a:solidFill>
              </a:rPr>
              <a:t> </a:t>
            </a:r>
            <a:r>
              <a:rPr lang="en-US" sz="1400" b="1">
                <a:solidFill>
                  <a:srgbClr val="009900"/>
                </a:solidFill>
              </a:rPr>
              <a:t>1 5</a:t>
            </a:r>
            <a:r>
              <a:rPr lang="en-US" sz="1400" b="1"/>
              <a:t> </a:t>
            </a:r>
            <a:r>
              <a:rPr lang="en-US" sz="1400" b="1">
                <a:solidFill>
                  <a:srgbClr val="009900"/>
                </a:solidFill>
              </a:rPr>
              <a:t>8</a:t>
            </a:r>
            <a:r>
              <a:rPr lang="en-US" sz="1400"/>
              <a:t> </a:t>
            </a:r>
            <a:r>
              <a:rPr lang="en-US" sz="1400" b="1"/>
              <a:t>-</a:t>
            </a:r>
            <a:r>
              <a:rPr lang="en-US" sz="1400"/>
              <a:t> </a:t>
            </a:r>
            <a:r>
              <a:rPr lang="en-US" sz="1400" b="1">
                <a:solidFill>
                  <a:srgbClr val="FF00FF"/>
                </a:solidFill>
              </a:rPr>
              <a:t>1 5 2</a:t>
            </a:r>
            <a:r>
              <a:rPr lang="en-US" sz="1400"/>
              <a:t> </a:t>
            </a:r>
            <a:r>
              <a:rPr lang="en-US" sz="1400" b="1"/>
              <a:t>-</a:t>
            </a:r>
            <a:r>
              <a:rPr lang="en-US" sz="1400"/>
              <a:t> </a:t>
            </a:r>
            <a:r>
              <a:rPr lang="en-US" sz="1400" b="1">
                <a:solidFill>
                  <a:srgbClr val="FF0000"/>
                </a:solidFill>
              </a:rPr>
              <a:t>1 5 </a:t>
            </a:r>
            <a:r>
              <a:rPr lang="en-US" sz="1400" b="1"/>
              <a:t>-</a:t>
            </a:r>
            <a:r>
              <a:rPr lang="en-US" sz="1400"/>
              <a:t> </a:t>
            </a:r>
            <a:r>
              <a:rPr lang="en-US" sz="1400" b="1">
                <a:solidFill>
                  <a:srgbClr val="00CCFF"/>
                </a:solidFill>
              </a:rPr>
              <a:t>2 8</a:t>
            </a:r>
            <a:r>
              <a:rPr lang="en-US" sz="1400" b="1">
                <a:solidFill>
                  <a:srgbClr val="FF0000"/>
                </a:solidFill>
              </a:rPr>
              <a:t> </a:t>
            </a:r>
            <a:r>
              <a:rPr lang="en-US" sz="1400" b="1"/>
              <a:t>- </a:t>
            </a:r>
            <a:r>
              <a:rPr lang="en-US" sz="1400" b="1">
                <a:solidFill>
                  <a:srgbClr val="0000FF"/>
                </a:solidFill>
              </a:rPr>
              <a:t>8</a:t>
            </a:r>
            <a:endParaRPr lang="en-GB" sz="1400" b="1">
              <a:solidFill>
                <a:srgbClr val="0000FF"/>
              </a:solidFill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52400" y="1143000"/>
            <a:ext cx="8839200" cy="3400425"/>
            <a:chOff x="96" y="1074"/>
            <a:chExt cx="5568" cy="2142"/>
          </a:xfrm>
        </p:grpSpPr>
        <p:pic>
          <p:nvPicPr>
            <p:cNvPr id="274447" name="Picture 15" descr="f_lossintcoll129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6" y="1074"/>
              <a:ext cx="5568" cy="2142"/>
            </a:xfrm>
            <a:prstGeom prst="rect">
              <a:avLst/>
            </a:prstGeom>
            <a:noFill/>
          </p:spPr>
        </p:pic>
        <p:sp>
          <p:nvSpPr>
            <p:cNvPr id="274442" name="Text Box 10"/>
            <p:cNvSpPr txBox="1">
              <a:spLocks noChangeArrowheads="1"/>
            </p:cNvSpPr>
            <p:nvPr/>
          </p:nvSpPr>
          <p:spPr bwMode="auto">
            <a:xfrm>
              <a:off x="1536" y="1296"/>
              <a:ext cx="867" cy="173"/>
            </a:xfrm>
            <a:prstGeom prst="rect">
              <a:avLst/>
            </a:prstGeom>
            <a:solidFill>
              <a:schemeClr val="bg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 b="1">
                  <a:solidFill>
                    <a:srgbClr val="0000FF"/>
                  </a:solidFill>
                </a:rPr>
                <a:t>1 LR in 2 (33m)</a:t>
              </a:r>
            </a:p>
          </p:txBody>
        </p:sp>
        <p:sp>
          <p:nvSpPr>
            <p:cNvPr id="274443" name="Text Box 11"/>
            <p:cNvSpPr txBox="1">
              <a:spLocks noChangeArrowheads="1"/>
            </p:cNvSpPr>
            <p:nvPr/>
          </p:nvSpPr>
          <p:spPr bwMode="auto">
            <a:xfrm>
              <a:off x="3981" y="1344"/>
              <a:ext cx="867" cy="173"/>
            </a:xfrm>
            <a:prstGeom prst="rect">
              <a:avLst/>
            </a:prstGeom>
            <a:solidFill>
              <a:schemeClr val="bg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 b="1">
                  <a:solidFill>
                    <a:srgbClr val="0000FF"/>
                  </a:solidFill>
                </a:rPr>
                <a:t>1 LR in 2 (33m)</a:t>
              </a:r>
            </a:p>
          </p:txBody>
        </p:sp>
        <p:sp>
          <p:nvSpPr>
            <p:cNvPr id="274444" name="Text Box 12"/>
            <p:cNvSpPr txBox="1">
              <a:spLocks noChangeArrowheads="1"/>
            </p:cNvSpPr>
            <p:nvPr/>
          </p:nvSpPr>
          <p:spPr bwMode="auto">
            <a:xfrm>
              <a:off x="1917" y="1728"/>
              <a:ext cx="867" cy="173"/>
            </a:xfrm>
            <a:prstGeom prst="rect">
              <a:avLst/>
            </a:prstGeom>
            <a:solidFill>
              <a:schemeClr val="bg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 b="1">
                  <a:solidFill>
                    <a:srgbClr val="FF0000"/>
                  </a:solidFill>
                </a:rPr>
                <a:t>1 LR in 8 (33m)</a:t>
              </a:r>
            </a:p>
          </p:txBody>
        </p:sp>
        <p:sp>
          <p:nvSpPr>
            <p:cNvPr id="274445" name="Text Box 13"/>
            <p:cNvSpPr txBox="1">
              <a:spLocks noChangeArrowheads="1"/>
            </p:cNvSpPr>
            <p:nvPr/>
          </p:nvSpPr>
          <p:spPr bwMode="auto">
            <a:xfrm>
              <a:off x="4464" y="1728"/>
              <a:ext cx="867" cy="173"/>
            </a:xfrm>
            <a:prstGeom prst="rect">
              <a:avLst/>
            </a:prstGeom>
            <a:solidFill>
              <a:schemeClr val="bg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 b="1">
                  <a:solidFill>
                    <a:srgbClr val="FF00FF"/>
                  </a:solidFill>
                </a:rPr>
                <a:t>1 LR in 8 (33m)</a:t>
              </a:r>
            </a:p>
          </p:txBody>
        </p:sp>
        <p:sp>
          <p:nvSpPr>
            <p:cNvPr id="274446" name="Text Box 14"/>
            <p:cNvSpPr txBox="1">
              <a:spLocks noChangeArrowheads="1"/>
            </p:cNvSpPr>
            <p:nvPr/>
          </p:nvSpPr>
          <p:spPr bwMode="auto">
            <a:xfrm>
              <a:off x="4704" y="2208"/>
              <a:ext cx="867" cy="173"/>
            </a:xfrm>
            <a:prstGeom prst="rect">
              <a:avLst/>
            </a:prstGeom>
            <a:solidFill>
              <a:schemeClr val="bg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 b="1">
                  <a:solidFill>
                    <a:srgbClr val="009900"/>
                  </a:solidFill>
                </a:rPr>
                <a:t>1 LR in 2 (22m)</a:t>
              </a:r>
            </a:p>
          </p:txBody>
        </p:sp>
        <p:sp>
          <p:nvSpPr>
            <p:cNvPr id="274448" name="Text Box 16"/>
            <p:cNvSpPr txBox="1">
              <a:spLocks noChangeArrowheads="1"/>
            </p:cNvSpPr>
            <p:nvPr/>
          </p:nvSpPr>
          <p:spPr bwMode="auto">
            <a:xfrm>
              <a:off x="2064" y="2160"/>
              <a:ext cx="867" cy="173"/>
            </a:xfrm>
            <a:prstGeom prst="rect">
              <a:avLst/>
            </a:prstGeom>
            <a:solidFill>
              <a:schemeClr val="bg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 b="1">
                  <a:solidFill>
                    <a:srgbClr val="009900"/>
                  </a:solidFill>
                </a:rPr>
                <a:t>1 LR in 2 (22m)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400800" y="5410200"/>
            <a:ext cx="2286000" cy="914400"/>
            <a:chOff x="4080" y="3408"/>
            <a:chExt cx="1440" cy="576"/>
          </a:xfrm>
        </p:grpSpPr>
        <p:sp>
          <p:nvSpPr>
            <p:cNvPr id="274451" name="Oval 19"/>
            <p:cNvSpPr>
              <a:spLocks noChangeArrowheads="1"/>
            </p:cNvSpPr>
            <p:nvPr/>
          </p:nvSpPr>
          <p:spPr bwMode="auto">
            <a:xfrm>
              <a:off x="4130" y="3485"/>
              <a:ext cx="49" cy="48"/>
            </a:xfrm>
            <a:prstGeom prst="ellipse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4452" name="Rectangle 20"/>
            <p:cNvSpPr>
              <a:spLocks noChangeArrowheads="1"/>
            </p:cNvSpPr>
            <p:nvPr/>
          </p:nvSpPr>
          <p:spPr bwMode="auto">
            <a:xfrm>
              <a:off x="4130" y="3677"/>
              <a:ext cx="49" cy="48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4453" name="AutoShape 21"/>
            <p:cNvSpPr>
              <a:spLocks noChangeArrowheads="1"/>
            </p:cNvSpPr>
            <p:nvPr/>
          </p:nvSpPr>
          <p:spPr bwMode="auto">
            <a:xfrm>
              <a:off x="4130" y="3773"/>
              <a:ext cx="49" cy="48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4454" name="AutoShape 22"/>
            <p:cNvSpPr>
              <a:spLocks noChangeArrowheads="1"/>
            </p:cNvSpPr>
            <p:nvPr/>
          </p:nvSpPr>
          <p:spPr bwMode="auto">
            <a:xfrm>
              <a:off x="4130" y="3869"/>
              <a:ext cx="49" cy="48"/>
            </a:xfrm>
            <a:prstGeom prst="diamond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4455" name="Text Box 23"/>
            <p:cNvSpPr txBox="1">
              <a:spLocks noChangeArrowheads="1"/>
            </p:cNvSpPr>
            <p:nvPr/>
          </p:nvSpPr>
          <p:spPr bwMode="auto">
            <a:xfrm>
              <a:off x="4242" y="3408"/>
              <a:ext cx="1278" cy="17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/>
                <a:t>no Long Range interactions</a:t>
              </a:r>
            </a:p>
          </p:txBody>
        </p:sp>
        <p:sp>
          <p:nvSpPr>
            <p:cNvPr id="274456" name="Text Box 24"/>
            <p:cNvSpPr txBox="1">
              <a:spLocks noChangeArrowheads="1"/>
            </p:cNvSpPr>
            <p:nvPr/>
          </p:nvSpPr>
          <p:spPr bwMode="auto">
            <a:xfrm>
              <a:off x="4252" y="3696"/>
              <a:ext cx="830" cy="17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/>
                <a:t>with Long Range</a:t>
              </a:r>
            </a:p>
          </p:txBody>
        </p:sp>
        <p:sp>
          <p:nvSpPr>
            <p:cNvPr id="274457" name="Rectangle 25"/>
            <p:cNvSpPr>
              <a:spLocks noChangeArrowheads="1"/>
            </p:cNvSpPr>
            <p:nvPr/>
          </p:nvSpPr>
          <p:spPr bwMode="auto">
            <a:xfrm>
              <a:off x="4080" y="3408"/>
              <a:ext cx="1440" cy="576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4458" name="Line 26"/>
            <p:cNvSpPr>
              <a:spLocks noChangeShapeType="1"/>
            </p:cNvSpPr>
            <p:nvPr/>
          </p:nvSpPr>
          <p:spPr bwMode="auto">
            <a:xfrm>
              <a:off x="4080" y="3600"/>
              <a:ext cx="1440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4460" name="Line 28"/>
            <p:cNvSpPr>
              <a:spLocks noChangeShapeType="1"/>
            </p:cNvSpPr>
            <p:nvPr/>
          </p:nvSpPr>
          <p:spPr bwMode="auto">
            <a:xfrm>
              <a:off x="4224" y="3408"/>
              <a:ext cx="0" cy="576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24" name="Footer Placeholder 4"/>
          <p:cNvSpPr txBox="1">
            <a:spLocks/>
          </p:cNvSpPr>
          <p:nvPr/>
        </p:nvSpPr>
        <p:spPr bwMode="auto">
          <a:xfrm>
            <a:off x="5791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giulia papotti (BE/OP/LHC)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488839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lvl="1">
              <a:buNone/>
            </a:pPr>
            <a:endParaRPr lang="en-US" baseline="30000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Very clean dump by operator switch: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Firday</a:t>
            </a:r>
            <a:r>
              <a:rPr lang="en-US" dirty="0" smtClean="0"/>
              <a:t> 19.8</a:t>
            </a:r>
            <a:r>
              <a:rPr lang="en-US" dirty="0" smtClean="0"/>
              <a:t>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103" y="1267084"/>
            <a:ext cx="8567897" cy="5375016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End of Fill studies:</a:t>
            </a:r>
          </a:p>
          <a:p>
            <a:pPr lvl="1"/>
            <a:r>
              <a:rPr lang="en-US" dirty="0" smtClean="0"/>
              <a:t>Luminosity scans in all </a:t>
            </a:r>
            <a:r>
              <a:rPr lang="en-US" dirty="0" err="1" smtClean="0"/>
              <a:t>IPs</a:t>
            </a:r>
            <a:r>
              <a:rPr lang="en-US" dirty="0" smtClean="0"/>
              <a:t> (large scan in IP1);</a:t>
            </a:r>
          </a:p>
          <a:p>
            <a:pPr lvl="1"/>
            <a:r>
              <a:rPr lang="en-US" dirty="0" smtClean="0"/>
              <a:t>Damper studies;</a:t>
            </a:r>
          </a:p>
          <a:p>
            <a:pPr lvl="1"/>
            <a:r>
              <a:rPr lang="en-US" dirty="0" smtClean="0"/>
              <a:t>Orbit feedback test for radial loop </a:t>
            </a:r>
            <a:r>
              <a:rPr lang="en-US" dirty="0" err="1" smtClean="0"/>
              <a:t>correctio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16:15: Beam dump; very clean &amp; without any unusual losses</a:t>
            </a:r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20.8</a:t>
            </a:r>
            <a:r>
              <a:rPr lang="en-US" dirty="0" smtClean="0"/>
              <a:t>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9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23863</TotalTime>
  <Words>683</Words>
  <Application>Microsoft Macintosh PowerPoint</Application>
  <PresentationFormat>On-screen Show (4:3)</PresentationFormat>
  <Paragraphs>136</Paragraphs>
  <Slides>12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Pixel</vt:lpstr>
      <vt:lpstr>Friday 20.8.</vt:lpstr>
      <vt:lpstr>Firday 19.8.</vt:lpstr>
      <vt:lpstr>Thursday 19.8.</vt:lpstr>
      <vt:lpstr>Firday 19.8.</vt:lpstr>
      <vt:lpstr>Firday 19.8.</vt:lpstr>
      <vt:lpstr>Fill 1295</vt:lpstr>
      <vt:lpstr>Fill 1295</vt:lpstr>
      <vt:lpstr>Firday 19.8.</vt:lpstr>
      <vt:lpstr>Friday 20.8.</vt:lpstr>
      <vt:lpstr>Firday 19.8.</vt:lpstr>
      <vt:lpstr>Saturday 21.8.</vt:lpstr>
      <vt:lpstr>Week 33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Oliver Bruning</cp:lastModifiedBy>
  <cp:revision>436</cp:revision>
  <dcterms:created xsi:type="dcterms:W3CDTF">2010-08-19T04:51:42Z</dcterms:created>
  <dcterms:modified xsi:type="dcterms:W3CDTF">2010-08-20T16:42:35Z</dcterms:modified>
</cp:coreProperties>
</file>