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Override PartName="/ppt/notesSlides/notesSlide6.xml" ContentType="application/vnd.openxmlformats-officedocument.presentationml.notesSlide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sldIdLst>
    <p:sldId id="372" r:id="rId2"/>
    <p:sldId id="373" r:id="rId3"/>
    <p:sldId id="374" r:id="rId4"/>
    <p:sldId id="375" r:id="rId5"/>
    <p:sldId id="359" r:id="rId6"/>
    <p:sldId id="35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97" d="100"/>
          <a:sy n="97" d="100"/>
        </p:scale>
        <p:origin x="-6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8/19/10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Physics fill with 25 bunches:</a:t>
            </a:r>
          </a:p>
          <a:p>
            <a:pPr lvl="1"/>
            <a:r>
              <a:rPr lang="en-US" dirty="0" smtClean="0"/>
              <a:t>07:00: Injection;</a:t>
            </a:r>
          </a:p>
          <a:p>
            <a:pPr lvl="1"/>
            <a:r>
              <a:rPr lang="en-US" dirty="0" smtClean="0"/>
              <a:t>07:25: Start ramp;</a:t>
            </a:r>
          </a:p>
          <a:p>
            <a:pPr lvl="1"/>
            <a:r>
              <a:rPr lang="en-US" dirty="0" smtClean="0"/>
              <a:t>09:00: End of squeeze and stable beams;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: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x1</a:t>
            </a:r>
            <a:r>
              <a:rPr lang="en-US" dirty="0" smtClean="0"/>
              <a:t> = 3.0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y1</a:t>
            </a:r>
            <a:r>
              <a:rPr lang="en-US" dirty="0" smtClean="0"/>
              <a:t> = 3.0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x2</a:t>
            </a:r>
            <a:r>
              <a:rPr lang="en-US" dirty="0" smtClean="0"/>
              <a:t> = 3.4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 </a:t>
            </a:r>
            <a:r>
              <a:rPr lang="en-US" dirty="0" smtClean="0">
                <a:latin typeface="Symbol" charset="2"/>
                <a:cs typeface="Symbol" charset="2"/>
              </a:rPr>
              <a:t>e</a:t>
            </a:r>
            <a:r>
              <a:rPr lang="en-US" baseline="-25000" dirty="0" smtClean="0"/>
              <a:t>y2</a:t>
            </a:r>
            <a:r>
              <a:rPr lang="en-US" dirty="0" smtClean="0"/>
              <a:t> = 4.0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m;</a:t>
            </a:r>
          </a:p>
          <a:p>
            <a:pPr lvl="1"/>
            <a:r>
              <a:rPr lang="en-US" dirty="0" smtClean="0"/>
              <a:t>Initial peak luminosity:  L = 3 10</a:t>
            </a:r>
            <a:r>
              <a:rPr lang="en-US" baseline="30000" dirty="0" smtClean="0"/>
              <a:t>30</a:t>
            </a:r>
            <a:r>
              <a:rPr lang="en-US" dirty="0" smtClean="0"/>
              <a:t> cm</a:t>
            </a:r>
            <a:r>
              <a:rPr lang="en-US" baseline="30000" dirty="0" smtClean="0"/>
              <a:t>-2 </a:t>
            </a:r>
            <a:r>
              <a:rPr lang="en-US" dirty="0" smtClean="0"/>
              <a:t>sec</a:t>
            </a:r>
            <a:r>
              <a:rPr lang="en-US" baseline="30000" dirty="0" smtClean="0"/>
              <a:t>-1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     </a:t>
            </a:r>
            <a:r>
              <a:rPr lang="en-US" dirty="0" err="1" smtClean="0">
                <a:solidFill>
                  <a:srgbClr val="008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total delivered luminosity after 12 hours: 90 nb-1;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19:00: Start moving Roman pots in steps: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30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to 25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; 20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;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ours: 90 nb-1;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21:00: Luminosity scan in IP1 to verify optimized collisions point: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30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to 25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; 20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; 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21:30: Beam dump &amp; ramp down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22:00</a:t>
            </a:r>
            <a:r>
              <a:rPr lang="en-US" dirty="0" smtClean="0"/>
              <a:t>:</a:t>
            </a:r>
            <a:r>
              <a:rPr lang="en-US" dirty="0" smtClean="0"/>
              <a:t> Access for quench heater power supply problem on </a:t>
            </a:r>
            <a:r>
              <a:rPr lang="en-US" dirty="0" smtClean="0"/>
              <a:t>RB.24L2:</a:t>
            </a:r>
            <a:endParaRPr lang="en-US" dirty="0" smtClean="0"/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r>
              <a:rPr lang="en-US" dirty="0" smtClean="0"/>
              <a:t>18.8</a:t>
            </a:r>
            <a:r>
              <a:rPr lang="en-US" dirty="0" smtClean="0"/>
              <a:t>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Luminosity scan in IR1:</a:t>
            </a:r>
          </a:p>
          <a:p>
            <a:pPr lvl="1"/>
            <a:r>
              <a:rPr lang="en-US" dirty="0" smtClean="0"/>
              <a:t>Horizontal</a:t>
            </a:r>
          </a:p>
          <a:p>
            <a:pPr lvl="1"/>
            <a:r>
              <a:rPr lang="en-US" dirty="0" smtClean="0"/>
              <a:t>0.01mm</a:t>
            </a:r>
          </a:p>
          <a:p>
            <a:pPr lvl="1">
              <a:buNone/>
            </a:pPr>
            <a:r>
              <a:rPr lang="en-US" dirty="0" smtClean="0"/>
              <a:t>  (1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= 40-60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m)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18.8.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785" y="1330123"/>
            <a:ext cx="6787215" cy="531197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488839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Luminosity scan in IR1:</a:t>
            </a:r>
          </a:p>
          <a:p>
            <a:pPr lvl="1"/>
            <a:r>
              <a:rPr lang="en-US" dirty="0" smtClean="0"/>
              <a:t>Vertical</a:t>
            </a:r>
          </a:p>
          <a:p>
            <a:pPr lvl="1"/>
            <a:r>
              <a:rPr lang="en-US" dirty="0" smtClean="0"/>
              <a:t>0.002mm</a:t>
            </a:r>
          </a:p>
          <a:p>
            <a:pPr lvl="1">
              <a:buNone/>
            </a:pPr>
            <a:r>
              <a:rPr lang="en-US" dirty="0" smtClean="0"/>
              <a:t>(1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= 40-60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m)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18.8.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286" y="1178463"/>
            <a:ext cx="6980993" cy="54636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23:15: Access finished and quench heater power supply charging.</a:t>
            </a:r>
          </a:p>
          <a:p>
            <a:r>
              <a:rPr lang="en-US" dirty="0" smtClean="0"/>
              <a:t>00:40: Preparation of new physics fill:  </a:t>
            </a:r>
            <a:endParaRPr lang="en-US" dirty="0" smtClean="0"/>
          </a:p>
          <a:p>
            <a:pPr lvl="1"/>
            <a:r>
              <a:rPr lang="en-US" dirty="0" smtClean="0"/>
              <a:t>01: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 Injection;</a:t>
            </a:r>
            <a:endParaRPr lang="en-US" dirty="0" smtClean="0"/>
          </a:p>
          <a:p>
            <a:pPr lvl="1"/>
            <a:r>
              <a:rPr lang="en-US" dirty="0" smtClean="0"/>
              <a:t>02:30: Some problems </a:t>
            </a:r>
            <a:r>
              <a:rPr lang="en-US" dirty="0" smtClean="0"/>
              <a:t>with tune feedback system: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Too many peaks</a:t>
            </a:r>
            <a:r>
              <a:rPr lang="en-US" dirty="0" smtClean="0">
                <a:solidFill>
                  <a:srgbClr val="800000"/>
                </a:solidFill>
              </a:rPr>
              <a:t> present in </a:t>
            </a:r>
            <a:r>
              <a:rPr lang="en-US" dirty="0" smtClean="0">
                <a:solidFill>
                  <a:srgbClr val="800000"/>
                </a:solidFill>
              </a:rPr>
              <a:t>the </a:t>
            </a:r>
            <a:r>
              <a:rPr lang="en-US" dirty="0" smtClean="0">
                <a:solidFill>
                  <a:srgbClr val="800000"/>
                </a:solidFill>
              </a:rPr>
              <a:t>spectrum.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Feedback locked </a:t>
            </a:r>
            <a:r>
              <a:rPr lang="en-US" dirty="0" smtClean="0">
                <a:solidFill>
                  <a:srgbClr val="800000"/>
                </a:solidFill>
              </a:rPr>
              <a:t>onto the wrong</a:t>
            </a:r>
            <a:r>
              <a:rPr lang="en-US" dirty="0" smtClean="0">
                <a:solidFill>
                  <a:srgbClr val="800000"/>
                </a:solidFill>
              </a:rPr>
              <a:t> peak. 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Put in large </a:t>
            </a:r>
            <a:r>
              <a:rPr lang="en-US" dirty="0" smtClean="0">
                <a:solidFill>
                  <a:srgbClr val="800000"/>
                </a:solidFill>
              </a:rPr>
              <a:t>trims (more than 0.01</a:t>
            </a:r>
            <a:r>
              <a:rPr lang="en-US" dirty="0" smtClean="0">
                <a:solidFill>
                  <a:srgbClr val="800000"/>
                </a:solidFill>
              </a:rPr>
              <a:t>).</a:t>
            </a:r>
          </a:p>
          <a:p>
            <a:pPr lvl="1">
              <a:buNone/>
            </a:pPr>
            <a:r>
              <a:rPr lang="en-US" dirty="0" smtClean="0">
                <a:solidFill>
                  <a:srgbClr val="800000"/>
                </a:solidFill>
                <a:sym typeface="Wingdings"/>
              </a:rPr>
              <a:t>          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</a:rPr>
              <a:t> tightened </a:t>
            </a:r>
            <a:r>
              <a:rPr lang="en-US" dirty="0" smtClean="0">
                <a:solidFill>
                  <a:srgbClr val="800000"/>
                </a:solidFill>
              </a:rPr>
              <a:t>the windows and took the trims out slowly.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RQT12</a:t>
            </a:r>
            <a:r>
              <a:rPr lang="en-US" dirty="0" smtClean="0">
                <a:solidFill>
                  <a:srgbClr val="FF0000"/>
                </a:solidFill>
              </a:rPr>
              <a:t>.R1B1 </a:t>
            </a:r>
            <a:r>
              <a:rPr lang="en-US" dirty="0" smtClean="0">
                <a:solidFill>
                  <a:srgbClr val="FF0000"/>
                </a:solidFill>
              </a:rPr>
              <a:t>tripped during this process and both </a:t>
            </a:r>
            <a:r>
              <a:rPr lang="en-US" dirty="0" smtClean="0">
                <a:solidFill>
                  <a:srgbClr val="FF0000"/>
                </a:solidFill>
              </a:rPr>
              <a:t>beams</a:t>
            </a:r>
            <a:r>
              <a:rPr lang="en-US" dirty="0" smtClean="0">
                <a:solidFill>
                  <a:srgbClr val="FF0000"/>
                </a:solidFill>
              </a:rPr>
              <a:t> were dumped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03</a:t>
            </a:r>
            <a:r>
              <a:rPr lang="en-US" dirty="0" smtClean="0"/>
              <a:t>:</a:t>
            </a:r>
            <a:r>
              <a:rPr lang="en-US" dirty="0" smtClean="0"/>
              <a:t>4</a:t>
            </a:r>
            <a:r>
              <a:rPr lang="en-US" dirty="0" smtClean="0"/>
              <a:t>0</a:t>
            </a:r>
            <a:r>
              <a:rPr lang="en-US" dirty="0" smtClean="0"/>
              <a:t>: Start</a:t>
            </a:r>
            <a:r>
              <a:rPr lang="en-US" dirty="0" smtClean="0"/>
              <a:t> new injection</a:t>
            </a:r>
          </a:p>
          <a:p>
            <a:pPr lvl="1"/>
            <a:r>
              <a:rPr lang="en-US" dirty="0" smtClean="0"/>
              <a:t>03:50: At the moment of </a:t>
            </a:r>
            <a:r>
              <a:rPr lang="en-US" dirty="0" smtClean="0"/>
              <a:t>over injection a </a:t>
            </a:r>
            <a:r>
              <a:rPr lang="en-US" dirty="0" err="1" smtClean="0"/>
              <a:t>BLM</a:t>
            </a:r>
            <a:r>
              <a:rPr lang="en-US" dirty="0" smtClean="0"/>
              <a:t> crate in point </a:t>
            </a:r>
            <a:r>
              <a:rPr lang="en-US" dirty="0" smtClean="0"/>
              <a:t>7 trips (power supply broken)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fixed by 7: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3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0 (4h without beam)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04:40: RQT12</a:t>
            </a:r>
            <a:r>
              <a:rPr lang="en-US" dirty="0" smtClean="0"/>
              <a:t>.R1B1 tripped </a:t>
            </a:r>
            <a:r>
              <a:rPr lang="en-US" dirty="0" smtClean="0"/>
              <a:t>again;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FGC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reboots itself from time to </a:t>
            </a:r>
            <a:r>
              <a:rPr lang="en-US" dirty="0" smtClean="0">
                <a:solidFill>
                  <a:srgbClr val="800000"/>
                </a:solidFill>
              </a:rPr>
              <a:t>time)</a:t>
            </a:r>
          </a:p>
          <a:p>
            <a:pPr lvl="1">
              <a:buNone/>
            </a:pPr>
            <a:r>
              <a:rPr lang="en-US" dirty="0" smtClean="0">
                <a:solidFill>
                  <a:srgbClr val="800000"/>
                </a:solidFill>
                <a:sym typeface="Wingdings"/>
              </a:rPr>
              <a:t>   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needs replacement (access in PM15);</a:t>
            </a:r>
            <a:endParaRPr lang="en-US" dirty="0" smtClean="0">
              <a:solidFill>
                <a:srgbClr val="800000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178.8.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baseline="30000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Morning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New physics fill with end</a:t>
            </a:r>
            <a:r>
              <a:rPr lang="en-US" dirty="0" smtClean="0"/>
              <a:t>-of-fill studies for </a:t>
            </a:r>
            <a:r>
              <a:rPr lang="en-US" dirty="0" smtClean="0"/>
              <a:t>damper at 3.5 </a:t>
            </a:r>
            <a:r>
              <a:rPr lang="en-US" dirty="0" err="1" smtClean="0"/>
              <a:t>TeV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49 bunch fill not before late evening-night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     or</a:t>
            </a:r>
          </a:p>
          <a:p>
            <a:pPr lvl="1"/>
            <a:r>
              <a:rPr lang="en-US" dirty="0" smtClean="0"/>
              <a:t>Dedicated tune feedback and fitter studies and collimation in verification in IR3 at 450 </a:t>
            </a:r>
            <a:r>
              <a:rPr lang="en-US" dirty="0" err="1" smtClean="0"/>
              <a:t>GeV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8000"/>
                </a:solidFill>
              </a:rPr>
              <a:t>could then start early on testing the tune feedback and damper at 450 </a:t>
            </a:r>
            <a:r>
              <a:rPr lang="en-US" dirty="0" err="1" smtClean="0">
                <a:solidFill>
                  <a:srgbClr val="008000"/>
                </a:solidFill>
              </a:rPr>
              <a:t>G</a:t>
            </a:r>
            <a:r>
              <a:rPr lang="en-US" dirty="0" err="1" smtClean="0">
                <a:solidFill>
                  <a:srgbClr val="008000"/>
                </a:solidFill>
              </a:rPr>
              <a:t>eV</a:t>
            </a:r>
            <a:r>
              <a:rPr lang="en-US" dirty="0" smtClean="0">
                <a:solidFill>
                  <a:srgbClr val="008000"/>
                </a:solidFill>
              </a:rPr>
              <a:t> with 49 bunches</a:t>
            </a:r>
            <a:r>
              <a:rPr lang="en-US" dirty="0" smtClean="0"/>
              <a:t>).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dirty="0" smtClean="0"/>
              <a:t>(Late) Afternoon:</a:t>
            </a:r>
            <a:endParaRPr lang="en-US" dirty="0" smtClean="0"/>
          </a:p>
          <a:p>
            <a:pPr lvl="1"/>
            <a:r>
              <a:rPr lang="en-US" dirty="0" smtClean="0"/>
              <a:t>New Physics Fill with 49 bunches per beam.</a:t>
            </a: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19.8.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Issues for next Technical Stop:</a:t>
            </a:r>
          </a:p>
          <a:p>
            <a:pPr lvl="1"/>
            <a:r>
              <a:rPr lang="en-US" dirty="0" smtClean="0"/>
              <a:t>CMS cooling for central tracker.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Ion pumps in dump line </a:t>
            </a:r>
            <a:r>
              <a:rPr lang="en-US" dirty="0" err="1" smtClean="0"/>
              <a:t>MKB</a:t>
            </a:r>
            <a:r>
              <a:rPr lang="en-US" dirty="0" smtClean="0"/>
              <a:t> (B2 only 4 out of 8 pumps working; few days intervention).</a:t>
            </a:r>
          </a:p>
          <a:p>
            <a:pPr lvl="1"/>
            <a:r>
              <a:rPr lang="en-US" dirty="0" err="1" smtClean="0"/>
              <a:t>BLM</a:t>
            </a:r>
            <a:r>
              <a:rPr lang="en-US" dirty="0" smtClean="0"/>
              <a:t> racks (in buildings SR1 and SR5 and both at position BY02): would like to correct the way the power cable for the multi-plug arrives inside the rack. 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 boards: several boards had to switch from channel A to </a:t>
            </a:r>
            <a:r>
              <a:rPr lang="en-US" dirty="0" err="1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Access team to replace </a:t>
            </a:r>
            <a:r>
              <a:rPr lang="en-US" dirty="0" err="1" smtClean="0"/>
              <a:t>oxydized</a:t>
            </a:r>
            <a:r>
              <a:rPr lang="en-US" dirty="0" smtClean="0"/>
              <a:t> connectors for PAD-PX24 (3 hours).</a:t>
            </a:r>
          </a:p>
          <a:p>
            <a:pPr lvl="1"/>
            <a:r>
              <a:rPr lang="en-US" dirty="0" smtClean="0"/>
              <a:t>CV needs to replace a motorization of the water valve of the sector 56 (3h).</a:t>
            </a:r>
          </a:p>
          <a:p>
            <a:pPr lvl="1"/>
            <a:r>
              <a:rPr lang="en-US" dirty="0" smtClean="0"/>
              <a:t>RCBH18.R7B2 – Miguel </a:t>
            </a:r>
            <a:r>
              <a:rPr lang="en-US" dirty="0" err="1" smtClean="0"/>
              <a:t>Cerqueira</a:t>
            </a:r>
            <a:r>
              <a:rPr lang="en-US" dirty="0" smtClean="0"/>
              <a:t> </a:t>
            </a:r>
            <a:r>
              <a:rPr lang="en-US" dirty="0" err="1" smtClean="0"/>
              <a:t>Bastos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21805</TotalTime>
  <Words>601</Words>
  <Application>Microsoft Macintosh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Wednesday 18.8.</vt:lpstr>
      <vt:lpstr>Wednesday 18.8.</vt:lpstr>
      <vt:lpstr>Wednesday 18.8.</vt:lpstr>
      <vt:lpstr>Wednesday 178.8.</vt:lpstr>
      <vt:lpstr>Thursday 19.8.</vt:lpstr>
      <vt:lpstr>Week 33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415</cp:revision>
  <dcterms:created xsi:type="dcterms:W3CDTF">2010-08-19T04:51:42Z</dcterms:created>
  <dcterms:modified xsi:type="dcterms:W3CDTF">2010-08-19T06:24:00Z</dcterms:modified>
</cp:coreProperties>
</file>