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6"/>
  </p:notesMasterIdLst>
  <p:handoutMasterIdLst>
    <p:handoutMasterId r:id="rId37"/>
  </p:handoutMasterIdLst>
  <p:sldIdLst>
    <p:sldId id="1050" r:id="rId2"/>
    <p:sldId id="1097" r:id="rId3"/>
    <p:sldId id="1118" r:id="rId4"/>
    <p:sldId id="1058" r:id="rId5"/>
    <p:sldId id="1052" r:id="rId6"/>
    <p:sldId id="1065" r:id="rId7"/>
    <p:sldId id="1083" r:id="rId8"/>
    <p:sldId id="1053" r:id="rId9"/>
    <p:sldId id="1054" r:id="rId10"/>
    <p:sldId id="1070" r:id="rId11"/>
    <p:sldId id="1071" r:id="rId12"/>
    <p:sldId id="1037" r:id="rId13"/>
    <p:sldId id="1072" r:id="rId14"/>
    <p:sldId id="1078" r:id="rId15"/>
    <p:sldId id="1040" r:id="rId16"/>
    <p:sldId id="1110" r:id="rId17"/>
    <p:sldId id="1112" r:id="rId18"/>
    <p:sldId id="1113" r:id="rId19"/>
    <p:sldId id="1047" r:id="rId20"/>
    <p:sldId id="1087" r:id="rId21"/>
    <p:sldId id="1045" r:id="rId22"/>
    <p:sldId id="1115" r:id="rId23"/>
    <p:sldId id="1114" r:id="rId24"/>
    <p:sldId id="1059" r:id="rId25"/>
    <p:sldId id="1098" r:id="rId26"/>
    <p:sldId id="1100" r:id="rId27"/>
    <p:sldId id="1101" r:id="rId28"/>
    <p:sldId id="1117" r:id="rId29"/>
    <p:sldId id="1116" r:id="rId30"/>
    <p:sldId id="1105" r:id="rId31"/>
    <p:sldId id="1109" r:id="rId32"/>
    <p:sldId id="1106" r:id="rId33"/>
    <p:sldId id="1107" r:id="rId34"/>
    <p:sldId id="1108" r:id="rId3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FF0000"/>
    <a:srgbClr val="6C126C"/>
    <a:srgbClr val="008000"/>
    <a:srgbClr val="99FF99"/>
    <a:srgbClr val="FFCCCC"/>
    <a:srgbClr val="9FCA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8831" autoAdjust="0"/>
  </p:normalViewPr>
  <p:slideViewPr>
    <p:cSldViewPr>
      <p:cViewPr>
        <p:scale>
          <a:sx n="80" d="100"/>
          <a:sy n="80" d="100"/>
        </p:scale>
        <p:origin x="-810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168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DBDAD6D-BFA2-4CA3-B08F-89B1014DD15D}" type="datetimeFigureOut">
              <a:rPr lang="en-US"/>
              <a:pPr>
                <a:defRPr/>
              </a:pPr>
              <a:t>8/16/2010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EAE86350-A0BA-4870-A18B-1325EADB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2B4A68-D5F9-45B2-B75D-4CECB551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6B21-8D11-42A5-8C72-70B66016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999A656A-4C76-4B4B-96BD-A5ACDB1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85804" y="1071546"/>
            <a:ext cx="8229600" cy="3500462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 Deliver luminosity for physics</a:t>
            </a:r>
          </a:p>
          <a:p>
            <a:pPr lvl="1" eaLnBrk="1" hangingPunct="1"/>
            <a:r>
              <a:rPr lang="en-US" sz="2800" dirty="0" smtClean="0"/>
              <a:t> Prepare for the next intensity increase</a:t>
            </a:r>
          </a:p>
          <a:p>
            <a:pPr lvl="2" eaLnBrk="1" hangingPunct="1"/>
            <a:r>
              <a:rPr lang="en-US" sz="2400" dirty="0" smtClean="0"/>
              <a:t>Operation consolidation</a:t>
            </a:r>
          </a:p>
          <a:p>
            <a:pPr lvl="2" eaLnBrk="1" hangingPunct="1"/>
            <a:r>
              <a:rPr lang="en-US" sz="2400" dirty="0" smtClean="0"/>
              <a:t>Protection device periodic validation</a:t>
            </a:r>
          </a:p>
          <a:p>
            <a:pPr lvl="2" eaLnBrk="1" hangingPunct="1"/>
            <a:r>
              <a:rPr lang="en-US" sz="2400" dirty="0" smtClean="0"/>
              <a:t>Preparation for 10A/s ramp rate</a:t>
            </a:r>
          </a:p>
          <a:p>
            <a:pPr lvl="2" eaLnBrk="1" hangingPunct="1"/>
            <a:r>
              <a:rPr lang="en-US" sz="2400" dirty="0" smtClean="0"/>
              <a:t>Observations / Analysis of physics fill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Goals of week 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4857760"/>
            <a:ext cx="397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M. </a:t>
            </a:r>
            <a:r>
              <a:rPr lang="en-US" sz="2400" dirty="0" err="1" smtClean="0"/>
              <a:t>Meddahi</a:t>
            </a:r>
            <a:r>
              <a:rPr lang="en-US" sz="2400" dirty="0" smtClean="0"/>
              <a:t> &amp; J. </a:t>
            </a:r>
            <a:r>
              <a:rPr lang="en-US" sz="2400" dirty="0" err="1" smtClean="0"/>
              <a:t>Wenninger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3460" y="188550"/>
            <a:ext cx="8229600" cy="864120"/>
          </a:xfrm>
        </p:spPr>
        <p:txBody>
          <a:bodyPr/>
          <a:lstStyle/>
          <a:p>
            <a:pPr eaLnBrk="1" hangingPunct="1"/>
            <a:r>
              <a:rPr lang="en-US" dirty="0" smtClean="0"/>
              <a:t>Collimators – Loss maps on resonance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2400" dirty="0" smtClean="0"/>
              <a:t>Stefano </a:t>
            </a:r>
            <a:r>
              <a:rPr lang="en-US" sz="2400" dirty="0" err="1" smtClean="0"/>
              <a:t>Redaelli</a:t>
            </a:r>
            <a:r>
              <a:rPr lang="en-US" sz="2400" dirty="0" smtClean="0"/>
              <a:t> – </a:t>
            </a:r>
            <a:r>
              <a:rPr lang="en-US" sz="2400" dirty="0" err="1" smtClean="0"/>
              <a:t>Alick</a:t>
            </a:r>
            <a:r>
              <a:rPr lang="en-US" sz="2400" dirty="0" smtClean="0"/>
              <a:t> Macpherson - </a:t>
            </a:r>
            <a:r>
              <a:rPr lang="en-US" sz="2400" dirty="0" err="1" smtClean="0"/>
              <a:t>Joerg</a:t>
            </a:r>
            <a:r>
              <a:rPr lang="en-US" sz="2400" dirty="0" smtClean="0"/>
              <a:t> </a:t>
            </a:r>
            <a:r>
              <a:rPr lang="en-US" sz="2400" dirty="0" err="1" smtClean="0"/>
              <a:t>Wenninger</a:t>
            </a:r>
            <a:r>
              <a:rPr lang="en-US" sz="2400" dirty="0" smtClean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24680"/>
            <a:ext cx="9144000" cy="2016280"/>
          </a:xfrm>
        </p:spPr>
        <p:txBody>
          <a:bodyPr/>
          <a:lstStyle/>
          <a:p>
            <a:pPr marL="365760" eaLnBrk="1" hangingPunct="1">
              <a:spcBef>
                <a:spcPts val="0"/>
              </a:spcBef>
            </a:pPr>
            <a:r>
              <a:rPr lang="en-US" dirty="0" smtClean="0"/>
              <a:t>1b x 1b, ramp - squeeze – collide - collimators at physics settings and TOTEM Roman pots at 20 / 25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for V/H pots</a:t>
            </a:r>
          </a:p>
          <a:p>
            <a:pPr marL="765810" lvl="1" eaLnBrk="1" hangingPunct="1">
              <a:spcBef>
                <a:spcPts val="0"/>
              </a:spcBef>
            </a:pPr>
            <a:r>
              <a:rPr lang="en-US" dirty="0" smtClean="0"/>
              <a:t>preparation for moving to 20 / 25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settings(V/H) for data taking. </a:t>
            </a:r>
          </a:p>
          <a:p>
            <a:pPr marL="365760" eaLnBrk="1" hangingPunct="1">
              <a:spcBef>
                <a:spcPts val="600"/>
              </a:spcBef>
            </a:pPr>
            <a:r>
              <a:rPr lang="en-US" dirty="0" smtClean="0"/>
              <a:t>For B1 and B2: cross 3</a:t>
            </a:r>
            <a:r>
              <a:rPr lang="en-US" baseline="30000" dirty="0" smtClean="0"/>
              <a:t>rd</a:t>
            </a:r>
            <a:r>
              <a:rPr lang="en-US" dirty="0" smtClean="0"/>
              <a:t> order resonance in H and V</a:t>
            </a:r>
          </a:p>
        </p:txBody>
      </p:sp>
      <p:pic>
        <p:nvPicPr>
          <p:cNvPr id="7170" name="Picture 2" descr="http://elogbook/eLogbook/attach_reader?attach_id=1097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00" y="2943449"/>
            <a:ext cx="6012200" cy="391455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10800000" flipV="1">
            <a:off x="4788030" y="4311639"/>
            <a:ext cx="50407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5508130" y="4959729"/>
            <a:ext cx="432060" cy="1440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6156220" y="5751839"/>
            <a:ext cx="432060" cy="1440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452400" y="4095609"/>
            <a:ext cx="432060" cy="1440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956470" y="4383649"/>
            <a:ext cx="360050" cy="1440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8100490" y="5103749"/>
            <a:ext cx="288040" cy="1440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067930" y="445565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20" y="503173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B2V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36120" y="582384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56470" y="366354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244510" y="416761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8530" y="4743699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Wednesday 11 August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420" y="72010"/>
            <a:ext cx="8892600" cy="21603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	</a:t>
            </a:r>
          </a:p>
        </p:txBody>
      </p:sp>
      <p:pic>
        <p:nvPicPr>
          <p:cNvPr id="1026" name="Picture 2" descr="http://elogbook/eLogbook/attach_reader?attach_id=1097677"/>
          <p:cNvPicPr>
            <a:picLocks noChangeAspect="1" noChangeArrowheads="1"/>
          </p:cNvPicPr>
          <p:nvPr/>
        </p:nvPicPr>
        <p:blipFill>
          <a:blip r:embed="rId2" cstate="print"/>
          <a:srcRect t="27113" b="9038"/>
          <a:stretch>
            <a:fillRect/>
          </a:stretch>
        </p:blipFill>
        <p:spPr bwMode="auto">
          <a:xfrm>
            <a:off x="395420" y="0"/>
            <a:ext cx="8522289" cy="4201862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 bwMode="auto">
          <a:xfrm rot="10800000" flipV="1">
            <a:off x="7092350" y="3024419"/>
            <a:ext cx="720100" cy="48444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6516270" y="2880400"/>
            <a:ext cx="1224170" cy="5760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812450" y="2348850"/>
            <a:ext cx="86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BLMs to check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4437140"/>
            <a:ext cx="8676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Loss maps looked good:</a:t>
            </a:r>
            <a:r>
              <a:rPr lang="en-US" dirty="0" smtClean="0"/>
              <a:t> no apparent peaks at unexpected locations -Collimator hierarchy respected for reasonably slow losses. Leakage to cold magnet typically below the 10e-4 level.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(1) No actions needed from collimation side for collimator physics settings; </a:t>
            </a:r>
            <a:r>
              <a:rPr lang="en-US" dirty="0" smtClean="0"/>
              <a:t>(2) For the next physics fills, Roman pots to 20/25 (V/H) sigma settings. 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 flipV="1">
            <a:off x="3131800" y="2852920"/>
            <a:ext cx="4464620" cy="864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1268700"/>
            <a:ext cx="4211950" cy="86412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sz="2000" dirty="0" smtClean="0"/>
              <a:t>1bx1b, Physics conditions -1000 Hz RF trim	</a:t>
            </a:r>
            <a:r>
              <a:rPr lang="en-US" dirty="0" smtClean="0"/>
              <a:t>		</a:t>
            </a:r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1099280"/>
          </a:xfrm>
        </p:spPr>
        <p:txBody>
          <a:bodyPr/>
          <a:lstStyle/>
          <a:p>
            <a:pPr eaLnBrk="1" hangingPunct="1"/>
            <a:r>
              <a:rPr lang="en-US" dirty="0" smtClean="0"/>
              <a:t>Collimators – Loss maps on momentum</a:t>
            </a:r>
            <a:br>
              <a:rPr lang="en-US" dirty="0" smtClean="0"/>
            </a:br>
            <a:r>
              <a:rPr lang="en-US" dirty="0" smtClean="0"/>
              <a:t> 	</a:t>
            </a:r>
            <a:r>
              <a:rPr lang="en-US" sz="2400" dirty="0" smtClean="0"/>
              <a:t>Stefano </a:t>
            </a:r>
            <a:r>
              <a:rPr lang="en-US" sz="2400" dirty="0" err="1" smtClean="0"/>
              <a:t>Redaelli</a:t>
            </a:r>
            <a:r>
              <a:rPr lang="en-US" sz="2400" dirty="0" smtClean="0"/>
              <a:t>, Walter </a:t>
            </a:r>
            <a:r>
              <a:rPr lang="en-US" sz="2400" dirty="0" err="1" smtClean="0"/>
              <a:t>Venturini</a:t>
            </a:r>
            <a:r>
              <a:rPr lang="en-US" sz="2400" dirty="0" smtClean="0"/>
              <a:t>, </a:t>
            </a:r>
            <a:r>
              <a:rPr lang="en-US" sz="2400" dirty="0" err="1" smtClean="0"/>
              <a:t>Joerg</a:t>
            </a:r>
            <a:r>
              <a:rPr lang="en-US" sz="2400" dirty="0" smtClean="0"/>
              <a:t> </a:t>
            </a:r>
            <a:r>
              <a:rPr lang="en-US" sz="2400" dirty="0" err="1" smtClean="0"/>
              <a:t>Wenninger</a:t>
            </a:r>
            <a:endParaRPr lang="en-US" sz="2400" dirty="0" smtClean="0"/>
          </a:p>
        </p:txBody>
      </p:sp>
      <p:pic>
        <p:nvPicPr>
          <p:cNvPr id="5" name="Picture 2" descr="http://elogbook/eLogbook/attach_reader?attach_id=1098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4536"/>
            <a:ext cx="5976830" cy="48034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83960" y="1124680"/>
            <a:ext cx="280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BLACK = collimat</a:t>
            </a:r>
            <a:r>
              <a:rPr lang="en-US" sz="1800" dirty="0" smtClean="0"/>
              <a:t>or</a:t>
            </a:r>
            <a:r>
              <a:rPr lang="en-US" sz="1800" dirty="0" smtClean="0">
                <a:solidFill>
                  <a:schemeClr val="tx1"/>
                </a:solidFill>
              </a:rPr>
              <a:t>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= </a:t>
            </a:r>
            <a:r>
              <a:rPr lang="en-US" sz="1800" dirty="0" smtClean="0">
                <a:solidFill>
                  <a:srgbClr val="FF0000"/>
                </a:solidFill>
              </a:rPr>
              <a:t>warm elements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BLUE = cold elements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210" y="2149043"/>
            <a:ext cx="2843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TCTs see about ~0.01 of the primary loss spike and the cleaning efficiency to the cold elements is 99.25% (4 stage hierarchy is respected).</a:t>
            </a:r>
          </a:p>
          <a:p>
            <a:endParaRPr lang="en-US" dirty="0" smtClean="0"/>
          </a:p>
          <a:p>
            <a:r>
              <a:rPr lang="en-US" b="1" dirty="0" smtClean="0"/>
              <a:t>Operation with 25 bunches can continue in these conditions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33CC"/>
                </a:solidFill>
              </a:rPr>
              <a:t>To be repeated for B2</a:t>
            </a:r>
            <a:br>
              <a:rPr lang="en-US" u="sng" dirty="0" smtClean="0">
                <a:solidFill>
                  <a:srgbClr val="FF33CC"/>
                </a:solidFill>
              </a:rPr>
            </a:br>
            <a:endParaRPr lang="en-US" u="sng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24680"/>
            <a:ext cx="8820590" cy="1296180"/>
          </a:xfrm>
        </p:spPr>
        <p:txBody>
          <a:bodyPr/>
          <a:lstStyle/>
          <a:p>
            <a:pPr lvl="1"/>
            <a:r>
              <a:rPr lang="en-US" sz="2400" dirty="0" smtClean="0"/>
              <a:t>1 x 1, ramp , squeeze, collide.</a:t>
            </a:r>
          </a:p>
          <a:p>
            <a:pPr lvl="1"/>
            <a:r>
              <a:rPr lang="en-US" sz="2400" dirty="0" smtClean="0"/>
              <a:t>Beam de-bunched – 6x10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p / beam.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1027270"/>
          </a:xfrm>
        </p:spPr>
        <p:txBody>
          <a:bodyPr/>
          <a:lstStyle/>
          <a:p>
            <a:r>
              <a:rPr lang="en-US" dirty="0" smtClean="0"/>
              <a:t>LBDS : asynchronous beam dump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sz="2400" dirty="0" smtClean="0"/>
              <a:t>Wolfgang </a:t>
            </a:r>
            <a:r>
              <a:rPr lang="en-US" sz="2400" dirty="0" err="1" smtClean="0"/>
              <a:t>Bartmann</a:t>
            </a:r>
            <a:r>
              <a:rPr lang="en-US" sz="2400" dirty="0" smtClean="0"/>
              <a:t>, </a:t>
            </a:r>
            <a:r>
              <a:rPr lang="en-US" sz="2400" dirty="0" err="1" smtClean="0"/>
              <a:t>Chiara</a:t>
            </a:r>
            <a:r>
              <a:rPr lang="en-US" sz="2400" dirty="0" smtClean="0"/>
              <a:t> </a:t>
            </a:r>
            <a:r>
              <a:rPr lang="en-US" sz="2400" dirty="0" err="1" smtClean="0"/>
              <a:t>Bracco</a:t>
            </a:r>
            <a:r>
              <a:rPr lang="en-US" sz="2400" dirty="0" smtClean="0"/>
              <a:t>, Jan </a:t>
            </a:r>
            <a:r>
              <a:rPr lang="en-US" sz="2400" dirty="0" err="1" smtClean="0"/>
              <a:t>Uythoven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5145637" cy="388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94" y="2571744"/>
            <a:ext cx="385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loss signals in IR6, some monitors in saturation.</a:t>
            </a:r>
          </a:p>
          <a:p>
            <a:endParaRPr lang="en-US" dirty="0" smtClean="0"/>
          </a:p>
          <a:p>
            <a:r>
              <a:rPr lang="en-US" dirty="0" smtClean="0"/>
              <a:t>Clear peaks at TCTs.</a:t>
            </a:r>
          </a:p>
          <a:p>
            <a:endParaRPr lang="en-US" dirty="0" smtClean="0"/>
          </a:p>
          <a:p>
            <a:r>
              <a:rPr lang="en-US" dirty="0" smtClean="0"/>
              <a:t>Losses analyzed --&gt;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O.K. to continue 25b operation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LBDS: 450 </a:t>
            </a:r>
            <a:r>
              <a:rPr lang="en-US" dirty="0" err="1" smtClean="0"/>
              <a:t>GeV</a:t>
            </a:r>
            <a:r>
              <a:rPr lang="en-US" dirty="0" smtClean="0"/>
              <a:t> beam dump validation</a:t>
            </a:r>
          </a:p>
        </p:txBody>
      </p:sp>
      <p:pic>
        <p:nvPicPr>
          <p:cNvPr id="13314" name="Picture 2" descr="http://elogbook/eLogbook/attach_reader?attach_id=1098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170" y="548600"/>
            <a:ext cx="5976830" cy="5251918"/>
          </a:xfrm>
          <a:prstGeom prst="rect">
            <a:avLst/>
          </a:prstGeom>
          <a:noFill/>
        </p:spPr>
      </p:pic>
      <p:pic>
        <p:nvPicPr>
          <p:cNvPr id="13316" name="Picture 4" descr="http://elogbook/eLogbook/attach_reader?attach_id=1098094"/>
          <p:cNvPicPr>
            <a:picLocks noChangeAspect="1" noChangeArrowheads="1"/>
          </p:cNvPicPr>
          <p:nvPr/>
        </p:nvPicPr>
        <p:blipFill>
          <a:blip r:embed="rId3" cstate="print"/>
          <a:srcRect t="39411" r="52500" b="50526"/>
          <a:stretch>
            <a:fillRect/>
          </a:stretch>
        </p:blipFill>
        <p:spPr bwMode="auto">
          <a:xfrm>
            <a:off x="395420" y="5373270"/>
            <a:ext cx="8081239" cy="12705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410" y="1124680"/>
            <a:ext cx="2771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/>
              <a:t>XPOC error on B1; the TCDS beam loss bar appears in red on the LBDS display</a:t>
            </a:r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/>
              <a:t> checked on another dump : all BLM behaviors as expected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464347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Friday morning: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Ramp went fine up to the dump at ~1.7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Beams dumped by SIS: energy consistency check dumped: the currents/energy of the 8 sectors were seen not consistent. This was a consequence of the fast ramp (and therefore energy change) rate. Fixed for  the next attempt.</a:t>
            </a:r>
          </a:p>
          <a:p>
            <a:pPr lvl="1" eaLnBrk="1" hangingPunct="1">
              <a:spcBef>
                <a:spcPts val="0"/>
              </a:spcBef>
            </a:pP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Sunday afternoon: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Ramp perfect all the way to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0"/>
              </a:spcBef>
            </a:pP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Both ramps: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Orbit, tune and chromaticity rather stable – FBs O.K.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Optics measurements in the ramp and on the FT.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1387320"/>
          </a:xfrm>
        </p:spPr>
        <p:txBody>
          <a:bodyPr/>
          <a:lstStyle/>
          <a:p>
            <a:pPr eaLnBrk="1" hangingPunct="1"/>
            <a:r>
              <a:rPr lang="en-US" dirty="0" smtClean="0"/>
              <a:t>Test ramp at 10 A/s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Mike Lamont, Ralph </a:t>
            </a:r>
            <a:r>
              <a:rPr lang="en-US" sz="2400" dirty="0" err="1" smtClean="0"/>
              <a:t>Steinhagen</a:t>
            </a:r>
            <a:r>
              <a:rPr lang="en-US" sz="2400" dirty="0" smtClean="0"/>
              <a:t>, Rhodri Jones, Walter </a:t>
            </a:r>
            <a:r>
              <a:rPr lang="en-US" sz="2400" dirty="0" err="1" smtClean="0"/>
              <a:t>Venturini</a:t>
            </a:r>
            <a:r>
              <a:rPr lang="en-US" sz="2400" dirty="0" smtClean="0"/>
              <a:t> , Rogelio Tomas and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ramp 10 A/s</a:t>
            </a:r>
            <a:endParaRPr lang="en-US" dirty="0"/>
          </a:p>
        </p:txBody>
      </p:sp>
      <p:pic>
        <p:nvPicPr>
          <p:cNvPr id="5" name="Picture 4" descr="Faster-ram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01090" cy="3317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4857760"/>
            <a:ext cx="5408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 duration reduced from 46 to 16 minutes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r>
              <a:rPr lang="en-US" dirty="0" smtClean="0"/>
              <a:t>FB trims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15403" cy="460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and Q’ decay on the flat top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at 3.5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9083350" cy="351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 rot="5400000">
            <a:off x="-928726" y="4000504"/>
            <a:ext cx="4143404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692620"/>
            <a:ext cx="9144000" cy="194427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Chromaticities</a:t>
            </a:r>
            <a:r>
              <a:rPr lang="en-US" u="sng" dirty="0" smtClean="0"/>
              <a:t> during the ramp-</a:t>
            </a:r>
            <a:r>
              <a:rPr lang="en-US" dirty="0" smtClean="0"/>
              <a:t>		 Ralph </a:t>
            </a:r>
            <a:r>
              <a:rPr lang="en-US" dirty="0" err="1" smtClean="0"/>
              <a:t>Steinhagen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Moderate drifts (|</a:t>
            </a:r>
            <a:r>
              <a:rPr lang="en-US" dirty="0" err="1" smtClean="0"/>
              <a:t>dQ</a:t>
            </a:r>
            <a:r>
              <a:rPr lang="en-US" dirty="0" smtClean="0"/>
              <a:t>'| &lt; 10) and typical b3 error than pushes one plane up (V) and the other down (H).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ramp at 10 A/s</a:t>
            </a:r>
          </a:p>
        </p:txBody>
      </p:sp>
      <p:pic>
        <p:nvPicPr>
          <p:cNvPr id="1026" name="Picture 2" descr="http://elogbook/eLogbook/attach_reader?attach_id=1098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00"/>
            <a:ext cx="4604312" cy="33569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1650" y="3645030"/>
            <a:ext cx="1368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AC-dipole excitations 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2843760" y="4437140"/>
            <a:ext cx="64809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H="1">
            <a:off x="2519318" y="4617562"/>
            <a:ext cx="576080" cy="7121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167805" y="4329125"/>
            <a:ext cx="576080" cy="3600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2" descr="http://elogbook/eLogbook/attach_reader?attach_id=1098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708899"/>
            <a:ext cx="4499991" cy="328092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331550" y="6021360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horizontal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12200" y="609337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vertical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1052670"/>
            <a:ext cx="8229600" cy="5111750"/>
          </a:xfrm>
        </p:spPr>
        <p:txBody>
          <a:bodyPr/>
          <a:lstStyle/>
          <a:p>
            <a:r>
              <a:rPr lang="en-US" dirty="0" smtClean="0"/>
              <a:t>System faults : 25 hrs</a:t>
            </a:r>
          </a:p>
          <a:p>
            <a:r>
              <a:rPr lang="en-US" dirty="0" smtClean="0"/>
              <a:t>Beams in stable beams</a:t>
            </a:r>
            <a:r>
              <a:rPr lang="en-US" smtClean="0"/>
              <a:t>: 43 hrs</a:t>
            </a:r>
            <a:endParaRPr lang="en-US" dirty="0" smtClean="0"/>
          </a:p>
          <a:p>
            <a:r>
              <a:rPr lang="en-US" dirty="0" smtClean="0"/>
              <a:t>Peak Luminosity : ~4x10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Total integrated luminosity: ~1.4 pb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Week 32 in numbers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 optics measurements – B1</a:t>
            </a:r>
          </a:p>
        </p:txBody>
      </p:sp>
      <p:pic>
        <p:nvPicPr>
          <p:cNvPr id="7170" name="Picture 2" descr="http://elogbook/eLogbook/attach_reader?attach_id=1098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548600"/>
            <a:ext cx="8277225" cy="6029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410" y="6165380"/>
            <a:ext cx="301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Rogelio Tomas and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logbook/eLogbook/attach_reader?attach_id=1098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764630"/>
            <a:ext cx="8205265" cy="59405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237390"/>
            <a:ext cx="3086742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Rogelio Tomas and team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1.4 </a:t>
            </a:r>
            <a:r>
              <a:rPr lang="en-US" dirty="0" err="1" smtClean="0"/>
              <a:t>TeV</a:t>
            </a:r>
            <a:r>
              <a:rPr lang="en-US" dirty="0" smtClean="0"/>
              <a:t> optics measurements – B2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optics measurements – B1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" y="785794"/>
            <a:ext cx="8072461" cy="585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optics measurements – B2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215338" cy="595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1400" y="620610"/>
            <a:ext cx="8713210" cy="158422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25bx25b - </a:t>
            </a:r>
            <a:r>
              <a:rPr lang="pt-BR" sz="2200" dirty="0" smtClean="0"/>
              <a:t>B1, B2  H,V ~ 2 </a:t>
            </a:r>
            <a:r>
              <a:rPr lang="pt-BR" sz="2200" dirty="0" smtClean="0">
                <a:latin typeface="Symbol" pitchFamily="18" charset="2"/>
              </a:rPr>
              <a:t>m</a:t>
            </a:r>
            <a:r>
              <a:rPr lang="pt-BR" sz="2200" dirty="0" smtClean="0"/>
              <a:t>m</a:t>
            </a:r>
          </a:p>
          <a:p>
            <a:pPr eaLnBrk="1" hangingPunct="1"/>
            <a:r>
              <a:rPr lang="en-US" sz="2200" dirty="0" smtClean="0"/>
              <a:t>Luminosity peak of 4x10</a:t>
            </a:r>
            <a:r>
              <a:rPr lang="en-US" sz="2200" baseline="30000" dirty="0" smtClean="0"/>
              <a:t>30</a:t>
            </a:r>
            <a:r>
              <a:rPr lang="en-US" sz="2200" dirty="0" smtClean="0"/>
              <a:t> in both CMS and ATLAS</a:t>
            </a:r>
          </a:p>
          <a:p>
            <a:pPr eaLnBrk="1" hangingPunct="1"/>
            <a:r>
              <a:rPr lang="en-US" sz="2200" dirty="0" smtClean="0"/>
              <a:t>No sudden losses observed. About 50 nb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 delivered in ~5 hrs</a:t>
            </a:r>
          </a:p>
          <a:p>
            <a:pPr eaLnBrk="1" hangingPunct="1"/>
            <a:r>
              <a:rPr lang="en-US" sz="2200" dirty="0" smtClean="0"/>
              <a:t>Beam dump : (fake) </a:t>
            </a:r>
            <a:r>
              <a:rPr lang="en-US" dirty="0" smtClean="0"/>
              <a:t>temperature interlock TCLIB.6R2.B1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Physics fill – 10 August</a:t>
            </a:r>
          </a:p>
        </p:txBody>
      </p:sp>
      <p:pic>
        <p:nvPicPr>
          <p:cNvPr id="28676" name="Picture 4" descr="http://elogbook/eLogbook/attach_reader?attach_id=1097246"/>
          <p:cNvPicPr>
            <a:picLocks noChangeAspect="1" noChangeArrowheads="1"/>
          </p:cNvPicPr>
          <p:nvPr/>
        </p:nvPicPr>
        <p:blipFill>
          <a:blip r:embed="rId2" cstate="print"/>
          <a:srcRect b="56693"/>
          <a:stretch>
            <a:fillRect/>
          </a:stretch>
        </p:blipFill>
        <p:spPr bwMode="auto">
          <a:xfrm>
            <a:off x="-763" y="2168747"/>
            <a:ext cx="8749343" cy="2794988"/>
          </a:xfrm>
          <a:prstGeom prst="rect">
            <a:avLst/>
          </a:prstGeom>
          <a:noFill/>
        </p:spPr>
      </p:pic>
      <p:pic>
        <p:nvPicPr>
          <p:cNvPr id="10242" name="Picture 2" descr="http://elogbook/eLogbook/attach_reader?attach_id=1097358"/>
          <p:cNvPicPr>
            <a:picLocks noChangeAspect="1" noChangeArrowheads="1"/>
          </p:cNvPicPr>
          <p:nvPr/>
        </p:nvPicPr>
        <p:blipFill>
          <a:blip r:embed="rId3" cstate="print"/>
          <a:srcRect t="47016" b="28428"/>
          <a:stretch>
            <a:fillRect/>
          </a:stretch>
        </p:blipFill>
        <p:spPr bwMode="auto">
          <a:xfrm>
            <a:off x="0" y="5015342"/>
            <a:ext cx="8820590" cy="184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Physics fill: Friday 13 to Saturday 14 August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400" y="692620"/>
            <a:ext cx="8892600" cy="12961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Fri. 13 @ ~23:00 – Sat. 14 @ ~12:00: </a:t>
            </a:r>
            <a:r>
              <a:rPr lang="pt-BR" dirty="0" smtClean="0"/>
              <a:t>~13 h in stable beams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Peak Luminosity ~ 3.3 </a:t>
            </a:r>
            <a:r>
              <a:rPr lang="pt-BR" dirty="0" smtClean="0">
                <a:latin typeface="Symbol" pitchFamily="18" charset="2"/>
              </a:rPr>
              <a:t>m</a:t>
            </a:r>
            <a:r>
              <a:rPr lang="pt-BR" dirty="0" smtClean="0"/>
              <a:t>bs</a:t>
            </a:r>
            <a:r>
              <a:rPr lang="pt-BR" baseline="30000" dirty="0" smtClean="0"/>
              <a:t>-1</a:t>
            </a: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Fill luminosity  ~107 nb</a:t>
            </a:r>
            <a:r>
              <a:rPr lang="pt-BR" baseline="30000" dirty="0" smtClean="0"/>
              <a:t>-1</a:t>
            </a:r>
          </a:p>
          <a:p>
            <a:pPr>
              <a:buFont typeface="Wingdings" pitchFamily="2" charset="2"/>
              <a:buChar char="§"/>
            </a:pPr>
            <a:endParaRPr lang="en-US" baseline="30000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1728400" y="3436731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720260" y="3436731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91601" y="3833580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Tune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settings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471" y="3833580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Ramp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start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9" name="Picture 2" descr="http://elogbook/eLogbook/attach_reader?attach_id=1098589"/>
          <p:cNvPicPr>
            <a:picLocks noChangeAspect="1" noChangeArrowheads="1"/>
          </p:cNvPicPr>
          <p:nvPr/>
        </p:nvPicPr>
        <p:blipFill>
          <a:blip r:embed="rId2" cstate="print"/>
          <a:srcRect l="5499" t="21597" r="7856" b="19438"/>
          <a:stretch>
            <a:fillRect/>
          </a:stretch>
        </p:blipFill>
        <p:spPr bwMode="auto">
          <a:xfrm>
            <a:off x="1" y="1988800"/>
            <a:ext cx="9143999" cy="452701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 rot="5400000" flipH="1" flipV="1">
            <a:off x="1368350" y="4372861"/>
            <a:ext cx="151221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080310" y="3868791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32050" y="5445280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~13 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521" y="4265640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Start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Ramp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2556515" y="3904796"/>
            <a:ext cx="57608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67681" y="4193630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to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collisions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771750" y="5301260"/>
            <a:ext cx="615622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35620" y="5157240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Tune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settings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Physics fill: Saturday 14 August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400" y="620610"/>
            <a:ext cx="8892600" cy="2304320"/>
          </a:xfrm>
        </p:spPr>
        <p:txBody>
          <a:bodyPr/>
          <a:lstStyle/>
          <a:p>
            <a:pPr eaLnBrk="1" hangingPunct="1"/>
            <a:r>
              <a:rPr lang="pt-BR" dirty="0" smtClean="0"/>
              <a:t>25b x 25 b - B1: H=2.8 V=2.5 </a:t>
            </a:r>
            <a:r>
              <a:rPr lang="en-US" dirty="0" smtClean="0"/>
              <a:t>- </a:t>
            </a:r>
            <a:r>
              <a:rPr lang="pt-BR" dirty="0" smtClean="0"/>
              <a:t>B2: H=3.1 V=3.4</a:t>
            </a:r>
          </a:p>
          <a:p>
            <a:pPr eaLnBrk="1" hangingPunct="1"/>
            <a:r>
              <a:rPr lang="pt-BR" dirty="0" smtClean="0"/>
              <a:t>9.6e10/bunch</a:t>
            </a:r>
          </a:p>
          <a:p>
            <a:pPr eaLnBrk="1" hangingPunct="1"/>
            <a:r>
              <a:rPr lang="pt-BR" dirty="0" smtClean="0"/>
              <a:t>14:00 – Start ramp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15:52 : Stable beams  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dirty="0" smtClean="0"/>
              <a:t>	 </a:t>
            </a:r>
            <a:r>
              <a:rPr lang="pt-BR" dirty="0" smtClean="0">
                <a:solidFill>
                  <a:srgbClr val="FF0000"/>
                </a:solidFill>
              </a:rPr>
              <a:t>Walter + Ron + Alick + Markus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dirty="0" smtClean="0">
                <a:solidFill>
                  <a:srgbClr val="FF0000"/>
                </a:solidFill>
              </a:rPr>
              <a:t>	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 3h40 roll over from Physics beam dump to stable beams</a:t>
            </a:r>
            <a:r>
              <a:rPr lang="pt-BR" dirty="0" smtClean="0">
                <a:sym typeface="Wingdings" pitchFamily="2" charset="2"/>
              </a:rPr>
              <a:t>!</a:t>
            </a:r>
          </a:p>
          <a:p>
            <a:pPr eaLnBrk="1" hangingPunct="1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en-US" dirty="0" smtClean="0"/>
          </a:p>
        </p:txBody>
      </p:sp>
      <p:pic>
        <p:nvPicPr>
          <p:cNvPr id="6146" name="Picture 2" descr="http://elogbook/eLogbook/attach_reader?attach_id=1098598"/>
          <p:cNvPicPr>
            <a:picLocks noChangeAspect="1" noChangeArrowheads="1"/>
          </p:cNvPicPr>
          <p:nvPr/>
        </p:nvPicPr>
        <p:blipFill>
          <a:blip r:embed="rId2" cstate="print"/>
          <a:srcRect t="9841" b="27335"/>
          <a:stretch>
            <a:fillRect/>
          </a:stretch>
        </p:blipFill>
        <p:spPr bwMode="auto">
          <a:xfrm>
            <a:off x="1043510" y="2852920"/>
            <a:ext cx="6984970" cy="373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logbook/eLogbook/attach_reader?attach_id=1098691"/>
          <p:cNvPicPr>
            <a:picLocks noChangeAspect="1" noChangeArrowheads="1"/>
          </p:cNvPicPr>
          <p:nvPr/>
        </p:nvPicPr>
        <p:blipFill>
          <a:blip r:embed="rId2" cstate="print"/>
          <a:srcRect l="3683" t="27600" r="1841" b="18000"/>
          <a:stretch>
            <a:fillRect/>
          </a:stretch>
        </p:blipFill>
        <p:spPr bwMode="auto">
          <a:xfrm>
            <a:off x="0" y="3212970"/>
            <a:ext cx="9173245" cy="270181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51900" y="522925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~3.5 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691600" y="5229250"/>
            <a:ext cx="56887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fill: Saturday 14 August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764630"/>
            <a:ext cx="8892600" cy="1800250"/>
          </a:xfrm>
        </p:spPr>
        <p:txBody>
          <a:bodyPr/>
          <a:lstStyle/>
          <a:p>
            <a:pPr eaLnBrk="1" hangingPunct="1"/>
            <a:r>
              <a:rPr lang="en-US" dirty="0" smtClean="0"/>
              <a:t>3.5 hrs of stable beams</a:t>
            </a:r>
          </a:p>
          <a:p>
            <a:pPr eaLnBrk="1" hangingPunct="1"/>
            <a:r>
              <a:rPr lang="en-US" dirty="0" smtClean="0"/>
              <a:t>Fill luminosity ~43 nb</a:t>
            </a:r>
            <a:r>
              <a:rPr lang="en-US" baseline="30000" dirty="0" smtClean="0"/>
              <a:t>-1 </a:t>
            </a:r>
            <a:r>
              <a:rPr lang="en-US" dirty="0" smtClean="0"/>
              <a:t>for IP 1 and 5</a:t>
            </a:r>
          </a:p>
          <a:p>
            <a:pPr eaLnBrk="1" hangingPunct="1"/>
            <a:r>
              <a:rPr lang="en-US" dirty="0" smtClean="0"/>
              <a:t>Dump by Roman Pot XRPV.B6R5.B1 moving to new approved settings (20/25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25/30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)</a:t>
            </a:r>
            <a:endParaRPr lang="pt-BR" dirty="0" smtClean="0"/>
          </a:p>
          <a:p>
            <a:pPr eaLnBrk="1" hangingPunct="1">
              <a:spcBef>
                <a:spcPts val="0"/>
              </a:spcBef>
              <a:buNone/>
            </a:pPr>
            <a:r>
              <a:rPr lang="pt-BR" dirty="0" smtClean="0"/>
              <a:t>	 </a:t>
            </a:r>
            <a:br>
              <a:rPr lang="pt-BR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3143272"/>
          </a:xfrm>
        </p:spPr>
        <p:txBody>
          <a:bodyPr/>
          <a:lstStyle/>
          <a:p>
            <a:r>
              <a:rPr lang="en-US" sz="2000" dirty="0" smtClean="0"/>
              <a:t>Horizontal RP on B2. Loss map has a large local peak.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during RP alignment</a:t>
            </a:r>
            <a:endParaRPr lang="en-US" dirty="0"/>
          </a:p>
        </p:txBody>
      </p:sp>
      <p:pic>
        <p:nvPicPr>
          <p:cNvPr id="5" name="Picture 4" descr="PM-XRPH.B2.09Aug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858048" cy="5181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107" y="2586003"/>
            <a:ext cx="113543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RP BLM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2214546" y="2786058"/>
            <a:ext cx="2571768" cy="107157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00FF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111750"/>
          </a:xfrm>
        </p:spPr>
        <p:txBody>
          <a:bodyPr/>
          <a:lstStyle/>
          <a:p>
            <a:r>
              <a:rPr lang="en-US" sz="2000" dirty="0" smtClean="0"/>
              <a:t>Very similar time structure than the 4 events with losses on SC magnets – loss map less localized than during alignment event.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TOTEM event in stable beams (V B1)</a:t>
            </a:r>
            <a:endParaRPr lang="en-US" dirty="0"/>
          </a:p>
        </p:txBody>
      </p:sp>
      <p:pic>
        <p:nvPicPr>
          <p:cNvPr id="5" name="Picture 4" descr="PM-XRPV.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7812"/>
            <a:ext cx="6895837" cy="5210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2786058"/>
            <a:ext cx="113543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RP BLM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>
            <a:off x="1849787" y="2986113"/>
            <a:ext cx="2436461" cy="94295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00FF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&amp; Luminosity 1-15 August</a:t>
            </a:r>
            <a:endParaRPr lang="en-US" dirty="0"/>
          </a:p>
        </p:txBody>
      </p:sp>
      <p:pic>
        <p:nvPicPr>
          <p:cNvPr id="5" name="Picture 4" descr="Energy-lumi-au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7500990" cy="3117723"/>
          </a:xfrm>
          <a:prstGeom prst="rect">
            <a:avLst/>
          </a:prstGeom>
        </p:spPr>
      </p:pic>
      <p:pic>
        <p:nvPicPr>
          <p:cNvPr id="6" name="Picture 5" descr="CMS-lumi-au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749501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Physics fill – Sunday 15 August </a:t>
            </a:r>
            <a:r>
              <a:rPr lang="en-US" sz="2400" dirty="0" smtClean="0"/>
              <a:t>(00:40-&gt;13:00</a:t>
            </a:r>
            <a:r>
              <a:rPr lang="en-US" dirty="0" smtClean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764630"/>
            <a:ext cx="9144000" cy="20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25b x 25b - </a:t>
            </a:r>
            <a:r>
              <a:rPr lang="pt-BR" sz="2400" dirty="0" smtClean="0"/>
              <a:t>B1: H 2.5; V 2.4 - B2: H 3.0; V 3.3 </a:t>
            </a:r>
            <a:r>
              <a:rPr lang="pt-BR" sz="2400" dirty="0" smtClean="0">
                <a:latin typeface="Symbol" pitchFamily="18" charset="2"/>
              </a:rPr>
              <a:t>m</a:t>
            </a:r>
            <a:r>
              <a:rPr lang="pt-BR" sz="2400" dirty="0" smtClean="0"/>
              <a:t>m</a:t>
            </a:r>
          </a:p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~ 0.96e10 / bunch</a:t>
            </a:r>
          </a:p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Initial peak luminosity of about 3.9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bs</a:t>
            </a:r>
            <a:r>
              <a:rPr lang="en-US" sz="2400" baseline="30000" dirty="0" smtClean="0"/>
              <a:t>-1</a:t>
            </a:r>
          </a:p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12 hour fill – Fill luminosity ~123 nb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elogbook/eLogbook/attach_reader?attach_id=1098755"/>
          <p:cNvPicPr>
            <a:picLocks noChangeAspect="1" noChangeArrowheads="1"/>
          </p:cNvPicPr>
          <p:nvPr/>
        </p:nvPicPr>
        <p:blipFill>
          <a:blip r:embed="rId2" cstate="print"/>
          <a:srcRect l="8509" t="17233" r="9283" b="24329"/>
          <a:stretch>
            <a:fillRect/>
          </a:stretch>
        </p:blipFill>
        <p:spPr bwMode="auto">
          <a:xfrm>
            <a:off x="539440" y="2561444"/>
            <a:ext cx="7921100" cy="429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23875"/>
          </a:xfrm>
        </p:spPr>
        <p:txBody>
          <a:bodyPr/>
          <a:lstStyle/>
          <a:p>
            <a:pPr eaLnBrk="1" hangingPunct="1"/>
            <a:r>
              <a:rPr lang="en-US" dirty="0" smtClean="0"/>
              <a:t>Physics fill – 15 to 16 August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764630"/>
            <a:ext cx="9144000" cy="20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25b x 25b - </a:t>
            </a:r>
            <a:r>
              <a:rPr lang="pt-BR" sz="2400" dirty="0" smtClean="0"/>
              <a:t>B1: H 2.5; V 2.4 - B2: H 3.0; V 3.3 </a:t>
            </a:r>
            <a:r>
              <a:rPr lang="pt-BR" sz="2400" dirty="0" smtClean="0">
                <a:latin typeface="Symbol" pitchFamily="18" charset="2"/>
              </a:rPr>
              <a:t>m</a:t>
            </a:r>
            <a:r>
              <a:rPr lang="pt-BR" sz="2400" dirty="0" smtClean="0"/>
              <a:t>m</a:t>
            </a:r>
          </a:p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~ 0.96e10 / bunch</a:t>
            </a:r>
          </a:p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Initial peak luminosity of about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bs</a:t>
            </a:r>
            <a:r>
              <a:rPr lang="en-US" sz="2400" baseline="30000" dirty="0" smtClean="0"/>
              <a:t>-1</a:t>
            </a:r>
          </a:p>
          <a:p>
            <a:pPr marL="0"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  XX hour fill – Fill luminosity ~XX nb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548600"/>
            <a:ext cx="9144000" cy="6093370"/>
          </a:xfrm>
        </p:spPr>
        <p:txBody>
          <a:bodyPr/>
          <a:lstStyle/>
          <a:p>
            <a:pPr eaLnBrk="1" hangingPunct="1"/>
            <a:r>
              <a:rPr lang="en-US" dirty="0" smtClean="0"/>
              <a:t>Monday: </a:t>
            </a:r>
          </a:p>
          <a:p>
            <a:pPr lvl="1" eaLnBrk="1" hangingPunct="1"/>
            <a:r>
              <a:rPr lang="en-US" dirty="0" smtClean="0"/>
              <a:t>8:30 – 9:30: EOF (ADT - TBC)</a:t>
            </a:r>
          </a:p>
          <a:p>
            <a:pPr lvl="1" eaLnBrk="1" hangingPunct="1"/>
            <a:r>
              <a:rPr lang="en-US" dirty="0" smtClean="0"/>
              <a:t>9:30 - Dump physics fill</a:t>
            </a:r>
          </a:p>
          <a:p>
            <a:pPr lvl="1" eaLnBrk="1" hangingPunct="1"/>
            <a:r>
              <a:rPr lang="en-US" dirty="0" smtClean="0"/>
              <a:t>9:30 – 13:00: </a:t>
            </a:r>
            <a:r>
              <a:rPr lang="en-US" sz="2000" dirty="0" smtClean="0"/>
              <a:t>Ramp down + new BLM firmware release (dry tests)</a:t>
            </a:r>
          </a:p>
          <a:p>
            <a:pPr lvl="2" eaLnBrk="1" hangingPunct="1"/>
            <a:r>
              <a:rPr lang="en-US" sz="2000" dirty="0" smtClean="0"/>
              <a:t>CMS solenoid ramping down</a:t>
            </a:r>
          </a:p>
          <a:p>
            <a:pPr lvl="2" eaLnBrk="1" hangingPunct="1"/>
            <a:r>
              <a:rPr lang="en-US" sz="2000" dirty="0" err="1" smtClean="0"/>
              <a:t>LHCb</a:t>
            </a:r>
            <a:r>
              <a:rPr lang="en-US" sz="2000" dirty="0" smtClean="0"/>
              <a:t> dipole ramping down and will switch polarity when ramping up</a:t>
            </a:r>
          </a:p>
          <a:p>
            <a:pPr lvl="1" eaLnBrk="1" hangingPunct="1"/>
            <a:r>
              <a:rPr lang="en-US" sz="2400" dirty="0" smtClean="0"/>
              <a:t> </a:t>
            </a:r>
            <a:r>
              <a:rPr lang="en-US" dirty="0" smtClean="0"/>
              <a:t>13:00 – 16:00: LHC in access</a:t>
            </a:r>
          </a:p>
          <a:p>
            <a:pPr lvl="1" eaLnBrk="1" hangingPunct="1"/>
            <a:r>
              <a:rPr lang="en-US" dirty="0" smtClean="0"/>
              <a:t>16:00 – 20:00: LHC recover 450 </a:t>
            </a:r>
            <a:r>
              <a:rPr lang="en-US" dirty="0" err="1" smtClean="0"/>
              <a:t>GeV</a:t>
            </a:r>
            <a:r>
              <a:rPr lang="en-US" dirty="0" smtClean="0"/>
              <a:t> injection conditions + some 450 </a:t>
            </a:r>
            <a:r>
              <a:rPr lang="en-US" dirty="0" err="1" smtClean="0"/>
              <a:t>GeV</a:t>
            </a:r>
            <a:r>
              <a:rPr lang="en-US" dirty="0" smtClean="0"/>
              <a:t> tests (BLMs…) + CMS and </a:t>
            </a:r>
            <a:r>
              <a:rPr lang="en-US" dirty="0" err="1" smtClean="0"/>
              <a:t>LHCb</a:t>
            </a:r>
            <a:r>
              <a:rPr lang="en-US" dirty="0" smtClean="0"/>
              <a:t> ramping back up.</a:t>
            </a:r>
          </a:p>
          <a:p>
            <a:pPr eaLnBrk="1" hangingPunct="1"/>
            <a:r>
              <a:rPr lang="en-US" dirty="0" smtClean="0"/>
              <a:t>Overnight</a:t>
            </a:r>
          </a:p>
          <a:p>
            <a:pPr lvl="1" eaLnBrk="1" hangingPunct="1"/>
            <a:r>
              <a:rPr lang="en-US" dirty="0" smtClean="0"/>
              <a:t>BLM requalification tests (</a:t>
            </a:r>
            <a:r>
              <a:rPr lang="en-US" dirty="0" err="1" smtClean="0"/>
              <a:t>tbc</a:t>
            </a:r>
            <a:r>
              <a:rPr lang="en-US" dirty="0" smtClean="0"/>
              <a:t>) and test ramp with Loss maps on momentum - B2? </a:t>
            </a:r>
          </a:p>
          <a:p>
            <a:pPr eaLnBrk="1" hangingPunct="1"/>
            <a:r>
              <a:rPr lang="en-US" dirty="0" smtClean="0"/>
              <a:t>Week 33: coordination: Oliver </a:t>
            </a:r>
            <a:r>
              <a:rPr lang="en-US" dirty="0" err="1" smtClean="0"/>
              <a:t>Bruening</a:t>
            </a:r>
            <a:endParaRPr lang="en-US" dirty="0" smtClean="0"/>
          </a:p>
          <a:p>
            <a:pPr lvl="1" eaLnBrk="1" hangingPunct="1"/>
            <a:r>
              <a:rPr lang="en-US" dirty="0" smtClean="0"/>
              <a:t>Moving to 48bx48b</a:t>
            </a:r>
          </a:p>
          <a:p>
            <a:pPr lvl="1" eaLnBrk="1" hangingPunct="1"/>
            <a:r>
              <a:rPr lang="en-US" dirty="0" smtClean="0"/>
              <a:t>First 150 ns bunch train attempts</a:t>
            </a:r>
          </a:p>
          <a:p>
            <a:pPr lvl="1" eaLnBrk="1" hangingPunct="1"/>
            <a:r>
              <a:rPr lang="en-US" dirty="0" smtClean="0"/>
              <a:t>Roman Pots: check movement at 3.5 </a:t>
            </a:r>
            <a:r>
              <a:rPr lang="en-US" dirty="0" err="1" smtClean="0"/>
              <a:t>TeV</a:t>
            </a:r>
            <a:r>
              <a:rPr lang="en-US" dirty="0" smtClean="0"/>
              <a:t>, with 1b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92620"/>
            <a:ext cx="9144000" cy="6165380"/>
          </a:xfrm>
        </p:spPr>
        <p:txBody>
          <a:bodyPr/>
          <a:lstStyle/>
          <a:p>
            <a:r>
              <a:rPr lang="en-US" dirty="0" smtClean="0"/>
              <a:t>CMS –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endParaRPr lang="en-GB" dirty="0" smtClean="0"/>
          </a:p>
          <a:p>
            <a:r>
              <a:rPr lang="en-GB" dirty="0" smtClean="0"/>
              <a:t>Fast BCT – Pt 4 – </a:t>
            </a:r>
            <a:r>
              <a:rPr lang="en-US" dirty="0" smtClean="0"/>
              <a:t>change attenuators -David </a:t>
            </a:r>
            <a:r>
              <a:rPr lang="en-US" dirty="0" err="1" smtClean="0"/>
              <a:t>Belohrad</a:t>
            </a:r>
            <a:endParaRPr lang="en-US" dirty="0" smtClean="0"/>
          </a:p>
          <a:p>
            <a:r>
              <a:rPr lang="en-US" dirty="0" smtClean="0"/>
              <a:t>IP6 UA63 :CPU in CFV-UA63-BCTFD crate to change -David </a:t>
            </a:r>
            <a:r>
              <a:rPr lang="en-US" dirty="0" err="1" smtClean="0"/>
              <a:t>Belohrad</a:t>
            </a:r>
            <a:endParaRPr lang="en-US" dirty="0" smtClean="0"/>
          </a:p>
          <a:p>
            <a:r>
              <a:rPr lang="en-GB" dirty="0" smtClean="0"/>
              <a:t>Magnetic probes in the machine for the studies related to the hump - access in point 5 (</a:t>
            </a:r>
            <a:r>
              <a:rPr lang="en-US" dirty="0" smtClean="0"/>
              <a:t>Louis </a:t>
            </a:r>
            <a:r>
              <a:rPr lang="en-US" dirty="0" err="1" smtClean="0"/>
              <a:t>Walckiers</a:t>
            </a:r>
            <a:r>
              <a:rPr lang="en-GB" dirty="0" smtClean="0"/>
              <a:t>) – 3 hours</a:t>
            </a:r>
          </a:p>
          <a:p>
            <a:r>
              <a:rPr lang="en-GB" dirty="0" smtClean="0"/>
              <a:t>UJ76 – </a:t>
            </a:r>
            <a:r>
              <a:rPr lang="en-GB" dirty="0" err="1" smtClean="0"/>
              <a:t>Diamon</a:t>
            </a:r>
            <a:r>
              <a:rPr lang="en-GB" dirty="0" smtClean="0"/>
              <a:t> monitors – 1h - Barbara </a:t>
            </a:r>
            <a:r>
              <a:rPr lang="en-GB" dirty="0" err="1" smtClean="0"/>
              <a:t>Holzer</a:t>
            </a:r>
            <a:r>
              <a:rPr lang="en-GB" dirty="0" smtClean="0"/>
              <a:t> - </a:t>
            </a:r>
            <a:r>
              <a:rPr lang="en-GB" dirty="0" err="1" smtClean="0"/>
              <a:t>Ruediger</a:t>
            </a:r>
            <a:r>
              <a:rPr lang="en-GB" dirty="0" smtClean="0"/>
              <a:t> Schmidt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Access for Monday 16 August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764630"/>
            <a:ext cx="9144000" cy="6093370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sz="2800" dirty="0" smtClean="0"/>
              <a:t>RCBH18.R7B2 – Miguel </a:t>
            </a:r>
            <a:r>
              <a:rPr lang="en-US" sz="2800" dirty="0" err="1" smtClean="0"/>
              <a:t>CerqueiraBastos</a:t>
            </a:r>
            <a:endParaRPr lang="en-US" sz="2800" dirty="0" smtClean="0"/>
          </a:p>
          <a:p>
            <a:r>
              <a:rPr lang="en-US" sz="2800" dirty="0" smtClean="0"/>
              <a:t>CV need to replace a motorization of the water valve of the sector 56 - not urgent ~3 hours</a:t>
            </a:r>
          </a:p>
          <a:p>
            <a:r>
              <a:rPr lang="en-US" sz="2800" dirty="0" smtClean="0"/>
              <a:t>Access team to replace </a:t>
            </a:r>
            <a:r>
              <a:rPr lang="en-US" sz="2800" dirty="0" err="1" smtClean="0"/>
              <a:t>oxydized</a:t>
            </a:r>
            <a:r>
              <a:rPr lang="en-US" sz="2800" dirty="0" smtClean="0"/>
              <a:t> connectors for PAD-PX24 in case of stop (3 hours)</a:t>
            </a:r>
          </a:p>
          <a:p>
            <a:r>
              <a:rPr lang="en-US" sz="2800" dirty="0" smtClean="0"/>
              <a:t>QPS boards: several boards had to switch from channel A to B.</a:t>
            </a:r>
          </a:p>
          <a:p>
            <a:r>
              <a:rPr lang="en-US" sz="2800" dirty="0" smtClean="0"/>
              <a:t>BLM racks (in buildings SR1 and SR5 and both at position BY02): would like to correct the way the power cable for the multi-plug arrives inside the rack. </a:t>
            </a:r>
          </a:p>
          <a:p>
            <a:r>
              <a:rPr lang="en-US" sz="2800" dirty="0" smtClean="0"/>
              <a:t>Ion pumps in dump line MKB (B2 only 4 out of 8 pumps working; few days intervention, next 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for TS in 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908650"/>
            <a:ext cx="8892600" cy="51117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OFB, QFB, BPM data consolidation – </a:t>
            </a:r>
            <a:r>
              <a:rPr lang="en-US" sz="2000" dirty="0" smtClean="0">
                <a:solidFill>
                  <a:srgbClr val="0000FF"/>
                </a:solidFill>
              </a:rPr>
              <a:t>Ralph </a:t>
            </a:r>
            <a:r>
              <a:rPr lang="en-US" sz="2000" dirty="0" err="1" smtClean="0">
                <a:solidFill>
                  <a:srgbClr val="0000FF"/>
                </a:solidFill>
              </a:rPr>
              <a:t>Steinhagen</a:t>
            </a:r>
            <a:r>
              <a:rPr lang="en-US" sz="2000" dirty="0" smtClean="0">
                <a:solidFill>
                  <a:srgbClr val="0000FF"/>
                </a:solidFill>
              </a:rPr>
              <a:t> – Lars Jensen</a:t>
            </a:r>
          </a:p>
          <a:p>
            <a:pPr lvl="1" eaLnBrk="1" hangingPunct="1"/>
            <a:r>
              <a:rPr lang="en-US" sz="1600" dirty="0" smtClean="0"/>
              <a:t>deployed new OFC version (reject undesirables) and new BPM FESA server with additional checks to intercept non-physical measurements</a:t>
            </a:r>
            <a:endParaRPr lang="en-US" sz="16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Consolidation of Orbit from injection to physics –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Joerg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Wenninger</a:t>
            </a:r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Feed forward Q’ correction at end of squeeze –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Stefano </a:t>
            </a:r>
            <a:r>
              <a:rPr lang="en-US" sz="2000" dirty="0" err="1" smtClean="0">
                <a:solidFill>
                  <a:srgbClr val="0000FF"/>
                </a:solidFill>
              </a:rPr>
              <a:t>Redaelli</a:t>
            </a:r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New beam process driving the EOS to Collisions – </a:t>
            </a:r>
            <a:r>
              <a:rPr lang="en-US" sz="2000" dirty="0" smtClean="0">
                <a:solidFill>
                  <a:srgbClr val="0000FF"/>
                </a:solidFill>
              </a:rPr>
              <a:t>Mike Lamont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Sequencer update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Procedure update – </a:t>
            </a:r>
            <a:r>
              <a:rPr lang="en-US" sz="2000" dirty="0" smtClean="0">
                <a:solidFill>
                  <a:srgbClr val="0000FF"/>
                </a:solidFill>
              </a:rPr>
              <a:t>all EICs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 consolidation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229600" cy="5111750"/>
          </a:xfrm>
        </p:spPr>
        <p:txBody>
          <a:bodyPr/>
          <a:lstStyle/>
          <a:p>
            <a:pPr marL="388620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Test PM and XPOC recording functions update:</a:t>
            </a:r>
          </a:p>
          <a:p>
            <a:pPr marL="788670"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Temporary deployment of the next firmware version to the processing electronics </a:t>
            </a:r>
          </a:p>
          <a:p>
            <a:pPr marL="788670"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Dry check of PM events</a:t>
            </a:r>
          </a:p>
          <a:p>
            <a:pPr marL="788670"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Checks with beams: 3 PM events generated – 1 </a:t>
            </a:r>
            <a:r>
              <a:rPr lang="en-US" dirty="0" err="1" smtClean="0">
                <a:solidFill>
                  <a:srgbClr val="0000FF"/>
                </a:solidFill>
              </a:rPr>
              <a:t>debunched</a:t>
            </a:r>
            <a:r>
              <a:rPr lang="en-US" dirty="0" smtClean="0">
                <a:solidFill>
                  <a:srgbClr val="0000FF"/>
                </a:solidFill>
              </a:rPr>
              <a:t> beam + 1 by injecting to a closed collimator. </a:t>
            </a:r>
          </a:p>
          <a:p>
            <a:pPr marL="388620" eaLnBrk="1" hangingPunct="1">
              <a:spcBef>
                <a:spcPts val="0"/>
              </a:spcBef>
            </a:pPr>
            <a:endParaRPr lang="en-US" dirty="0" smtClean="0">
              <a:solidFill>
                <a:srgbClr val="0000FF"/>
              </a:solidFill>
            </a:endParaRPr>
          </a:p>
          <a:p>
            <a:pPr marL="388620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Detailed analysis and validation done</a:t>
            </a:r>
          </a:p>
          <a:p>
            <a:pPr marL="388620" eaLnBrk="1" hangingPunct="1">
              <a:spcBef>
                <a:spcPts val="0"/>
              </a:spcBef>
            </a:pPr>
            <a:endParaRPr lang="en-US" dirty="0" smtClean="0">
              <a:solidFill>
                <a:srgbClr val="0000FF"/>
              </a:solidFill>
            </a:endParaRPr>
          </a:p>
          <a:p>
            <a:pPr marL="388620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Ready to release and test the new version today.</a:t>
            </a:r>
          </a:p>
          <a:p>
            <a:pPr marL="788670"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33CC"/>
                </a:solidFill>
              </a:rPr>
              <a:t>Required to move to 48 bunches end of this week.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BLM consolidation – </a:t>
            </a:r>
            <a:r>
              <a:rPr lang="en-US" sz="2000" dirty="0" smtClean="0"/>
              <a:t>Christos </a:t>
            </a:r>
            <a:r>
              <a:rPr lang="en-US" sz="2000" dirty="0" err="1" smtClean="0"/>
              <a:t>Zamantzas</a:t>
            </a:r>
            <a:r>
              <a:rPr lang="en-US" sz="2000" dirty="0" smtClean="0"/>
              <a:t> – </a:t>
            </a:r>
            <a:r>
              <a:rPr lang="en-US" sz="2000" dirty="0" err="1" smtClean="0"/>
              <a:t>Annika</a:t>
            </a:r>
            <a:r>
              <a:rPr lang="en-US" sz="2000" dirty="0" smtClean="0"/>
              <a:t> </a:t>
            </a:r>
            <a:r>
              <a:rPr lang="en-US" sz="2000" dirty="0" err="1" smtClean="0"/>
              <a:t>Nordt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953180"/>
            <a:ext cx="9144000" cy="590482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  </a:t>
            </a:r>
            <a:r>
              <a:rPr lang="en-US" u="sng" dirty="0" smtClean="0"/>
              <a:t>5 physics attempts dumped at flat top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1 beam dump at flat top by RQTD/Fs trip when QFB was being switched off. OFC crashed. Understood and fixed.</a:t>
            </a:r>
          </a:p>
          <a:p>
            <a:r>
              <a:rPr lang="en-US" dirty="0" smtClean="0"/>
              <a:t>2 beam dumps during last step of squeeze - RSF2.A67B2 and RSF2.A23B2 trips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step in current, which were generating a too high voltage on the circuit. Affecting all SF and SD of B2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Regenerated chromaticity / </a:t>
            </a:r>
            <a:r>
              <a:rPr lang="en-US" dirty="0" err="1" smtClean="0"/>
              <a:t>sextupole</a:t>
            </a:r>
            <a:r>
              <a:rPr lang="en-US" dirty="0" smtClean="0"/>
              <a:t> functions for squeeze and re-trimmed knob functions using matched data points only. Current functions now smooth throughout  </a:t>
            </a:r>
            <a:r>
              <a:rPr lang="en-US" sz="2000" dirty="0" smtClean="0"/>
              <a:t>- </a:t>
            </a:r>
            <a:r>
              <a:rPr lang="en-US" sz="2000" dirty="0" err="1" smtClean="0"/>
              <a:t>Aarush</a:t>
            </a:r>
            <a:r>
              <a:rPr lang="en-US" sz="2000" dirty="0" smtClean="0"/>
              <a:t> &amp; Mike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6672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Operation 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497180" cy="4664634"/>
          </a:xfrm>
        </p:spPr>
        <p:txBody>
          <a:bodyPr/>
          <a:lstStyle/>
          <a:p>
            <a:pPr eaLnBrk="1" hangingPunct="1"/>
            <a:r>
              <a:rPr lang="en-US" dirty="0" smtClean="0"/>
              <a:t>2 beam dumps right before collisions – RCBXH1.R2 trip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Circuit RCBH1.R2 trips due to excessive acceleration at the start of the collisions function.</a:t>
            </a:r>
          </a:p>
          <a:p>
            <a:pPr eaLnBrk="1" hangingPunct="1">
              <a:buNone/>
            </a:pPr>
            <a:r>
              <a:rPr lang="en-US" dirty="0" smtClean="0"/>
              <a:t>		</a:t>
            </a:r>
            <a:r>
              <a:rPr lang="en-US" sz="2000" dirty="0" smtClean="0"/>
              <a:t>At the limit: problem manifested itself after ~ 1 week…</a:t>
            </a:r>
          </a:p>
          <a:p>
            <a:pPr eaLnBrk="1" hangingPunct="1">
              <a:buNone/>
            </a:pPr>
            <a:r>
              <a:rPr lang="en-US" dirty="0" smtClean="0">
                <a:sym typeface="Wingdings" pitchFamily="2" charset="2"/>
              </a:rPr>
              <a:t>	 Issue with trim incorporation in LSA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r>
              <a:rPr lang="en-US" dirty="0" smtClean="0"/>
              <a:t>		</a:t>
            </a:r>
            <a:r>
              <a:rPr lang="en-US" sz="2000" dirty="0" smtClean="0"/>
              <a:t>Fix my Mike Lamont – to be deployed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Possible watch dog … 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 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3460" y="0"/>
            <a:ext cx="8281150" cy="936130"/>
          </a:xfrm>
        </p:spPr>
        <p:txBody>
          <a:bodyPr/>
          <a:lstStyle/>
          <a:p>
            <a:pPr eaLnBrk="1" hangingPunct="1"/>
            <a:r>
              <a:rPr lang="en-US" dirty="0" smtClean="0"/>
              <a:t>Collimators – TCT alignment vs. orbit</a:t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sz="2400" dirty="0" smtClean="0"/>
              <a:t>Stefano </a:t>
            </a:r>
            <a:r>
              <a:rPr lang="en-US" sz="2400" dirty="0" err="1" smtClean="0"/>
              <a:t>Redaelli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282" y="857232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Clr>
                <a:schemeClr val="bg2"/>
              </a:buClr>
              <a:buSzPct val="75000"/>
            </a:pPr>
            <a:endParaRPr lang="en-US" dirty="0" smtClean="0"/>
          </a:p>
          <a:p>
            <a:pPr marL="388620" lvl="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Comparison between collimator alignment and orbit change: TCTH.R2.B2  - TCTV.R5.B2 - TCP.R7.V.B2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88620" lvl="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kern="0" dirty="0" smtClean="0">
              <a:solidFill>
                <a:srgbClr val="0000FF"/>
              </a:solidFill>
              <a:latin typeface="+mj-lt"/>
            </a:endParaRPr>
          </a:p>
          <a:p>
            <a:pPr marL="388620" lvl="0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dis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)agreement at the level of 100-200 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m between orbit and collimator beam based alignment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check of PM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111750"/>
          </a:xfrm>
        </p:spPr>
        <p:txBody>
          <a:bodyPr/>
          <a:lstStyle/>
          <a:p>
            <a:pPr marL="342900" lvl="1" indent="-342900" eaLnBrk="1" hangingPunct="1">
              <a:buClr>
                <a:schemeClr val="bg2"/>
              </a:buClr>
              <a:buSzPct val="75000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342900" lvl="1" indent="-342900" eaLnBrk="1" hangingPunct="1">
              <a:buClr>
                <a:schemeClr val="bg2"/>
              </a:buClr>
              <a:buSzPct val="75000"/>
            </a:pPr>
            <a:r>
              <a:rPr lang="en-US" sz="2400" dirty="0" smtClean="0"/>
              <a:t>In physics conditions: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, b* = 3.5 m, crossing ON, separation OFF </a:t>
            </a:r>
          </a:p>
          <a:p>
            <a:pPr marL="342900" lvl="1" indent="-342900" eaLnBrk="1" hangingPunct="1">
              <a:buClr>
                <a:schemeClr val="bg2"/>
              </a:buClr>
              <a:buSzPct val="75000"/>
            </a:pPr>
            <a:r>
              <a:rPr lang="en-US" sz="2400" dirty="0" smtClean="0"/>
              <a:t>Beam based alignment of 4 Roman pots (2 vertical and 2 horizontal) of beam 2.</a:t>
            </a:r>
          </a:p>
          <a:p>
            <a:pPr marL="342900" lvl="1" indent="-342900" eaLnBrk="1" hangingPunct="1">
              <a:buClr>
                <a:schemeClr val="bg2"/>
              </a:buClr>
              <a:buSzPct val="75000"/>
            </a:pPr>
            <a:r>
              <a:rPr lang="en-US" sz="2400" dirty="0" smtClean="0"/>
              <a:t>With the last pot alignment, the beam was dumped from the XRP BLM (</a:t>
            </a:r>
            <a:r>
              <a:rPr lang="en-US" sz="2400" dirty="0" err="1" smtClean="0"/>
              <a:t>unmaskable</a:t>
            </a:r>
            <a:r>
              <a:rPr lang="en-US" sz="2400" dirty="0" smtClean="0"/>
              <a:t>) with a small step of 50 microns. </a:t>
            </a:r>
          </a:p>
          <a:p>
            <a:pPr marL="742950" lvl="2" indent="-342900" eaLnBrk="1" hangingPunct="1">
              <a:buSzPct val="75000"/>
            </a:pPr>
            <a:r>
              <a:rPr lang="en-US" dirty="0" smtClean="0"/>
              <a:t>For the other pots the alignment was done with 100 microns </a:t>
            </a:r>
            <a:r>
              <a:rPr lang="en-US" dirty="0" err="1" smtClean="0"/>
              <a:t>setps</a:t>
            </a:r>
            <a:r>
              <a:rPr lang="en-US" dirty="0" smtClean="0"/>
              <a:t> without problems</a:t>
            </a:r>
          </a:p>
          <a:p>
            <a:pPr marL="342900" lvl="1" indent="-342900" eaLnBrk="1" hangingPunct="1">
              <a:buClr>
                <a:schemeClr val="bg2"/>
              </a:buClr>
              <a:buSzPct val="75000"/>
            </a:pPr>
            <a:r>
              <a:rPr lang="en-US" sz="2400" dirty="0" smtClean="0"/>
              <a:t>The new settings found need further analysis (and must be completer with beam 1 alignment) before they can be used.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18830" y="0"/>
            <a:ext cx="8425170" cy="1052670"/>
          </a:xfrm>
        </p:spPr>
        <p:txBody>
          <a:bodyPr/>
          <a:lstStyle/>
          <a:p>
            <a:pPr eaLnBrk="1" hangingPunct="1"/>
            <a:r>
              <a:rPr lang="en-US" dirty="0" smtClean="0"/>
              <a:t>Collimators – Roman Pots alignment – </a:t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sz="2000" dirty="0" smtClean="0"/>
              <a:t>Stefano </a:t>
            </a:r>
            <a:r>
              <a:rPr lang="en-US" sz="2000" dirty="0" err="1" smtClean="0"/>
              <a:t>Redaelli</a:t>
            </a:r>
            <a:r>
              <a:rPr lang="en-US" sz="2000" dirty="0" smtClean="0"/>
              <a:t>, Mario </a:t>
            </a:r>
            <a:r>
              <a:rPr lang="en-US" sz="2000" dirty="0" err="1" smtClean="0"/>
              <a:t>Deile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39288</TotalTime>
  <Words>1365</Words>
  <Application>Microsoft Office PowerPoint</Application>
  <PresentationFormat>On-screen Show (4:3)</PresentationFormat>
  <Paragraphs>240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Pixel</vt:lpstr>
      <vt:lpstr>Goals of week 32</vt:lpstr>
      <vt:lpstr>Week 32 in numbers</vt:lpstr>
      <vt:lpstr>Energy &amp; Luminosity 1-15 August</vt:lpstr>
      <vt:lpstr>Operation consolidation </vt:lpstr>
      <vt:lpstr>BLM consolidation – Christos Zamantzas – Annika Nordt</vt:lpstr>
      <vt:lpstr>Operation consolidation</vt:lpstr>
      <vt:lpstr>Operation consolidation</vt:lpstr>
      <vt:lpstr>Collimators – TCT alignment vs. orbit       Stefano Redaelli</vt:lpstr>
      <vt:lpstr>Collimators – Roman Pots alignment –       Stefano Redaelli, Mario Deile</vt:lpstr>
      <vt:lpstr>Collimators – Loss maps on resonance     Stefano Redaelli – Alick Macpherson - Joerg Wenninger </vt:lpstr>
      <vt:lpstr>Wednesday 11 August</vt:lpstr>
      <vt:lpstr>Collimators – Loss maps on momentum   Stefano Redaelli, Walter Venturini, Joerg Wenninger</vt:lpstr>
      <vt:lpstr>LBDS : asynchronous beam dump          Wolfgang Bartmann, Chiara Bracco, Jan Uythoven</vt:lpstr>
      <vt:lpstr>LBDS: 450 GeV beam dump validation</vt:lpstr>
      <vt:lpstr>Test ramp at 10 A/s  Mike Lamont, Ralph Steinhagen, Rhodri Jones, Walter Venturini , Rogelio Tomas and team</vt:lpstr>
      <vt:lpstr>Test ramp 10 A/s</vt:lpstr>
      <vt:lpstr>Feedbacks</vt:lpstr>
      <vt:lpstr>Decay at 3.5 TeV</vt:lpstr>
      <vt:lpstr>Test ramp at 10 A/s</vt:lpstr>
      <vt:lpstr>450 GeV optics measurements – B1</vt:lpstr>
      <vt:lpstr>1.4 TeV optics measurements – B2</vt:lpstr>
      <vt:lpstr>3.5 Tev optics measurements – B1</vt:lpstr>
      <vt:lpstr>3.5 TeV optics measurements – B2</vt:lpstr>
      <vt:lpstr>Physics fill – 10 August</vt:lpstr>
      <vt:lpstr>Physics fill: Friday 13 to Saturday 14 August</vt:lpstr>
      <vt:lpstr>Physics fill: Saturday 14 August</vt:lpstr>
      <vt:lpstr>Slide 27</vt:lpstr>
      <vt:lpstr>Beam dump during RP alignment</vt:lpstr>
      <vt:lpstr>TOTEM event in stable beams (V B1)</vt:lpstr>
      <vt:lpstr>Physics fill – Sunday 15 August (00:40-&gt;13:00)</vt:lpstr>
      <vt:lpstr>Physics fill – 15 to 16 August</vt:lpstr>
      <vt:lpstr>Plans</vt:lpstr>
      <vt:lpstr>Pending Access for Monday 16 August</vt:lpstr>
      <vt:lpstr>Access for TS in 35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meddahi</cp:lastModifiedBy>
  <cp:revision>2496</cp:revision>
  <dcterms:created xsi:type="dcterms:W3CDTF">2010-07-05T06:11:43Z</dcterms:created>
  <dcterms:modified xsi:type="dcterms:W3CDTF">2010-08-16T07:27:24Z</dcterms:modified>
</cp:coreProperties>
</file>