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27"/>
  </p:notesMasterIdLst>
  <p:handoutMasterIdLst>
    <p:handoutMasterId r:id="rId28"/>
  </p:handoutMasterIdLst>
  <p:sldIdLst>
    <p:sldId id="990" r:id="rId2"/>
    <p:sldId id="933" r:id="rId3"/>
    <p:sldId id="981" r:id="rId4"/>
    <p:sldId id="983" r:id="rId5"/>
    <p:sldId id="980" r:id="rId6"/>
    <p:sldId id="982" r:id="rId7"/>
    <p:sldId id="986" r:id="rId8"/>
    <p:sldId id="989" r:id="rId9"/>
    <p:sldId id="985" r:id="rId10"/>
    <p:sldId id="987" r:id="rId11"/>
    <p:sldId id="993" r:id="rId12"/>
    <p:sldId id="994" r:id="rId13"/>
    <p:sldId id="991" r:id="rId14"/>
    <p:sldId id="995" r:id="rId15"/>
    <p:sldId id="996" r:id="rId16"/>
    <p:sldId id="992" r:id="rId17"/>
    <p:sldId id="999" r:id="rId18"/>
    <p:sldId id="997" r:id="rId19"/>
    <p:sldId id="998" r:id="rId20"/>
    <p:sldId id="1000" r:id="rId21"/>
    <p:sldId id="1001" r:id="rId22"/>
    <p:sldId id="1003" r:id="rId23"/>
    <p:sldId id="1004" r:id="rId24"/>
    <p:sldId id="1002" r:id="rId25"/>
    <p:sldId id="959" r:id="rId2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904" y="-3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alphassmann:Library:Mail%20Downloads:PlotQpB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>
        <c:manualLayout>
          <c:layoutTarget val="inner"/>
          <c:xMode val="edge"/>
          <c:yMode val="edge"/>
          <c:x val="0.0760624102515606"/>
          <c:y val="0.0141151783736202"/>
          <c:w val="0.855768459030892"/>
          <c:h val="0.89880213631928"/>
        </c:manualLayout>
      </c:layout>
      <c:scatterChart>
        <c:scatterStyle val="lineMarker"/>
        <c:ser>
          <c:idx val="0"/>
          <c:order val="0"/>
          <c:tx>
            <c:v>QPV</c:v>
          </c:tx>
          <c:spPr>
            <a:ln w="6350">
              <a:solidFill>
                <a:schemeClr val="tx1"/>
              </a:solidFill>
            </a:ln>
          </c:spPr>
          <c:xVal>
            <c:numRef>
              <c:f>Sheet2!$B$3:$B$20</c:f>
              <c:numCache>
                <c:formatCode>General</c:formatCode>
                <c:ptCount val="18"/>
                <c:pt idx="0">
                  <c:v>450.2</c:v>
                </c:pt>
                <c:pt idx="1">
                  <c:v>451.4</c:v>
                </c:pt>
                <c:pt idx="2">
                  <c:v>460.0</c:v>
                </c:pt>
                <c:pt idx="3">
                  <c:v>464.0</c:v>
                </c:pt>
                <c:pt idx="4">
                  <c:v>471.0</c:v>
                </c:pt>
                <c:pt idx="5">
                  <c:v>506.4</c:v>
                </c:pt>
                <c:pt idx="6">
                  <c:v>517.8</c:v>
                </c:pt>
                <c:pt idx="7">
                  <c:v>549.6</c:v>
                </c:pt>
                <c:pt idx="8">
                  <c:v>628.0</c:v>
                </c:pt>
                <c:pt idx="9">
                  <c:v>649.3</c:v>
                </c:pt>
                <c:pt idx="10">
                  <c:v>664.7</c:v>
                </c:pt>
                <c:pt idx="11">
                  <c:v>679.9</c:v>
                </c:pt>
                <c:pt idx="12">
                  <c:v>696.6</c:v>
                </c:pt>
                <c:pt idx="13">
                  <c:v>720.4</c:v>
                </c:pt>
                <c:pt idx="14">
                  <c:v>735.8</c:v>
                </c:pt>
                <c:pt idx="15">
                  <c:v>760.6</c:v>
                </c:pt>
                <c:pt idx="16">
                  <c:v>777.2</c:v>
                </c:pt>
                <c:pt idx="17">
                  <c:v>796.2</c:v>
                </c:pt>
              </c:numCache>
            </c:numRef>
          </c:xVal>
          <c:yVal>
            <c:numRef>
              <c:f>Sheet2!$D$3:$D$20</c:f>
              <c:numCache>
                <c:formatCode>General</c:formatCode>
                <c:ptCount val="18"/>
                <c:pt idx="0">
                  <c:v>1.6</c:v>
                </c:pt>
                <c:pt idx="1">
                  <c:v>4.9</c:v>
                </c:pt>
                <c:pt idx="2">
                  <c:v>1.6</c:v>
                </c:pt>
                <c:pt idx="3">
                  <c:v>2.4</c:v>
                </c:pt>
                <c:pt idx="4">
                  <c:v>2.7</c:v>
                </c:pt>
                <c:pt idx="5">
                  <c:v>2.1</c:v>
                </c:pt>
                <c:pt idx="6">
                  <c:v>2.3</c:v>
                </c:pt>
                <c:pt idx="7">
                  <c:v>1.8</c:v>
                </c:pt>
                <c:pt idx="8">
                  <c:v>0.7</c:v>
                </c:pt>
                <c:pt idx="9">
                  <c:v>0.1</c:v>
                </c:pt>
                <c:pt idx="10">
                  <c:v>0.3</c:v>
                </c:pt>
                <c:pt idx="11">
                  <c:v>0.4</c:v>
                </c:pt>
                <c:pt idx="12">
                  <c:v>0.3</c:v>
                </c:pt>
                <c:pt idx="13">
                  <c:v>0.5</c:v>
                </c:pt>
                <c:pt idx="14">
                  <c:v>0.7</c:v>
                </c:pt>
                <c:pt idx="15">
                  <c:v>1.5</c:v>
                </c:pt>
                <c:pt idx="16">
                  <c:v>1.9</c:v>
                </c:pt>
                <c:pt idx="17">
                  <c:v>2.4</c:v>
                </c:pt>
              </c:numCache>
            </c:numRef>
          </c:yVal>
        </c:ser>
        <c:ser>
          <c:idx val="1"/>
          <c:order val="1"/>
          <c:tx>
            <c:v>QpH</c:v>
          </c:tx>
          <c:spPr>
            <a:ln w="6350">
              <a:solidFill>
                <a:schemeClr val="tx1"/>
              </a:solidFill>
            </a:ln>
          </c:spPr>
          <c:xVal>
            <c:numRef>
              <c:f>Sheet2!$B$3:$B$20</c:f>
              <c:numCache>
                <c:formatCode>General</c:formatCode>
                <c:ptCount val="18"/>
                <c:pt idx="0">
                  <c:v>450.2</c:v>
                </c:pt>
                <c:pt idx="1">
                  <c:v>451.4</c:v>
                </c:pt>
                <c:pt idx="2">
                  <c:v>460.0</c:v>
                </c:pt>
                <c:pt idx="3">
                  <c:v>464.0</c:v>
                </c:pt>
                <c:pt idx="4">
                  <c:v>471.0</c:v>
                </c:pt>
                <c:pt idx="5">
                  <c:v>506.4</c:v>
                </c:pt>
                <c:pt idx="6">
                  <c:v>517.8</c:v>
                </c:pt>
                <c:pt idx="7">
                  <c:v>549.6</c:v>
                </c:pt>
                <c:pt idx="8">
                  <c:v>628.0</c:v>
                </c:pt>
                <c:pt idx="9">
                  <c:v>649.3</c:v>
                </c:pt>
                <c:pt idx="10">
                  <c:v>664.7</c:v>
                </c:pt>
                <c:pt idx="11">
                  <c:v>679.9</c:v>
                </c:pt>
                <c:pt idx="12">
                  <c:v>696.6</c:v>
                </c:pt>
                <c:pt idx="13">
                  <c:v>720.4</c:v>
                </c:pt>
                <c:pt idx="14">
                  <c:v>735.8</c:v>
                </c:pt>
                <c:pt idx="15">
                  <c:v>760.6</c:v>
                </c:pt>
                <c:pt idx="16">
                  <c:v>777.2</c:v>
                </c:pt>
                <c:pt idx="17">
                  <c:v>796.2</c:v>
                </c:pt>
              </c:numCache>
            </c:numRef>
          </c:xVal>
          <c:yVal>
            <c:numRef>
              <c:f>Sheet2!$C$3:$C$20</c:f>
              <c:numCache>
                <c:formatCode>General</c:formatCode>
                <c:ptCount val="18"/>
                <c:pt idx="0">
                  <c:v>3.8</c:v>
                </c:pt>
                <c:pt idx="1">
                  <c:v>2.8</c:v>
                </c:pt>
                <c:pt idx="2">
                  <c:v>0.9</c:v>
                </c:pt>
                <c:pt idx="3">
                  <c:v>0.9</c:v>
                </c:pt>
                <c:pt idx="4">
                  <c:v>0.6</c:v>
                </c:pt>
                <c:pt idx="5">
                  <c:v>0.2</c:v>
                </c:pt>
                <c:pt idx="6">
                  <c:v>0.1</c:v>
                </c:pt>
                <c:pt idx="7">
                  <c:v>0.2</c:v>
                </c:pt>
                <c:pt idx="8">
                  <c:v>0.3</c:v>
                </c:pt>
                <c:pt idx="9">
                  <c:v>0.3</c:v>
                </c:pt>
                <c:pt idx="10">
                  <c:v>0.5</c:v>
                </c:pt>
                <c:pt idx="11">
                  <c:v>0.6</c:v>
                </c:pt>
                <c:pt idx="12">
                  <c:v>0.9</c:v>
                </c:pt>
                <c:pt idx="13">
                  <c:v>1.5</c:v>
                </c:pt>
                <c:pt idx="14">
                  <c:v>2.1</c:v>
                </c:pt>
                <c:pt idx="15">
                  <c:v>2.2</c:v>
                </c:pt>
                <c:pt idx="16">
                  <c:v>2.9</c:v>
                </c:pt>
                <c:pt idx="17">
                  <c:v>3.1</c:v>
                </c:pt>
              </c:numCache>
            </c:numRef>
          </c:yVal>
        </c:ser>
        <c:axId val="542963320"/>
        <c:axId val="542147128"/>
      </c:scatterChart>
      <c:valAx>
        <c:axId val="542963320"/>
        <c:scaling>
          <c:orientation val="minMax"/>
          <c:min val="400.0"/>
        </c:scaling>
        <c:axPos val="b"/>
        <c:numFmt formatCode="General" sourceLinked="1"/>
        <c:tickLblPos val="nextTo"/>
        <c:crossAx val="542147128"/>
        <c:crosses val="autoZero"/>
        <c:crossBetween val="midCat"/>
      </c:valAx>
      <c:valAx>
        <c:axId val="542147128"/>
        <c:scaling>
          <c:orientation val="minMax"/>
        </c:scaling>
        <c:axPos val="l"/>
        <c:majorGridlines/>
        <c:numFmt formatCode="General" sourceLinked="1"/>
        <c:tickLblPos val="nextTo"/>
        <c:crossAx val="5429633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31178578909521"/>
          <c:y val="0.347468084935051"/>
          <c:w val="0.0658095840255994"/>
          <c:h val="0.0754819367494941"/>
        </c:manualLayout>
      </c:layout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7/26/10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5235A8-3F30-CD4B-93C3-534293F9D99E}" type="datetime1">
              <a:rPr lang="en-US" smtClean="0"/>
              <a:pPr/>
              <a:t>7/26/10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EB0835-724C-DB4C-B87E-E5087EDD3B4C}" type="datetime1">
              <a:rPr lang="en-US" smtClean="0"/>
              <a:pPr/>
              <a:t>7/26/10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C8375E1-4E61-3444-AD31-027B9FCB23D9}" type="datetime1">
              <a:rPr lang="en-US" smtClean="0"/>
              <a:pPr/>
              <a:t>7/26/10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A374CA7F-3769-7E42-8A21-FB86B1656F95}" type="datetime1">
              <a:rPr lang="en-US" smtClean="0"/>
              <a:pPr/>
              <a:t>7/26/10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6FCAEBFB-D3B7-5C4D-9F05-2939C62AA7B9}" type="datetime1">
              <a:rPr lang="en-US" smtClean="0"/>
              <a:pPr/>
              <a:t>7/26/10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3AB7DAF-1FA9-1144-9D4E-316596D676A8}" type="datetime1">
              <a:rPr lang="en-US" smtClean="0"/>
              <a:pPr>
                <a:defRPr/>
              </a:pPr>
              <a:t>7/26/10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99B340B-B6C7-C244-BBB6-929F08A9C8F7}" type="datetime1">
              <a:rPr lang="en-US" smtClean="0"/>
              <a:pPr/>
              <a:t>7/26/10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18A62C-E5F6-204F-BE87-40A651DA39B6}" type="datetime1">
              <a:rPr lang="en-US" smtClean="0"/>
              <a:pPr/>
              <a:t>7/26/10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EACDEB-B86A-A245-A93D-B51381F6EE9B}" type="datetime1">
              <a:rPr lang="en-US" smtClean="0"/>
              <a:pPr/>
              <a:t>7/26/10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BB0F48-4862-994E-8CDE-8D34C81B5B35}" type="datetime1">
              <a:rPr lang="en-US" smtClean="0"/>
              <a:pPr/>
              <a:t>7/26/10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048975A-2FA0-5C48-9028-A7DBE418C15D}" type="datetime1">
              <a:rPr lang="en-US" smtClean="0"/>
              <a:pPr/>
              <a:t>7/26/10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3BDDA5-D933-FA44-A43D-BCC1CC882D52}" type="datetime1">
              <a:rPr lang="en-US" smtClean="0"/>
              <a:pPr/>
              <a:t>7/26/10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9950CC-3B82-5E45-A678-5CFAC51B5E2A}" type="datetime1">
              <a:rPr lang="en-US" smtClean="0"/>
              <a:pPr/>
              <a:t>7/26/10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174C0405-9B1B-A14E-B00B-BFBFE2BB4C58}" type="datetime1">
              <a:rPr lang="en-US" smtClean="0"/>
              <a:pPr/>
              <a:t>7/26/10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Week 29   </a:t>
            </a:r>
            <a:r>
              <a:rPr lang="en-US" sz="2400" dirty="0" smtClean="0"/>
              <a:t>(R. Assmann, O. </a:t>
            </a:r>
            <a:r>
              <a:rPr lang="en-US" sz="2400" dirty="0" err="1" smtClean="0"/>
              <a:t>Bruening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645150"/>
          </a:xfrm>
        </p:spPr>
        <p:txBody>
          <a:bodyPr/>
          <a:lstStyle/>
          <a:p>
            <a:r>
              <a:rPr lang="en-US" dirty="0" smtClean="0"/>
              <a:t>Monday 08h00 – Thursday 18h00: Technical stop.</a:t>
            </a:r>
          </a:p>
          <a:p>
            <a:r>
              <a:rPr lang="en-US" dirty="0" smtClean="0"/>
              <a:t>Thursday 18h00 – Saturday 12h30: Recovery without beam.</a:t>
            </a:r>
          </a:p>
          <a:p>
            <a:pPr lvl="1"/>
            <a:r>
              <a:rPr lang="en-US" dirty="0" smtClean="0"/>
              <a:t>Thu 18h00: LHC closed. Requalification of various magnets (following interventions during technical stop).</a:t>
            </a:r>
          </a:p>
          <a:p>
            <a:pPr lvl="1"/>
            <a:r>
              <a:rPr lang="en-US" dirty="0" smtClean="0"/>
              <a:t>SPS MD’s: no beam from SPS until Fri 8h00.</a:t>
            </a:r>
          </a:p>
          <a:p>
            <a:pPr lvl="1"/>
            <a:r>
              <a:rPr lang="en-US" dirty="0" smtClean="0"/>
              <a:t>Fri 06h30: Start of LHC dry-runs with 10 A/</a:t>
            </a:r>
            <a:r>
              <a:rPr lang="en-US" dirty="0" err="1" smtClean="0"/>
              <a:t>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Fri 11h00: Short in SPS main dipole diagnosed. Need to replace main dipole in SPS. No beam for LHC. Continuing LHC dry runs.</a:t>
            </a:r>
          </a:p>
          <a:p>
            <a:pPr lvl="1"/>
            <a:r>
              <a:rPr lang="en-US" dirty="0" smtClean="0"/>
              <a:t>Sat 04h00: SPS intervention completed. CMS access in shadow.</a:t>
            </a:r>
          </a:p>
          <a:p>
            <a:pPr lvl="1"/>
            <a:r>
              <a:rPr lang="en-US" dirty="0" smtClean="0"/>
              <a:t>Sat 08h00: PS RF problem. No beam from PS.</a:t>
            </a:r>
          </a:p>
          <a:p>
            <a:r>
              <a:rPr lang="en-US" dirty="0" smtClean="0"/>
              <a:t>Since Saturday 12h30: Recovery with beam.</a:t>
            </a:r>
          </a:p>
          <a:p>
            <a:pPr lvl="1"/>
            <a:r>
              <a:rPr lang="en-US" dirty="0" smtClean="0"/>
              <a:t>Changes during LHC technical stop (SMP, …)</a:t>
            </a:r>
          </a:p>
          <a:p>
            <a:pPr lvl="1"/>
            <a:r>
              <a:rPr lang="en-US" dirty="0" smtClean="0"/>
              <a:t>3 SPS magnets changed (different orbit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transfer line setup)</a:t>
            </a:r>
          </a:p>
          <a:p>
            <a:pPr lvl="1"/>
            <a:r>
              <a:rPr lang="en-US" dirty="0" smtClean="0"/>
              <a:t>Transfer line work in TI2 for </a:t>
            </a:r>
            <a:r>
              <a:rPr lang="en-US" dirty="0" err="1" smtClean="0"/>
              <a:t>HiRadMat</a:t>
            </a:r>
            <a:r>
              <a:rPr lang="en-US" dirty="0" smtClean="0"/>
              <a:t> work</a:t>
            </a:r>
          </a:p>
          <a:p>
            <a:pPr lvl="1"/>
            <a:r>
              <a:rPr lang="en-US" dirty="0" smtClean="0"/>
              <a:t>Change in LHC </a:t>
            </a:r>
            <a:r>
              <a:rPr lang="en-US" dirty="0" err="1" smtClean="0"/>
              <a:t>precycle</a:t>
            </a:r>
            <a:r>
              <a:rPr lang="en-US" dirty="0" smtClean="0"/>
              <a:t> and </a:t>
            </a:r>
            <a:r>
              <a:rPr lang="en-US" dirty="0" err="1" smtClean="0"/>
              <a:t>rampdown</a:t>
            </a:r>
            <a:r>
              <a:rPr lang="en-US" dirty="0" smtClean="0"/>
              <a:t>: 2 A/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10 A/</a:t>
            </a:r>
            <a:r>
              <a:rPr lang="en-US" dirty="0" err="1" smtClean="0">
                <a:sym typeface="Wingdings"/>
              </a:rPr>
              <a:t>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25.7.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r>
              <a:rPr lang="en-US" dirty="0" smtClean="0"/>
              <a:t>02h15: Beams at injection:</a:t>
            </a:r>
          </a:p>
          <a:p>
            <a:pPr lvl="1"/>
            <a:r>
              <a:rPr lang="en-US" dirty="0" smtClean="0"/>
              <a:t>Chromaticity correction.</a:t>
            </a:r>
          </a:p>
          <a:p>
            <a:pPr lvl="1"/>
            <a:r>
              <a:rPr lang="en-US" dirty="0" smtClean="0"/>
              <a:t>Beta beat measurement at injection.</a:t>
            </a:r>
          </a:p>
          <a:p>
            <a:r>
              <a:rPr lang="en-US" dirty="0" smtClean="0"/>
              <a:t>03h15: Loss the </a:t>
            </a:r>
            <a:r>
              <a:rPr lang="en-US" dirty="0" err="1" smtClean="0"/>
              <a:t>cryo</a:t>
            </a:r>
            <a:r>
              <a:rPr lang="en-US" dirty="0" smtClean="0"/>
              <a:t> maintain in S23. Reset remotely.</a:t>
            </a:r>
          </a:p>
          <a:p>
            <a:r>
              <a:rPr lang="en-US" dirty="0" smtClean="0"/>
              <a:t>04h37: EPC piquet informed us that the TCR and filters in P2 are off.</a:t>
            </a:r>
          </a:p>
          <a:p>
            <a:r>
              <a:rPr lang="en-US" dirty="0" smtClean="0"/>
              <a:t>07h00: Reset of P2 compensator. Recover and pre-cycle. During night: 7 trips more on BLM crate,</a:t>
            </a:r>
          </a:p>
          <a:p>
            <a:r>
              <a:rPr lang="en-US" dirty="0" smtClean="0"/>
              <a:t>09h30: Prepare for test ramp with pilot bunch (fix chromaticity and orbit problems).</a:t>
            </a:r>
          </a:p>
          <a:p>
            <a:r>
              <a:rPr lang="en-US" dirty="0" smtClean="0"/>
              <a:t>10h26: Start of ramp.</a:t>
            </a:r>
          </a:p>
          <a:p>
            <a:r>
              <a:rPr lang="en-US" dirty="0" smtClean="0"/>
              <a:t>11h23: Requested beam dump at 3.5 </a:t>
            </a:r>
            <a:r>
              <a:rPr lang="en-US" dirty="0" err="1" smtClean="0"/>
              <a:t>TeV</a:t>
            </a:r>
            <a:r>
              <a:rPr lang="en-US" dirty="0" smtClean="0"/>
              <a:t>. </a:t>
            </a:r>
            <a:r>
              <a:rPr lang="en-US" dirty="0" err="1" smtClean="0"/>
              <a:t>Rampdown</a:t>
            </a:r>
            <a:r>
              <a:rPr lang="en-US" dirty="0" smtClean="0"/>
              <a:t> and </a:t>
            </a:r>
            <a:r>
              <a:rPr lang="en-US" dirty="0" err="1" smtClean="0"/>
              <a:t>precycle</a:t>
            </a:r>
            <a:r>
              <a:rPr lang="en-US" dirty="0" smtClean="0"/>
              <a:t>. CMS cosmic run. Ramp up of ALICE solenoid. Work on BLM crate in IR7.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Beat B1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609600"/>
            <a:ext cx="7920000" cy="56185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451986">
            <a:off x="5700831" y="5685451"/>
            <a:ext cx="3395279" cy="95410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Optics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requalified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B1 at 450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GeV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Beat B2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762000"/>
            <a:ext cx="7920000" cy="55458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 rot="451986">
            <a:off x="5700831" y="5685451"/>
            <a:ext cx="3395279" cy="95410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Optics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requalified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B2 at 450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GeV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Pilot Bunch Ramp (High </a:t>
            </a:r>
            <a:r>
              <a:rPr lang="en-US" dirty="0" err="1" smtClean="0"/>
              <a:t>Chrom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" y="914400"/>
            <a:ext cx="8679935" cy="4419600"/>
            <a:chOff x="304800" y="914400"/>
            <a:chExt cx="5537200" cy="28194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t="42969" r="73633" b="28125"/>
            <a:stretch>
              <a:fillRect/>
            </a:stretch>
          </p:blipFill>
          <p:spPr>
            <a:xfrm>
              <a:off x="304800" y="914400"/>
              <a:ext cx="3429000" cy="28194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rcRect l="83789" t="42969" b="28125"/>
            <a:stretch>
              <a:fillRect/>
            </a:stretch>
          </p:blipFill>
          <p:spPr>
            <a:xfrm>
              <a:off x="3733800" y="914400"/>
              <a:ext cx="2108200" cy="28194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 bwMode="auto">
          <a:xfrm rot="451986">
            <a:off x="5411945" y="5065872"/>
            <a:ext cx="2975587" cy="138499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charset="0"/>
              </a:rPr>
              <a:t>nd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test ramp with modified LHC cycle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3124200"/>
            <a:ext cx="1716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Pilot bunch ramp 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25.7.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/>
          <a:lstStyle/>
          <a:p>
            <a:r>
              <a:rPr lang="en-US" dirty="0" smtClean="0"/>
              <a:t>13h00: Injection. </a:t>
            </a:r>
          </a:p>
          <a:p>
            <a:r>
              <a:rPr lang="en-US" dirty="0" smtClean="0"/>
              <a:t>14h49: Orbit feedback and the radial modulation:</a:t>
            </a:r>
          </a:p>
          <a:p>
            <a:pPr lvl="1"/>
            <a:r>
              <a:rPr lang="en-US" dirty="0" smtClean="0"/>
              <a:t>Suddenly radial trims went crazy. Sent in huge RT RF trims. </a:t>
            </a:r>
          </a:p>
          <a:p>
            <a:pPr lvl="1"/>
            <a:r>
              <a:rPr lang="en-US" dirty="0" smtClean="0"/>
              <a:t>More than 2 mm off from our references in orbit immediately.</a:t>
            </a:r>
          </a:p>
          <a:p>
            <a:pPr lvl="1"/>
            <a:r>
              <a:rPr lang="en-US" dirty="0" smtClean="0"/>
              <a:t>Switched off, reset real time trims and switched on again. </a:t>
            </a:r>
          </a:p>
          <a:p>
            <a:r>
              <a:rPr lang="en-US" dirty="0" smtClean="0"/>
              <a:t>14h52: Beam dump analysis for last night (B. Goddard):</a:t>
            </a:r>
          </a:p>
          <a:p>
            <a:pPr lvl="1"/>
            <a:r>
              <a:rPr lang="en-US" dirty="0" smtClean="0"/>
              <a:t>Both the dumps with pilots at 3.5 </a:t>
            </a:r>
            <a:r>
              <a:rPr lang="en-US" dirty="0" err="1" smtClean="0"/>
              <a:t>TeV</a:t>
            </a:r>
            <a:r>
              <a:rPr lang="en-US" dirty="0" smtClean="0"/>
              <a:t> looked OK (00:33 and 11:23).</a:t>
            </a:r>
          </a:p>
          <a:p>
            <a:pPr lvl="1"/>
            <a:r>
              <a:rPr lang="en-US" dirty="0" smtClean="0"/>
              <a:t>The beams are in the right place on the BTVDD for both dumps, and </a:t>
            </a:r>
            <a:r>
              <a:rPr lang="en-US" dirty="0" err="1" smtClean="0"/>
              <a:t>XPOCs</a:t>
            </a:r>
            <a:r>
              <a:rPr lang="en-US" dirty="0" smtClean="0"/>
              <a:t> were passed OK including the new kicker generators.</a:t>
            </a:r>
          </a:p>
          <a:p>
            <a:pPr lvl="1"/>
            <a:r>
              <a:rPr lang="en-US" dirty="0" smtClean="0"/>
              <a:t>For the first one at 00:33 there was rather a lot of </a:t>
            </a:r>
            <a:r>
              <a:rPr lang="en-US" dirty="0" err="1" smtClean="0"/>
              <a:t>uncaptured</a:t>
            </a:r>
            <a:r>
              <a:rPr lang="en-US" dirty="0" smtClean="0"/>
              <a:t> or satellite beam which was on the TCDQ, certainly for B2.</a:t>
            </a:r>
          </a:p>
          <a:p>
            <a:pPr lvl="1"/>
            <a:r>
              <a:rPr lang="en-US" dirty="0" smtClean="0"/>
              <a:t>One problem still is that we are missing PM and XPOC data from a lot of </a:t>
            </a:r>
            <a:r>
              <a:rPr lang="en-US" dirty="0" err="1" smtClean="0"/>
              <a:t>BLMs</a:t>
            </a:r>
            <a:r>
              <a:rPr lang="en-US" dirty="0" smtClean="0"/>
              <a:t> in P6 - this has to be fixed (BI were working on it but no news as to the recent status).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25.7.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/>
          <a:lstStyle/>
          <a:p>
            <a:r>
              <a:rPr lang="en-US" dirty="0" smtClean="0"/>
              <a:t>15h12: Start ramp with 1 bunch of 9e10 per beam.</a:t>
            </a:r>
          </a:p>
          <a:p>
            <a:pPr lvl="1"/>
            <a:r>
              <a:rPr lang="en-US" dirty="0" smtClean="0"/>
              <a:t>Loose full beam 1: chromaticity, bad BPM readings with lower intensity, bad orbit through feedback, dump</a:t>
            </a:r>
          </a:p>
          <a:p>
            <a:pPr lvl="1"/>
            <a:r>
              <a:rPr lang="en-US" dirty="0" smtClean="0"/>
              <a:t>Loose ~15% of beam 2: orbit.</a:t>
            </a:r>
          </a:p>
          <a:p>
            <a:pPr lvl="1"/>
            <a:r>
              <a:rPr lang="en-US" dirty="0" smtClean="0"/>
              <a:t>Measure chromaticity during ramp and note down by hand.</a:t>
            </a:r>
          </a:p>
          <a:p>
            <a:r>
              <a:rPr lang="en-US" dirty="0" smtClean="0"/>
              <a:t>16h05: Beam dump 3.5 </a:t>
            </a:r>
            <a:r>
              <a:rPr lang="en-US" dirty="0" err="1" smtClean="0"/>
              <a:t>TeV</a:t>
            </a:r>
            <a:r>
              <a:rPr lang="en-US" dirty="0" smtClean="0"/>
              <a:t>. SMP summary (J. </a:t>
            </a:r>
            <a:r>
              <a:rPr lang="en-US" dirty="0" err="1" smtClean="0"/>
              <a:t>Wenninger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The SMP SBF modifications were checked:</a:t>
            </a:r>
          </a:p>
          <a:p>
            <a:pPr lvl="2"/>
            <a:r>
              <a:rPr lang="en-US" dirty="0" smtClean="0"/>
              <a:t>Forcing the SBF to FALSE.</a:t>
            </a:r>
          </a:p>
          <a:p>
            <a:pPr lvl="2"/>
            <a:r>
              <a:rPr lang="en-US" dirty="0" smtClean="0"/>
              <a:t>SBF to relaxed mode [x4] - only for beam2.</a:t>
            </a:r>
          </a:p>
          <a:p>
            <a:pPr lvl="2"/>
            <a:r>
              <a:rPr lang="en-US" dirty="0" smtClean="0"/>
              <a:t>SBF to normal - only for beam2</a:t>
            </a:r>
          </a:p>
          <a:p>
            <a:pPr lvl="1"/>
            <a:r>
              <a:rPr lang="en-US" dirty="0" smtClean="0"/>
              <a:t>Symmetry of SMP: no issue is expected for beam1. Will be quickly tested with the next ramp. Everything behaved as expected.</a:t>
            </a:r>
          </a:p>
          <a:p>
            <a:pPr lvl="2"/>
            <a:r>
              <a:rPr lang="en-US" dirty="0" smtClean="0"/>
              <a:t>Forcing SBF1/2 and reset. As specified the relaxing has no effect.</a:t>
            </a:r>
          </a:p>
          <a:p>
            <a:pPr lvl="2"/>
            <a:r>
              <a:rPr lang="en-US" dirty="0" smtClean="0"/>
              <a:t>Above 2 </a:t>
            </a:r>
            <a:r>
              <a:rPr lang="en-US" dirty="0" err="1" smtClean="0"/>
              <a:t>TeV</a:t>
            </a:r>
            <a:r>
              <a:rPr lang="en-US" dirty="0" smtClean="0"/>
              <a:t>, when SBF2 switched to FALSE in normal mode, the relaxing was checked. For an intensity of 8E10, SBF2 was TRUE up to 3.5 </a:t>
            </a:r>
            <a:r>
              <a:rPr lang="en-US" dirty="0" err="1" smtClean="0"/>
              <a:t>TeV</a:t>
            </a:r>
            <a:r>
              <a:rPr lang="en-US" dirty="0" smtClean="0"/>
              <a:t> in relaxed mode (threshold 1.2E11, normal threshold 3E10).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 rot="21264875">
            <a:off x="5942784" y="3367625"/>
            <a:ext cx="3015534" cy="83099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New SMP software qualified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Pilot Bunch Ramp (High </a:t>
            </a:r>
            <a:r>
              <a:rPr lang="en-US" dirty="0" err="1" smtClean="0"/>
              <a:t>Chrom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52400" y="762000"/>
            <a:ext cx="8829589" cy="4495800"/>
            <a:chOff x="304800" y="914400"/>
            <a:chExt cx="5537200" cy="28194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t="42969" r="92383" b="28125"/>
            <a:stretch>
              <a:fillRect/>
            </a:stretch>
          </p:blipFill>
          <p:spPr>
            <a:xfrm>
              <a:off x="304800" y="914400"/>
              <a:ext cx="990600" cy="28194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rcRect l="31642" t="42969" r="39648" b="28125"/>
            <a:stretch>
              <a:fillRect/>
            </a:stretch>
          </p:blipFill>
          <p:spPr>
            <a:xfrm>
              <a:off x="1295400" y="914400"/>
              <a:ext cx="3733800" cy="28194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rcRect l="93750" t="42969" b="28125"/>
            <a:stretch>
              <a:fillRect/>
            </a:stretch>
          </p:blipFill>
          <p:spPr>
            <a:xfrm>
              <a:off x="5029200" y="914400"/>
              <a:ext cx="812800" cy="2819400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/>
        </p:nvSpPr>
        <p:spPr bwMode="auto">
          <a:xfrm rot="21264875">
            <a:off x="240676" y="5170719"/>
            <a:ext cx="2975587" cy="138499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charset="0"/>
              </a:rPr>
              <a:t>rd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test ramp with modified LHC cycle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4419600" y="4267200"/>
            <a:ext cx="2209800" cy="3810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962400" y="5638800"/>
            <a:ext cx="1609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Chromaticity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rot="16200000" flipV="1">
            <a:off x="4914900" y="3619500"/>
            <a:ext cx="3581400" cy="3048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454490" y="5562600"/>
            <a:ext cx="740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Orbit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rot="16200000" flipV="1">
            <a:off x="5829300" y="4533900"/>
            <a:ext cx="1371600" cy="6858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B1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8280000" cy="3312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Chromaticity B1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14399"/>
            <a:ext cx="7924800" cy="492702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 rot="21264875">
            <a:off x="6108077" y="370118"/>
            <a:ext cx="2975587" cy="138499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Used for chromaticity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</a:rPr>
              <a:t>feedforward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Chromaticity B2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14400"/>
            <a:ext cx="7966572" cy="4953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 rot="21264875">
            <a:off x="6108077" y="370118"/>
            <a:ext cx="2975587" cy="138499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Used for chromaticity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</a:rPr>
              <a:t>feedforward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24.7.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62000"/>
            <a:ext cx="8229600" cy="5638800"/>
          </a:xfrm>
        </p:spPr>
        <p:txBody>
          <a:bodyPr/>
          <a:lstStyle/>
          <a:p>
            <a:r>
              <a:rPr lang="en-US" dirty="0" smtClean="0"/>
              <a:t>12h30: Beam back in LHC. </a:t>
            </a:r>
          </a:p>
          <a:p>
            <a:pPr lvl="1"/>
            <a:r>
              <a:rPr lang="en-US" dirty="0" smtClean="0"/>
              <a:t>Injection setup.</a:t>
            </a:r>
          </a:p>
          <a:p>
            <a:pPr lvl="1"/>
            <a:r>
              <a:rPr lang="en-US" dirty="0" smtClean="0"/>
              <a:t>Transfer lines were corrected to the old reference after the orbit change in the SPS.</a:t>
            </a:r>
          </a:p>
          <a:p>
            <a:pPr lvl="1"/>
            <a:r>
              <a:rPr lang="en-US" dirty="0" smtClean="0"/>
              <a:t>Large non-closure after polarity </a:t>
            </a:r>
            <a:r>
              <a:rPr lang="en-US" dirty="0" err="1" smtClean="0"/>
              <a:t>siwtch</a:t>
            </a:r>
            <a:r>
              <a:rPr lang="en-US" dirty="0" smtClean="0"/>
              <a:t> of </a:t>
            </a:r>
            <a:r>
              <a:rPr lang="en-US" dirty="0" err="1" smtClean="0"/>
              <a:t>LHCb</a:t>
            </a:r>
            <a:r>
              <a:rPr lang="en-US" dirty="0" smtClean="0"/>
              <a:t> dipole + compensator bump. Corrected it on one of the compensators. </a:t>
            </a:r>
          </a:p>
          <a:p>
            <a:pPr lvl="1"/>
            <a:r>
              <a:rPr lang="en-US" dirty="0" smtClean="0"/>
              <a:t>Relatively large </a:t>
            </a:r>
            <a:r>
              <a:rPr lang="en-US" dirty="0" err="1" smtClean="0"/>
              <a:t>synchro</a:t>
            </a:r>
            <a:r>
              <a:rPr lang="en-US" dirty="0" smtClean="0"/>
              <a:t> loop error at injection ~ 60 deg peak to peak. Needs adjusting before filling later on. (Check </a:t>
            </a:r>
            <a:r>
              <a:rPr lang="en-US" dirty="0" err="1" smtClean="0"/>
              <a:t>dp/p</a:t>
            </a:r>
            <a:r>
              <a:rPr lang="en-US" dirty="0" smtClean="0"/>
              <a:t> on first turn).</a:t>
            </a:r>
          </a:p>
          <a:p>
            <a:r>
              <a:rPr lang="en-US" dirty="0" smtClean="0"/>
              <a:t>cfv-sr7-blmr tripped several times in shift.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88E2B33-8CC2-CD4C-88A3-7A77B5FFBCFD}" type="datetime1">
              <a:rPr lang="en-US" smtClean="0"/>
              <a:pPr/>
              <a:t>7/26/10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25.7.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638800"/>
          </a:xfrm>
        </p:spPr>
        <p:txBody>
          <a:bodyPr/>
          <a:lstStyle/>
          <a:p>
            <a:r>
              <a:rPr lang="en-US" dirty="0" smtClean="0"/>
              <a:t>16h12: requested beam dump.</a:t>
            </a:r>
          </a:p>
          <a:p>
            <a:r>
              <a:rPr lang="en-US" dirty="0" smtClean="0"/>
              <a:t>17h38: Summary of BLM intervention.</a:t>
            </a:r>
          </a:p>
          <a:p>
            <a:pPr lvl="1"/>
            <a:r>
              <a:rPr lang="en-US" dirty="0" smtClean="0"/>
              <a:t>exchanged components from SR7.R: CISV, BOBR, </a:t>
            </a:r>
            <a:r>
              <a:rPr lang="en-US" dirty="0" err="1" smtClean="0"/>
              <a:t>ethernet</a:t>
            </a:r>
            <a:r>
              <a:rPr lang="en-US" dirty="0" smtClean="0"/>
              <a:t> cables, re-seated CPU</a:t>
            </a:r>
          </a:p>
          <a:p>
            <a:pPr lvl="1"/>
            <a:r>
              <a:rPr lang="en-US" dirty="0" smtClean="0"/>
              <a:t>eliminated as cause of operating system crash: FESA processes, BLETC, BLECS, BOBR, timing cards </a:t>
            </a:r>
          </a:p>
          <a:p>
            <a:pPr lvl="1"/>
            <a:r>
              <a:rPr lang="en-US" dirty="0" smtClean="0"/>
              <a:t>Interim solution: Survey script running on bdidev1 monitoring the CPU. On detection of no transmission will initiate a soft reboot of the </a:t>
            </a:r>
            <a:r>
              <a:rPr lang="en-US" dirty="0" err="1" smtClean="0"/>
              <a:t>LynxOS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SR7.R crate is seen down in DIAMON operators should wait more than 5 minutes to allow the survey process to restart it. </a:t>
            </a:r>
          </a:p>
          <a:p>
            <a:r>
              <a:rPr lang="en-US" dirty="0" smtClean="0"/>
              <a:t>17h39: Trip RCS.A45B1. Access for repair. Trip of RQTL9.R7b2 temperature sensor (reading forced by expert).</a:t>
            </a:r>
          </a:p>
          <a:p>
            <a:r>
              <a:rPr lang="en-US" dirty="0" smtClean="0"/>
              <a:t>22h11: Start </a:t>
            </a:r>
            <a:r>
              <a:rPr lang="en-US" dirty="0" err="1" smtClean="0"/>
              <a:t>precycle</a:t>
            </a:r>
            <a:r>
              <a:rPr lang="en-US" dirty="0" smtClean="0"/>
              <a:t> on RCS.A45B1.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Sunday/Monday 25/26.7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638800"/>
          </a:xfrm>
        </p:spPr>
        <p:txBody>
          <a:bodyPr/>
          <a:lstStyle/>
          <a:p>
            <a:r>
              <a:rPr lang="en-US" dirty="0" smtClean="0"/>
              <a:t>23</a:t>
            </a:r>
            <a:r>
              <a:rPr lang="en-US" dirty="0" smtClean="0"/>
              <a:t>h15: </a:t>
            </a:r>
            <a:r>
              <a:rPr lang="en-US" dirty="0" smtClean="0"/>
              <a:t>Injection setup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00h50: Start ramp.</a:t>
            </a:r>
          </a:p>
          <a:p>
            <a:pPr lvl="1"/>
            <a:r>
              <a:rPr lang="en-US" dirty="0" smtClean="0"/>
              <a:t>00h58: Beam 1 </a:t>
            </a:r>
            <a:r>
              <a:rPr lang="en-US" dirty="0" smtClean="0"/>
              <a:t>intensity loss and subsequent beam dump.</a:t>
            </a:r>
          </a:p>
          <a:p>
            <a:r>
              <a:rPr lang="en-US" dirty="0" smtClean="0"/>
              <a:t>01h38: Beam 2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Orbit correction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rocky (losses). Common correctors used!? Also day </a:t>
            </a:r>
            <a:r>
              <a:rPr lang="en-US" dirty="0" smtClean="0">
                <a:sym typeface="Wingdings"/>
              </a:rPr>
              <a:t>before.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Loss map test (without squeeze).</a:t>
            </a:r>
          </a:p>
          <a:p>
            <a:r>
              <a:rPr lang="en-US" dirty="0" smtClean="0">
                <a:sym typeface="Wingdings"/>
              </a:rPr>
              <a:t>02h08: Requested beam dump. </a:t>
            </a:r>
            <a:r>
              <a:rPr lang="en-US" dirty="0" err="1" smtClean="0">
                <a:sym typeface="Wingdings"/>
              </a:rPr>
              <a:t>Rampdown</a:t>
            </a:r>
            <a:r>
              <a:rPr lang="en-US" dirty="0" smtClean="0">
                <a:sym typeface="Wingdings"/>
              </a:rPr>
              <a:t> &amp; </a:t>
            </a:r>
            <a:r>
              <a:rPr lang="en-US" dirty="0" err="1" smtClean="0">
                <a:sym typeface="Wingdings"/>
              </a:rPr>
              <a:t>precycle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dirty="0" smtClean="0">
                <a:sym typeface="Wingdings"/>
              </a:rPr>
              <a:t>03h00: Injection.</a:t>
            </a:r>
          </a:p>
          <a:p>
            <a:r>
              <a:rPr lang="en-US" dirty="0" smtClean="0">
                <a:sym typeface="Wingdings"/>
              </a:rPr>
              <a:t>04h36: Start ramp. </a:t>
            </a:r>
          </a:p>
          <a:p>
            <a:pPr lvl="1"/>
            <a:r>
              <a:rPr lang="en-US" dirty="0" smtClean="0">
                <a:sym typeface="Wingdings"/>
              </a:rPr>
              <a:t>60% of both beams lost at start of ramp.</a:t>
            </a:r>
          </a:p>
          <a:p>
            <a:pPr lvl="1"/>
            <a:r>
              <a:rPr lang="en-US" dirty="0" smtClean="0">
                <a:sym typeface="Wingdings"/>
              </a:rPr>
              <a:t>05h00: Beam 1 dump (orbit feedback, SIS interlock, …?). Mask?</a:t>
            </a:r>
          </a:p>
          <a:p>
            <a:r>
              <a:rPr lang="en-US" dirty="0" smtClean="0">
                <a:sym typeface="Wingdings"/>
              </a:rPr>
              <a:t>05h19, 06h07: </a:t>
            </a:r>
            <a:r>
              <a:rPr lang="en-US" dirty="0" smtClean="0"/>
              <a:t>RCS </a:t>
            </a:r>
            <a:r>
              <a:rPr lang="en-US" dirty="0" smtClean="0"/>
              <a:t>A45B1 tripped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access required at around 08h00. Also repair T sensor on RQD.A23.</a:t>
            </a:r>
            <a:endParaRPr lang="en-US" dirty="0" smtClean="0">
              <a:sym typeface="Wingding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 History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6200" y="914400"/>
            <a:ext cx="8973344" cy="2667000"/>
            <a:chOff x="304800" y="838200"/>
            <a:chExt cx="8204200" cy="24384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t="42969" r="93555" b="32031"/>
            <a:stretch>
              <a:fillRect/>
            </a:stretch>
          </p:blipFill>
          <p:spPr>
            <a:xfrm>
              <a:off x="304800" y="838200"/>
              <a:ext cx="838200" cy="24384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rcRect l="31641" t="42969" r="17969" b="32031"/>
            <a:stretch>
              <a:fillRect/>
            </a:stretch>
          </p:blipFill>
          <p:spPr>
            <a:xfrm>
              <a:off x="1143000" y="838200"/>
              <a:ext cx="6553200" cy="24384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rcRect l="93750" t="42969" b="32031"/>
            <a:stretch>
              <a:fillRect/>
            </a:stretch>
          </p:blipFill>
          <p:spPr>
            <a:xfrm>
              <a:off x="7696200" y="838200"/>
              <a:ext cx="812800" cy="2438400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/>
        </p:nvSpPr>
        <p:spPr bwMode="auto">
          <a:xfrm rot="21264875">
            <a:off x="592053" y="4138439"/>
            <a:ext cx="3684929" cy="138499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charset="0"/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 and 5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charset="0"/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test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ramp with modified LHC cycle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81649" y="4267200"/>
            <a:ext cx="3328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Not OK yet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further ramp commissioning required!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B1 Chromaticity in Ramp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198162" y="838200"/>
          <a:ext cx="8945838" cy="539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19600" y="6096000"/>
            <a:ext cx="99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Blow-up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r="19874"/>
          <a:stretch>
            <a:fillRect/>
          </a:stretch>
        </p:blipFill>
        <p:spPr>
          <a:xfrm>
            <a:off x="-1" y="1447800"/>
            <a:ext cx="9133747" cy="22860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 rot="16200000" flipV="1">
            <a:off x="3162300" y="3619500"/>
            <a:ext cx="2057400" cy="1524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267200" y="1828800"/>
            <a:ext cx="3733800" cy="28956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015602" y="4724400"/>
            <a:ext cx="2493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start of ramp?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62000"/>
            <a:ext cx="8229600" cy="5638800"/>
          </a:xfrm>
        </p:spPr>
        <p:txBody>
          <a:bodyPr/>
          <a:lstStyle/>
          <a:p>
            <a:r>
              <a:rPr lang="en-US" dirty="0" smtClean="0"/>
              <a:t>Recover LHC operation with nominal </a:t>
            </a:r>
            <a:r>
              <a:rPr lang="en-US" dirty="0" smtClean="0"/>
              <a:t>bunch:</a:t>
            </a:r>
          </a:p>
          <a:p>
            <a:pPr lvl="1"/>
            <a:r>
              <a:rPr lang="en-US" dirty="0" smtClean="0"/>
              <a:t>Ramp with feedbacks on, longitudinal blow-up on, damper 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ramp nominal bunch without losses</a:t>
            </a:r>
            <a:endParaRPr lang="en-US" dirty="0" smtClean="0"/>
          </a:p>
          <a:p>
            <a:pPr lvl="1"/>
            <a:r>
              <a:rPr lang="en-US" dirty="0" smtClean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queeze with beta beat measurements</a:t>
            </a:r>
          </a:p>
          <a:p>
            <a:pPr lvl="1"/>
            <a:r>
              <a:rPr lang="en-US" dirty="0" smtClean="0">
                <a:sym typeface="Wingdings"/>
              </a:rPr>
              <a:t>Collision, crossing, RP, …</a:t>
            </a:r>
          </a:p>
          <a:p>
            <a:pPr lvl="1"/>
            <a:r>
              <a:rPr lang="en-US" dirty="0" smtClean="0">
                <a:sym typeface="Wingdings"/>
              </a:rPr>
              <a:t>L</a:t>
            </a:r>
            <a:r>
              <a:rPr lang="en-US" dirty="0" smtClean="0">
                <a:sym typeface="Wingdings"/>
              </a:rPr>
              <a:t>oss maps at the end</a:t>
            </a:r>
            <a:endParaRPr lang="en-US" dirty="0" smtClean="0"/>
          </a:p>
          <a:p>
            <a:r>
              <a:rPr lang="en-US" dirty="0" smtClean="0"/>
              <a:t>Recover 13b operation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stable beams for ATLAS in present configuration.</a:t>
            </a:r>
          </a:p>
          <a:p>
            <a:r>
              <a:rPr lang="en-US" dirty="0" smtClean="0">
                <a:sym typeface="Wingdings"/>
              </a:rPr>
              <a:t>ATLAS and CMS magnets back to normal configuration.</a:t>
            </a:r>
            <a:endParaRPr lang="en-US" dirty="0" smtClean="0"/>
          </a:p>
          <a:p>
            <a:r>
              <a:rPr lang="en-US" dirty="0" smtClean="0"/>
              <a:t>Multi-bunch injection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increase intensity factor 2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25b </a:t>
            </a:r>
            <a:r>
              <a:rPr lang="en-US" dirty="0" smtClean="0">
                <a:sym typeface="Wingdings"/>
              </a:rPr>
              <a:t>operation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dirty="0" smtClean="0">
                <a:sym typeface="Wingdings"/>
              </a:rPr>
              <a:t>Afterward: stable running period with 25 </a:t>
            </a:r>
            <a:r>
              <a:rPr lang="en-US" dirty="0" err="1" smtClean="0">
                <a:sym typeface="Wingdings"/>
              </a:rPr>
              <a:t>b</a:t>
            </a:r>
            <a:r>
              <a:rPr lang="en-US" dirty="0" smtClean="0">
                <a:sym typeface="Wingdings"/>
              </a:rPr>
              <a:t> (~1.5 MJ)…</a:t>
            </a:r>
          </a:p>
          <a:p>
            <a:r>
              <a:rPr lang="en-US" dirty="0" smtClean="0">
                <a:sym typeface="Wingdings"/>
              </a:rPr>
              <a:t>Next coordinators: R. Bailey &amp; J. </a:t>
            </a:r>
            <a:r>
              <a:rPr lang="en-US" dirty="0" err="1" smtClean="0">
                <a:sym typeface="Wingdings"/>
              </a:rPr>
              <a:t>Wenninger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88E2B33-8CC2-CD4C-88A3-7A77B5FFBCFD}" type="datetime1">
              <a:rPr lang="en-US" smtClean="0"/>
              <a:pPr/>
              <a:t>7/26/10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24.7.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62000"/>
            <a:ext cx="8229600" cy="5638800"/>
          </a:xfrm>
        </p:spPr>
        <p:txBody>
          <a:bodyPr/>
          <a:lstStyle/>
          <a:p>
            <a:r>
              <a:rPr lang="en-US" dirty="0" smtClean="0"/>
              <a:t>14h23: Beam dump checks –  IR6 BPM interlock </a:t>
            </a:r>
            <a:br>
              <a:rPr lang="en-US" dirty="0" smtClean="0"/>
            </a:br>
            <a:r>
              <a:rPr lang="en-US" dirty="0" smtClean="0"/>
              <a:t>(B. Goddard, M. </a:t>
            </a:r>
            <a:r>
              <a:rPr lang="en-US" dirty="0" err="1" smtClean="0"/>
              <a:t>Meddahi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P6 Interlock BPM checked with single pilot and bumps only at L or R of P6. B2 tested only (only system changed in technical stop). All 8 combinations L/R, H/V, +/- triggered both crates A&amp;B correctly at the right amplitudes.</a:t>
            </a:r>
          </a:p>
          <a:p>
            <a:pPr lvl="1"/>
            <a:r>
              <a:rPr lang="en-US" dirty="0" smtClean="0"/>
              <a:t>Repeated above tests with single INDIV bunch; again all OK</a:t>
            </a:r>
          </a:p>
          <a:p>
            <a:pPr lvl="1"/>
            <a:r>
              <a:rPr lang="en-US" dirty="0" smtClean="0"/>
              <a:t>Repeated with 2 INDIV bunches for H plane, with </a:t>
            </a:r>
            <a:r>
              <a:rPr lang="en-US" dirty="0" err="1" smtClean="0"/>
              <a:t>turncount</a:t>
            </a:r>
            <a:r>
              <a:rPr lang="en-US" dirty="0" smtClean="0"/>
              <a:t> set to 170/100, to try to reproduce problems seen 10 days ago. All behaved OK, with crates A&amp;B triggering - only difference </a:t>
            </a:r>
            <a:r>
              <a:rPr lang="en-US" dirty="0" err="1" smtClean="0"/>
              <a:t>wrt</a:t>
            </a:r>
            <a:r>
              <a:rPr lang="en-US" dirty="0" smtClean="0"/>
              <a:t> 1 bunch was that trigger happened at maybe 0.5 mm larger amplitude for 2 bunches.</a:t>
            </a:r>
          </a:p>
          <a:p>
            <a:pPr lvl="1"/>
            <a:r>
              <a:rPr lang="en-US" dirty="0" smtClean="0"/>
              <a:t>No attempt made to check intensity dependence.</a:t>
            </a:r>
          </a:p>
          <a:p>
            <a:pPr lvl="1"/>
            <a:r>
              <a:rPr lang="en-US" dirty="0" smtClean="0"/>
              <a:t>All Interlock BPM tests passed OK.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88E2B33-8CC2-CD4C-88A3-7A77B5FFBCFD}" type="datetime1">
              <a:rPr lang="en-US" smtClean="0"/>
              <a:pPr/>
              <a:t>7/26/10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 rot="21257475">
            <a:off x="5852705" y="5173759"/>
            <a:ext cx="2975587" cy="138499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Beam dump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requalified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at 450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GeV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IR6 Checks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8640000" cy="34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24.7.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638800"/>
          </a:xfrm>
        </p:spPr>
        <p:txBody>
          <a:bodyPr/>
          <a:lstStyle/>
          <a:p>
            <a:r>
              <a:rPr lang="en-US" dirty="0" smtClean="0"/>
              <a:t>17h05: Injection tests with higher bunch intensity (BG, MM).</a:t>
            </a:r>
          </a:p>
          <a:p>
            <a:pPr lvl="1"/>
            <a:r>
              <a:rPr lang="en-US" dirty="0" smtClean="0"/>
              <a:t>Trajectories in </a:t>
            </a:r>
            <a:r>
              <a:rPr lang="en-US" dirty="0" err="1" smtClean="0"/>
              <a:t>TLs</a:t>
            </a:r>
            <a:r>
              <a:rPr lang="en-US" dirty="0" smtClean="0"/>
              <a:t> different after TS. SPS extraction </a:t>
            </a:r>
            <a:r>
              <a:rPr lang="en-US" dirty="0" err="1" smtClean="0"/>
              <a:t>resteered</a:t>
            </a:r>
            <a:r>
              <a:rPr lang="en-US" dirty="0" smtClean="0"/>
              <a:t> with extraction bumpers, to </a:t>
            </a:r>
            <a:r>
              <a:rPr lang="en-US" dirty="0" err="1" smtClean="0"/>
              <a:t>optimise</a:t>
            </a:r>
            <a:r>
              <a:rPr lang="en-US" dirty="0" smtClean="0"/>
              <a:t> </a:t>
            </a:r>
            <a:r>
              <a:rPr lang="en-US" dirty="0" err="1" smtClean="0"/>
              <a:t>traj</a:t>
            </a:r>
            <a:r>
              <a:rPr lang="en-US" dirty="0" smtClean="0"/>
              <a:t>. in TT40 and TT60</a:t>
            </a:r>
          </a:p>
          <a:p>
            <a:pPr lvl="1"/>
            <a:r>
              <a:rPr lang="en-US" dirty="0" smtClean="0"/>
              <a:t>Corrections also needed in TI2 using TT60 and TI2 elements. </a:t>
            </a:r>
          </a:p>
          <a:p>
            <a:pPr lvl="1"/>
            <a:r>
              <a:rPr lang="en-US" dirty="0" smtClean="0"/>
              <a:t>TI2 worse with RMS of 0.6 mm in H: SPS magnets (orbit) + TI2 MQI204 / attached BPMI removed/reinstalled for </a:t>
            </a:r>
            <a:r>
              <a:rPr lang="en-US" dirty="0" err="1" smtClean="0"/>
              <a:t>HiRadMat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TI8 RMS </a:t>
            </a:r>
            <a:r>
              <a:rPr lang="en-US" dirty="0" err="1" smtClean="0"/>
              <a:t>wrt</a:t>
            </a:r>
            <a:r>
              <a:rPr lang="en-US" dirty="0" smtClean="0"/>
              <a:t> old reference now about 0.4 mm.</a:t>
            </a:r>
          </a:p>
          <a:p>
            <a:pPr lvl="1"/>
            <a:r>
              <a:rPr lang="en-US" dirty="0" smtClean="0"/>
              <a:t>Losses checked on </a:t>
            </a:r>
            <a:r>
              <a:rPr lang="en-US" dirty="0" err="1" smtClean="0"/>
              <a:t>TCDIs</a:t>
            </a:r>
            <a:r>
              <a:rPr lang="en-US" dirty="0" smtClean="0"/>
              <a:t>. Losses consistent with offsets of up to several sigma - SPS pilot beam had H </a:t>
            </a:r>
            <a:r>
              <a:rPr lang="en-US" dirty="0" err="1" smtClean="0"/>
              <a:t>emittance</a:t>
            </a:r>
            <a:r>
              <a:rPr lang="en-US" dirty="0" smtClean="0"/>
              <a:t> of 1.6 um. </a:t>
            </a:r>
          </a:p>
          <a:p>
            <a:pPr lvl="1"/>
            <a:r>
              <a:rPr lang="en-US" dirty="0" smtClean="0"/>
              <a:t>Still work on TI2 and TI8 trajectories tomorrow. New TCDI setup tomorrow not excluded, at least for most critical losses.</a:t>
            </a:r>
          </a:p>
          <a:p>
            <a:pPr lvl="1"/>
            <a:r>
              <a:rPr lang="en-US" dirty="0" smtClean="0"/>
              <a:t>Losses in LHC checked: </a:t>
            </a:r>
            <a:r>
              <a:rPr lang="en-US" dirty="0" err="1" smtClean="0"/>
              <a:t>overinjection</a:t>
            </a:r>
            <a:r>
              <a:rPr lang="en-US" dirty="0" smtClean="0"/>
              <a:t>, injection of 2nd nominal bunch. Possible to inject the INDIV bunches (OK for the night) but losses up to 50-60 % of threshold on Q8/Q7 </a:t>
            </a:r>
            <a:r>
              <a:rPr lang="en-US" dirty="0" err="1" smtClean="0"/>
              <a:t>BLMs</a:t>
            </a:r>
            <a:r>
              <a:rPr lang="en-US" dirty="0" smtClean="0"/>
              <a:t>: </a:t>
            </a:r>
            <a:r>
              <a:rPr lang="en-US" dirty="0" err="1" smtClean="0"/>
              <a:t>unscraped</a:t>
            </a:r>
            <a:r>
              <a:rPr lang="en-US" dirty="0" smtClean="0"/>
              <a:t> INDIV bunch W/O transverse blowup (~2um HV).</a:t>
            </a:r>
          </a:p>
          <a:p>
            <a:pPr lvl="1"/>
            <a:r>
              <a:rPr lang="en-US" dirty="0" smtClean="0"/>
              <a:t>Need pilot, INDIV and LHC2 </a:t>
            </a:r>
            <a:r>
              <a:rPr lang="en-US" dirty="0" err="1" smtClean="0"/>
              <a:t>multibunch</a:t>
            </a:r>
            <a:r>
              <a:rPr lang="en-US" dirty="0" smtClean="0"/>
              <a:t> beams all OK for tomorrow with correct transverse parameters and scraping.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88E2B33-8CC2-CD4C-88A3-7A77B5FFBCFD}" type="datetime1">
              <a:rPr lang="en-US" smtClean="0"/>
              <a:pPr/>
              <a:t>7/26/10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 rot="21257475">
            <a:off x="5797935" y="372089"/>
            <a:ext cx="2975587" cy="181588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Pilot 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and nominal bunch injection recovered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24.7.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18h23 – 22h20: BLM crate problem in point 7 repair attempt:</a:t>
            </a:r>
          </a:p>
          <a:p>
            <a:pPr lvl="1"/>
            <a:r>
              <a:rPr lang="en-US" dirty="0" smtClean="0"/>
              <a:t>Experts have changed a piece of HW and deployed some more software diagnostics to follow-up the problem. </a:t>
            </a:r>
          </a:p>
          <a:p>
            <a:pPr lvl="1"/>
            <a:r>
              <a:rPr lang="en-US" dirty="0" smtClean="0"/>
              <a:t>In parallel, the faulty crate (cfv-sr7-blmr) has been taken out from the SIS interlock. </a:t>
            </a:r>
          </a:p>
          <a:p>
            <a:pPr lvl="1"/>
            <a:r>
              <a:rPr lang="en-US" dirty="0" smtClean="0"/>
              <a:t>As soon as possible, a power cycle should be done by Christos to get rid of the offset in BLM point 7. In case communication is again lost, we should restart in </a:t>
            </a:r>
            <a:r>
              <a:rPr lang="en-US" dirty="0" err="1" smtClean="0"/>
              <a:t>diamon</a:t>
            </a:r>
            <a:r>
              <a:rPr lang="en-US" dirty="0" smtClean="0"/>
              <a:t> the process BLMLHC_M on the crate cfv-sr7-blmr)</a:t>
            </a:r>
          </a:p>
          <a:p>
            <a:r>
              <a:rPr lang="en-US" dirty="0" smtClean="0"/>
              <a:t>During the down-time, SPS has corrected the instabilities which were preventing using the scrapers and INDIV is now back to nominal settings.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 rot="21437843">
            <a:off x="4341894" y="106824"/>
            <a:ext cx="4553544" cy="95410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Recurring BLM problem: repair attempt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#1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Saturday/Sunday 24/25.7.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11750"/>
          </a:xfrm>
        </p:spPr>
        <p:txBody>
          <a:bodyPr/>
          <a:lstStyle/>
          <a:p>
            <a:r>
              <a:rPr lang="en-US" dirty="0" smtClean="0"/>
              <a:t>23h12: Prepare ramp. </a:t>
            </a:r>
          </a:p>
          <a:p>
            <a:pPr lvl="1"/>
            <a:r>
              <a:rPr lang="en-US" dirty="0" smtClean="0"/>
              <a:t>Accumulated more than 25 units of chromaticity trim.</a:t>
            </a:r>
          </a:p>
          <a:p>
            <a:pPr lvl="1"/>
            <a:r>
              <a:rPr lang="en-US" dirty="0" smtClean="0"/>
              <a:t>Limits changed in LSA.</a:t>
            </a:r>
          </a:p>
          <a:p>
            <a:r>
              <a:rPr lang="en-US" dirty="0" smtClean="0"/>
              <a:t>23h41: Start ramp.</a:t>
            </a:r>
          </a:p>
          <a:p>
            <a:pPr lvl="1"/>
            <a:r>
              <a:rPr lang="en-US" dirty="0" smtClean="0"/>
              <a:t>Loss of intensity.</a:t>
            </a:r>
          </a:p>
          <a:p>
            <a:r>
              <a:rPr lang="en-US" dirty="0" smtClean="0"/>
              <a:t>00h30: 3.5 </a:t>
            </a:r>
            <a:r>
              <a:rPr lang="en-US" dirty="0" err="1" smtClean="0"/>
              <a:t>TeV</a:t>
            </a:r>
            <a:r>
              <a:rPr lang="en-US" dirty="0" smtClean="0"/>
              <a:t> orbit corrected.</a:t>
            </a:r>
          </a:p>
          <a:p>
            <a:r>
              <a:rPr lang="en-US" dirty="0" smtClean="0"/>
              <a:t>00h34: Beam dump test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OK.</a:t>
            </a:r>
          </a:p>
          <a:p>
            <a:r>
              <a:rPr lang="en-US" dirty="0" smtClean="0">
                <a:sym typeface="Wingdings"/>
              </a:rPr>
              <a:t>00h37: Triplets in 78 and 81 tripped.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1143000"/>
            <a:ext cx="698500" cy="9271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 rot="451986">
            <a:off x="5869145" y="2398871"/>
            <a:ext cx="2975587" cy="138499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Beam dump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requalified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at 3.5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TeV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42333"/>
          <a:stretch>
            <a:fillRect/>
          </a:stretch>
        </p:blipFill>
        <p:spPr>
          <a:xfrm>
            <a:off x="228600" y="990600"/>
            <a:ext cx="8640000" cy="373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2076" y="5486400"/>
            <a:ext cx="12793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Ramp</a:t>
            </a:r>
            <a:endParaRPr lang="en-US" sz="3200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 bwMode="auto">
          <a:xfrm rot="5400000" flipH="1" flipV="1">
            <a:off x="1341567" y="3856168"/>
            <a:ext cx="3200400" cy="6006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/>
          <p:nvPr/>
        </p:nvSpPr>
        <p:spPr bwMode="auto">
          <a:xfrm rot="451986">
            <a:off x="5411945" y="5065872"/>
            <a:ext cx="2975587" cy="138499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st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test ramp with modified LHC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at 3.5 </a:t>
            </a:r>
            <a:r>
              <a:rPr lang="en-US" dirty="0" err="1" smtClean="0"/>
              <a:t>TeV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7/26/10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85800"/>
            <a:ext cx="7200000" cy="28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581400"/>
            <a:ext cx="7200000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36939</TotalTime>
  <Words>1915</Words>
  <Application>Microsoft Macintosh PowerPoint</Application>
  <PresentationFormat>On-screen Show (4:3)</PresentationFormat>
  <Paragraphs>204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Pixel</vt:lpstr>
      <vt:lpstr>Report Week 29   (R. Assmann, O. Bruening)</vt:lpstr>
      <vt:lpstr>Saturday 24.7.</vt:lpstr>
      <vt:lpstr>Saturday 24.7.</vt:lpstr>
      <vt:lpstr>IR6 Checks</vt:lpstr>
      <vt:lpstr>Saturday 24.7.</vt:lpstr>
      <vt:lpstr>Saturday 24.7. </vt:lpstr>
      <vt:lpstr>Saturday/Sunday 24/25.7.</vt:lpstr>
      <vt:lpstr>History</vt:lpstr>
      <vt:lpstr>Orbit at 3.5 TeV</vt:lpstr>
      <vt:lpstr>Sunday 25.7.</vt:lpstr>
      <vt:lpstr>Beta Beat B1</vt:lpstr>
      <vt:lpstr>Beta Beat B2</vt:lpstr>
      <vt:lpstr>Successful Pilot Bunch Ramp (High Chrom.)</vt:lpstr>
      <vt:lpstr>Sunday 25.7.</vt:lpstr>
      <vt:lpstr>Sunday 25.7.</vt:lpstr>
      <vt:lpstr>Successful Pilot Bunch Ramp (High Chrom.)</vt:lpstr>
      <vt:lpstr>Orbit B1</vt:lpstr>
      <vt:lpstr>Chromaticity B1</vt:lpstr>
      <vt:lpstr>Chromaticity B2</vt:lpstr>
      <vt:lpstr>Sunday 25.7.</vt:lpstr>
      <vt:lpstr>Sunday/Monday 25/26.7.</vt:lpstr>
      <vt:lpstr>Intensity History</vt:lpstr>
      <vt:lpstr>B1 Chromaticity in Ramp</vt:lpstr>
      <vt:lpstr>Longitudinal Blow-up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Ralph Assmann</cp:lastModifiedBy>
  <cp:revision>1894</cp:revision>
  <dcterms:created xsi:type="dcterms:W3CDTF">2010-07-26T05:43:59Z</dcterms:created>
  <dcterms:modified xsi:type="dcterms:W3CDTF">2010-07-26T06:25:07Z</dcterms:modified>
</cp:coreProperties>
</file>