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69" r:id="rId1"/>
  </p:sldMasterIdLst>
  <p:notesMasterIdLst>
    <p:notesMasterId r:id="rId14"/>
  </p:notesMasterIdLst>
  <p:handoutMasterIdLst>
    <p:handoutMasterId r:id="rId15"/>
  </p:handoutMasterIdLst>
  <p:sldIdLst>
    <p:sldId id="933" r:id="rId2"/>
    <p:sldId id="981" r:id="rId3"/>
    <p:sldId id="983" r:id="rId4"/>
    <p:sldId id="980" r:id="rId5"/>
    <p:sldId id="982" r:id="rId6"/>
    <p:sldId id="986" r:id="rId7"/>
    <p:sldId id="989" r:id="rId8"/>
    <p:sldId id="985" r:id="rId9"/>
    <p:sldId id="987" r:id="rId10"/>
    <p:sldId id="984" r:id="rId11"/>
    <p:sldId id="988" r:id="rId12"/>
    <p:sldId id="959" r:id="rId13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8000"/>
    <a:srgbClr val="FF0000"/>
    <a:srgbClr val="99FF99"/>
    <a:srgbClr val="0000FF"/>
    <a:srgbClr val="FFCCCC"/>
    <a:srgbClr val="9FCAFF"/>
    <a:srgbClr val="DDDDDD"/>
    <a:srgbClr val="99FFCC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7971" autoAdjust="0"/>
    <p:restoredTop sz="95262" autoAdjust="0"/>
  </p:normalViewPr>
  <p:slideViewPr>
    <p:cSldViewPr>
      <p:cViewPr>
        <p:scale>
          <a:sx n="100" d="100"/>
          <a:sy n="100" d="100"/>
        </p:scale>
        <p:origin x="-904" y="-376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7/25/10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5235A8-3F30-CD4B-93C3-534293F9D99E}" type="datetime1">
              <a:rPr lang="en-US" smtClean="0"/>
              <a:pPr/>
              <a:t>7/25/10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5EB0835-724C-DB4C-B87E-E5087EDD3B4C}" type="datetime1">
              <a:rPr lang="en-US" smtClean="0"/>
              <a:pPr/>
              <a:t>7/25/10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C8375E1-4E61-3444-AD31-027B9FCB23D9}" type="datetime1">
              <a:rPr lang="en-US" smtClean="0"/>
              <a:pPr/>
              <a:t>7/25/10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A374CA7F-3769-7E42-8A21-FB86B1656F95}" type="datetime1">
              <a:rPr lang="en-US" smtClean="0"/>
              <a:pPr/>
              <a:t>7/25/10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6FCAEBFB-D3B7-5C4D-9F05-2939C62AA7B9}" type="datetime1">
              <a:rPr lang="en-US" smtClean="0"/>
              <a:pPr/>
              <a:t>7/25/10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23AB7DAF-1FA9-1144-9D4E-316596D676A8}" type="datetime1">
              <a:rPr lang="en-US" smtClean="0"/>
              <a:pPr>
                <a:defRPr/>
              </a:pPr>
              <a:t>7/25/10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C83DC62-E000-8648-9895-ECAE66F57B54}" type="datetime1">
              <a:rPr lang="en-US" smtClean="0"/>
              <a:pPr/>
              <a:t>7/25/10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99B340B-B6C7-C244-BBB6-929F08A9C8F7}" type="datetime1">
              <a:rPr lang="en-US" smtClean="0"/>
              <a:pPr/>
              <a:t>7/25/10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918A62C-E5F6-204F-BE87-40A651DA39B6}" type="datetime1">
              <a:rPr lang="en-US" smtClean="0"/>
              <a:pPr/>
              <a:t>7/25/10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DEACDEB-B86A-A245-A93D-B51381F6EE9B}" type="datetime1">
              <a:rPr lang="en-US" smtClean="0"/>
              <a:pPr/>
              <a:t>7/25/10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5BB0F48-4862-994E-8CDE-8D34C81B5B35}" type="datetime1">
              <a:rPr lang="en-US" smtClean="0"/>
              <a:pPr/>
              <a:t>7/25/10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048975A-2FA0-5C48-9028-A7DBE418C15D}" type="datetime1">
              <a:rPr lang="en-US" smtClean="0"/>
              <a:pPr/>
              <a:t>7/25/10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73BDDA5-D933-FA44-A43D-BCC1CC882D52}" type="datetime1">
              <a:rPr lang="en-US" smtClean="0"/>
              <a:pPr/>
              <a:t>7/25/10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09950CC-3B82-5E45-A678-5CFAC51B5E2A}" type="datetime1">
              <a:rPr lang="en-US" smtClean="0"/>
              <a:pPr/>
              <a:t>7/25/10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174C0405-9B1B-A14E-B00B-BFBFE2BB4C58}" type="datetime1">
              <a:rPr lang="en-US" smtClean="0"/>
              <a:pPr/>
              <a:t>7/25/10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24.7.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62000"/>
            <a:ext cx="8229600" cy="5638800"/>
          </a:xfrm>
        </p:spPr>
        <p:txBody>
          <a:bodyPr/>
          <a:lstStyle/>
          <a:p>
            <a:r>
              <a:rPr lang="en-US" dirty="0" smtClean="0"/>
              <a:t>10h09: Ramp down with 10 A/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works well. </a:t>
            </a:r>
            <a:endParaRPr lang="en-US" dirty="0" smtClean="0"/>
          </a:p>
          <a:p>
            <a:r>
              <a:rPr lang="en-US" dirty="0" smtClean="0"/>
              <a:t>12h30: Beam back in LHC. </a:t>
            </a:r>
          </a:p>
          <a:p>
            <a:pPr lvl="1"/>
            <a:r>
              <a:rPr lang="en-US" dirty="0" smtClean="0"/>
              <a:t>Injection setup.</a:t>
            </a:r>
          </a:p>
          <a:p>
            <a:pPr lvl="1"/>
            <a:r>
              <a:rPr lang="en-US" dirty="0" smtClean="0"/>
              <a:t>Transfer lines were corrected to the old reference after the orbit change in </a:t>
            </a:r>
            <a:r>
              <a:rPr lang="en-US" dirty="0" smtClean="0"/>
              <a:t>the SPS.</a:t>
            </a:r>
          </a:p>
          <a:p>
            <a:pPr lvl="1"/>
            <a:r>
              <a:rPr lang="en-US" dirty="0" smtClean="0"/>
              <a:t>Large non-closure after polarity </a:t>
            </a:r>
            <a:r>
              <a:rPr lang="en-US" dirty="0" err="1" smtClean="0"/>
              <a:t>siwtch</a:t>
            </a:r>
            <a:r>
              <a:rPr lang="en-US" dirty="0" smtClean="0"/>
              <a:t> of </a:t>
            </a:r>
            <a:r>
              <a:rPr lang="en-US" dirty="0" err="1" smtClean="0"/>
              <a:t>LHCb</a:t>
            </a:r>
            <a:r>
              <a:rPr lang="en-US" dirty="0" smtClean="0"/>
              <a:t> dipole + compensator bump.</a:t>
            </a:r>
            <a:r>
              <a:rPr lang="en-US" dirty="0" smtClean="0"/>
              <a:t> Corrected </a:t>
            </a:r>
            <a:r>
              <a:rPr lang="en-US" dirty="0" smtClean="0"/>
              <a:t>it on one of the compensators.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Relatively large </a:t>
            </a:r>
            <a:r>
              <a:rPr lang="en-US" dirty="0" err="1" smtClean="0"/>
              <a:t>synchro</a:t>
            </a:r>
            <a:r>
              <a:rPr lang="en-US" dirty="0" smtClean="0"/>
              <a:t> loop error at injection ~ 60 deg peak to peak. </a:t>
            </a:r>
            <a:r>
              <a:rPr lang="en-US" dirty="0" smtClean="0"/>
              <a:t>Needs adjusting </a:t>
            </a:r>
            <a:r>
              <a:rPr lang="en-US" dirty="0" smtClean="0"/>
              <a:t>before filling later on. (Check </a:t>
            </a:r>
            <a:r>
              <a:rPr lang="en-US" dirty="0" err="1" smtClean="0"/>
              <a:t>dp/p</a:t>
            </a:r>
            <a:r>
              <a:rPr lang="en-US" dirty="0" smtClean="0"/>
              <a:t> on first turn).</a:t>
            </a:r>
            <a:endParaRPr lang="en-US" dirty="0" smtClean="0"/>
          </a:p>
          <a:p>
            <a:r>
              <a:rPr lang="en-US" dirty="0" smtClean="0"/>
              <a:t>cfv-sr7-blmr tripped several times in shift.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88E2B33-8CC2-CD4C-88A3-7A77B5FFBCFD}" type="datetime1">
              <a:rPr lang="en-US" smtClean="0"/>
              <a:pPr/>
              <a:t>7/25/10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Beta Beat B1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C83DC62-E000-8648-9895-ECAE66F57B54}" type="datetime1">
              <a:rPr lang="en-US" smtClean="0"/>
              <a:pPr/>
              <a:t>7/25/10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609600"/>
            <a:ext cx="7920000" cy="561854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Beta Beat B2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C83DC62-E000-8648-9895-ECAE66F57B54}" type="datetime1">
              <a:rPr lang="en-US" smtClean="0"/>
              <a:pPr/>
              <a:t>7/25/10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762000"/>
            <a:ext cx="7920000" cy="554585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Ahead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62000"/>
            <a:ext cx="8229600" cy="5638800"/>
          </a:xfrm>
        </p:spPr>
        <p:txBody>
          <a:bodyPr/>
          <a:lstStyle/>
          <a:p>
            <a:r>
              <a:rPr lang="en-US" dirty="0" smtClean="0"/>
              <a:t>To be discussed</a:t>
            </a:r>
          </a:p>
          <a:p>
            <a:r>
              <a:rPr lang="en-US" dirty="0" smtClean="0"/>
              <a:t>Present idea:</a:t>
            </a:r>
          </a:p>
          <a:p>
            <a:pPr lvl="1"/>
            <a:r>
              <a:rPr lang="en-US" dirty="0" smtClean="0"/>
              <a:t>Sort out ramp with pilot bunch (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Then test ramp with  nominal bunch: squeeze, collisions, SMP, loss maps, … (~10 </a:t>
            </a:r>
            <a:r>
              <a:rPr lang="en-US" dirty="0" err="1" smtClean="0"/>
              <a:t>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Then multi-bunch injection setup or 13b </a:t>
            </a:r>
            <a:r>
              <a:rPr lang="en-US" dirty="0" smtClean="0"/>
              <a:t>fill.</a:t>
            </a:r>
          </a:p>
          <a:p>
            <a:pPr lvl="1"/>
            <a:r>
              <a:rPr lang="en-US" dirty="0" smtClean="0"/>
              <a:t>Sort out BLM rack</a:t>
            </a:r>
          </a:p>
          <a:p>
            <a:pPr lvl="1"/>
            <a:r>
              <a:rPr lang="en-US" dirty="0" smtClean="0"/>
              <a:t>CMS access, if access for the machine…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88E2B33-8CC2-CD4C-88A3-7A77B5FFBCFD}" type="datetime1">
              <a:rPr lang="en-US" smtClean="0"/>
              <a:pPr/>
              <a:t>7/25/10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24.7.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62000"/>
            <a:ext cx="8229600" cy="5638800"/>
          </a:xfrm>
        </p:spPr>
        <p:txBody>
          <a:bodyPr/>
          <a:lstStyle/>
          <a:p>
            <a:r>
              <a:rPr lang="en-US" dirty="0" smtClean="0"/>
              <a:t>14h23: Beam dump checks –  IR6 BPM interlock.</a:t>
            </a:r>
          </a:p>
          <a:p>
            <a:pPr lvl="1"/>
            <a:r>
              <a:rPr lang="en-US" dirty="0" smtClean="0"/>
              <a:t>- P6 Interlock BPM checked with single pilot and bumps only at L or R of P6. B2 tested only (only system changed in technical stop). All 8 combinations L/R, H/V, +/- triggered both crates A&amp;B correctly at the right </a:t>
            </a:r>
            <a:r>
              <a:rPr lang="en-US" dirty="0" smtClean="0"/>
              <a:t>amplitudes.</a:t>
            </a:r>
            <a:endParaRPr lang="en-US" dirty="0" smtClean="0"/>
          </a:p>
          <a:p>
            <a:pPr lvl="1"/>
            <a:r>
              <a:rPr lang="en-US" dirty="0" smtClean="0"/>
              <a:t>Repeated </a:t>
            </a:r>
            <a:r>
              <a:rPr lang="en-US" dirty="0" smtClean="0"/>
              <a:t>above tests with single INDIV bunch; again all OK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Repeated </a:t>
            </a:r>
            <a:r>
              <a:rPr lang="en-US" dirty="0" smtClean="0"/>
              <a:t>with 2 INDIV bunches for H plane, with </a:t>
            </a:r>
            <a:r>
              <a:rPr lang="en-US" dirty="0" err="1" smtClean="0"/>
              <a:t>turncount</a:t>
            </a:r>
            <a:r>
              <a:rPr lang="en-US" dirty="0" smtClean="0"/>
              <a:t> set to 170/100, to try to reproduce problems seen 10 days ago. All behaved OK, with crates A&amp;B triggering - only difference </a:t>
            </a:r>
            <a:r>
              <a:rPr lang="en-US" dirty="0" err="1" smtClean="0"/>
              <a:t>wrt</a:t>
            </a:r>
            <a:r>
              <a:rPr lang="en-US" dirty="0" smtClean="0"/>
              <a:t> 1 bunch was that trigger happened at maybe 0.5 mm larger amplitude for 2 </a:t>
            </a:r>
            <a:r>
              <a:rPr lang="en-US" dirty="0" smtClean="0"/>
              <a:t>bunches.</a:t>
            </a:r>
            <a:endParaRPr lang="en-US" dirty="0" smtClean="0"/>
          </a:p>
          <a:p>
            <a:pPr lvl="1"/>
            <a:r>
              <a:rPr lang="en-US" dirty="0" smtClean="0"/>
              <a:t>No </a:t>
            </a:r>
            <a:r>
              <a:rPr lang="en-US" dirty="0" smtClean="0"/>
              <a:t>attempt made to check intensity </a:t>
            </a:r>
            <a:r>
              <a:rPr lang="en-US" dirty="0" smtClean="0"/>
              <a:t>dependence.</a:t>
            </a:r>
            <a:endParaRPr lang="en-US" dirty="0" smtClean="0"/>
          </a:p>
          <a:p>
            <a:pPr lvl="1"/>
            <a:r>
              <a:rPr lang="en-US" dirty="0" smtClean="0"/>
              <a:t>All </a:t>
            </a:r>
            <a:r>
              <a:rPr lang="en-US" dirty="0" smtClean="0"/>
              <a:t>Interlock BPM tests passed OK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88E2B33-8CC2-CD4C-88A3-7A77B5FFBCFD}" type="datetime1">
              <a:rPr lang="en-US" smtClean="0"/>
              <a:pPr/>
              <a:t>7/25/10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IR6 Checks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C83DC62-E000-8648-9895-ECAE66F57B54}" type="datetime1">
              <a:rPr lang="en-US" smtClean="0"/>
              <a:pPr/>
              <a:t>7/25/10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14400"/>
            <a:ext cx="8640000" cy="3456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24.7.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685800"/>
            <a:ext cx="8229600" cy="5638800"/>
          </a:xfrm>
        </p:spPr>
        <p:txBody>
          <a:bodyPr/>
          <a:lstStyle/>
          <a:p>
            <a:r>
              <a:rPr lang="en-US" dirty="0" smtClean="0"/>
              <a:t>17h05: Injection tests with higher bunch intensity.</a:t>
            </a:r>
          </a:p>
          <a:p>
            <a:pPr lvl="1"/>
            <a:r>
              <a:rPr lang="en-US" dirty="0" smtClean="0"/>
              <a:t>Trajectories in </a:t>
            </a:r>
            <a:r>
              <a:rPr lang="en-US" dirty="0" err="1" smtClean="0"/>
              <a:t>TLs</a:t>
            </a:r>
            <a:r>
              <a:rPr lang="en-US" dirty="0" smtClean="0"/>
              <a:t> different </a:t>
            </a:r>
            <a:r>
              <a:rPr lang="en-US" dirty="0" smtClean="0"/>
              <a:t>after </a:t>
            </a:r>
            <a:r>
              <a:rPr lang="en-US" dirty="0" smtClean="0"/>
              <a:t>TS. SPS </a:t>
            </a:r>
            <a:r>
              <a:rPr lang="en-US" dirty="0" smtClean="0"/>
              <a:t>extraction</a:t>
            </a:r>
            <a:r>
              <a:rPr lang="en-US" dirty="0" smtClean="0"/>
              <a:t> </a:t>
            </a:r>
            <a:r>
              <a:rPr lang="en-US" dirty="0" err="1" smtClean="0"/>
              <a:t>resteered</a:t>
            </a:r>
            <a:r>
              <a:rPr lang="en-US" dirty="0" smtClean="0"/>
              <a:t> </a:t>
            </a:r>
            <a:r>
              <a:rPr lang="en-US" dirty="0" smtClean="0"/>
              <a:t>with extraction bumpers, to </a:t>
            </a:r>
            <a:r>
              <a:rPr lang="en-US" dirty="0" err="1" smtClean="0"/>
              <a:t>optimise</a:t>
            </a:r>
            <a:r>
              <a:rPr lang="en-US" dirty="0" smtClean="0"/>
              <a:t> </a:t>
            </a:r>
            <a:r>
              <a:rPr lang="en-US" dirty="0" err="1" smtClean="0"/>
              <a:t>traj</a:t>
            </a:r>
            <a:r>
              <a:rPr lang="en-US" dirty="0" smtClean="0"/>
              <a:t>. </a:t>
            </a:r>
            <a:r>
              <a:rPr lang="en-US" dirty="0" smtClean="0"/>
              <a:t>in TT40 and </a:t>
            </a:r>
            <a:r>
              <a:rPr lang="en-US" dirty="0" smtClean="0"/>
              <a:t>TT60</a:t>
            </a:r>
            <a:endParaRPr lang="en-US" dirty="0" smtClean="0"/>
          </a:p>
          <a:p>
            <a:pPr lvl="1"/>
            <a:r>
              <a:rPr lang="en-US" dirty="0" smtClean="0"/>
              <a:t>Corrections </a:t>
            </a:r>
            <a:r>
              <a:rPr lang="en-US" dirty="0" smtClean="0"/>
              <a:t>also needed in TI2 using TT60 and TI2 </a:t>
            </a:r>
            <a:r>
              <a:rPr lang="en-US" dirty="0" smtClean="0"/>
              <a:t>elements. </a:t>
            </a:r>
            <a:endParaRPr lang="en-US" dirty="0" smtClean="0"/>
          </a:p>
          <a:p>
            <a:pPr lvl="1"/>
            <a:r>
              <a:rPr lang="en-US" dirty="0" smtClean="0"/>
              <a:t>TI2 worse </a:t>
            </a:r>
            <a:r>
              <a:rPr lang="en-US" dirty="0" smtClean="0"/>
              <a:t>with RMS of 0.6 mm in </a:t>
            </a:r>
            <a:r>
              <a:rPr lang="en-US" dirty="0" smtClean="0"/>
              <a:t>H: SPS magnets </a:t>
            </a:r>
            <a:r>
              <a:rPr lang="en-US" dirty="0" smtClean="0"/>
              <a:t>(orbit)</a:t>
            </a:r>
            <a:r>
              <a:rPr lang="en-US" dirty="0" smtClean="0"/>
              <a:t> + TI2 MQI204 / attached </a:t>
            </a:r>
            <a:r>
              <a:rPr lang="en-US" dirty="0" smtClean="0"/>
              <a:t>BPMI</a:t>
            </a:r>
            <a:r>
              <a:rPr lang="en-US" dirty="0" smtClean="0"/>
              <a:t> removed/reinstalled </a:t>
            </a:r>
            <a:r>
              <a:rPr lang="en-US" dirty="0" smtClean="0"/>
              <a:t>for </a:t>
            </a:r>
            <a:r>
              <a:rPr lang="en-US" dirty="0" err="1" smtClean="0"/>
              <a:t>HiRadMat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TI8 </a:t>
            </a:r>
            <a:r>
              <a:rPr lang="en-US" dirty="0" smtClean="0"/>
              <a:t>RMS </a:t>
            </a:r>
            <a:r>
              <a:rPr lang="en-US" dirty="0" err="1" smtClean="0"/>
              <a:t>wrt</a:t>
            </a:r>
            <a:r>
              <a:rPr lang="en-US" dirty="0" smtClean="0"/>
              <a:t> old reference now about 0.4 </a:t>
            </a:r>
            <a:r>
              <a:rPr lang="en-US" dirty="0" smtClean="0"/>
              <a:t>mm.</a:t>
            </a:r>
            <a:endParaRPr lang="en-US" dirty="0" smtClean="0"/>
          </a:p>
          <a:p>
            <a:pPr lvl="1"/>
            <a:r>
              <a:rPr lang="en-US" dirty="0" smtClean="0"/>
              <a:t>Losses </a:t>
            </a:r>
            <a:r>
              <a:rPr lang="en-US" dirty="0" smtClean="0"/>
              <a:t>checked on </a:t>
            </a:r>
            <a:r>
              <a:rPr lang="en-US" dirty="0" err="1" smtClean="0"/>
              <a:t>TCDIs</a:t>
            </a:r>
            <a:r>
              <a:rPr lang="en-US" dirty="0" smtClean="0"/>
              <a:t>. </a:t>
            </a:r>
            <a:r>
              <a:rPr lang="en-US" dirty="0" smtClean="0"/>
              <a:t>L</a:t>
            </a:r>
            <a:r>
              <a:rPr lang="en-US" dirty="0" smtClean="0"/>
              <a:t>osses </a:t>
            </a:r>
            <a:r>
              <a:rPr lang="en-US" dirty="0" smtClean="0"/>
              <a:t>consistent with offsets of up to several sigma -</a:t>
            </a:r>
            <a:r>
              <a:rPr lang="en-US" dirty="0" smtClean="0"/>
              <a:t> SPS </a:t>
            </a:r>
            <a:r>
              <a:rPr lang="en-US" dirty="0" smtClean="0"/>
              <a:t>pilot beam had H </a:t>
            </a:r>
            <a:r>
              <a:rPr lang="en-US" dirty="0" err="1" smtClean="0"/>
              <a:t>emittance</a:t>
            </a:r>
            <a:r>
              <a:rPr lang="en-US" dirty="0" smtClean="0"/>
              <a:t> of 1.6 um.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Still work </a:t>
            </a:r>
            <a:r>
              <a:rPr lang="en-US" dirty="0" smtClean="0"/>
              <a:t>on TI2 and TI8 trajectories tomorrow. New TCDI setup tomorrow not excluded, at least for most critical </a:t>
            </a:r>
            <a:r>
              <a:rPr lang="en-US" dirty="0" smtClean="0"/>
              <a:t>losses.</a:t>
            </a:r>
            <a:endParaRPr lang="en-US" dirty="0" smtClean="0"/>
          </a:p>
          <a:p>
            <a:pPr lvl="1"/>
            <a:r>
              <a:rPr lang="en-US" dirty="0" smtClean="0"/>
              <a:t>Losses </a:t>
            </a:r>
            <a:r>
              <a:rPr lang="en-US" dirty="0" smtClean="0"/>
              <a:t>in LHC </a:t>
            </a:r>
            <a:r>
              <a:rPr lang="en-US" dirty="0" smtClean="0"/>
              <a:t>checked: </a:t>
            </a:r>
            <a:r>
              <a:rPr lang="en-US" dirty="0" err="1" smtClean="0"/>
              <a:t>overinjection</a:t>
            </a:r>
            <a:r>
              <a:rPr lang="en-US" dirty="0" smtClean="0"/>
              <a:t>, injection </a:t>
            </a:r>
            <a:r>
              <a:rPr lang="en-US" dirty="0" smtClean="0"/>
              <a:t>of 2nd nominal bunch. Possible to inject the INDIV bunches (OK for the </a:t>
            </a:r>
            <a:r>
              <a:rPr lang="en-US" dirty="0" smtClean="0"/>
              <a:t>night) </a:t>
            </a:r>
            <a:r>
              <a:rPr lang="en-US" dirty="0" smtClean="0"/>
              <a:t>but losses up to 50-60 % of threshold on Q8/Q7 </a:t>
            </a:r>
            <a:r>
              <a:rPr lang="en-US" dirty="0" err="1" smtClean="0"/>
              <a:t>BLMs</a:t>
            </a:r>
            <a:r>
              <a:rPr lang="en-US" dirty="0" smtClean="0"/>
              <a:t>: </a:t>
            </a:r>
            <a:r>
              <a:rPr lang="en-US" dirty="0" err="1" smtClean="0"/>
              <a:t>unscraped</a:t>
            </a:r>
            <a:r>
              <a:rPr lang="en-US" dirty="0" smtClean="0"/>
              <a:t> </a:t>
            </a:r>
            <a:r>
              <a:rPr lang="en-US" dirty="0" smtClean="0"/>
              <a:t>INDIV bunch</a:t>
            </a:r>
            <a:r>
              <a:rPr lang="en-US" dirty="0" smtClean="0"/>
              <a:t> W/O transverse </a:t>
            </a:r>
            <a:r>
              <a:rPr lang="en-US" dirty="0" smtClean="0"/>
              <a:t>blowup </a:t>
            </a:r>
            <a:r>
              <a:rPr lang="en-US" dirty="0" smtClean="0"/>
              <a:t>(~2um </a:t>
            </a:r>
            <a:r>
              <a:rPr lang="en-US" dirty="0" smtClean="0"/>
              <a:t>HV)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Need </a:t>
            </a:r>
            <a:r>
              <a:rPr lang="en-US" dirty="0" smtClean="0"/>
              <a:t>pilot, INDIV and LHC2 </a:t>
            </a:r>
            <a:r>
              <a:rPr lang="en-US" dirty="0" err="1" smtClean="0"/>
              <a:t>multibunch</a:t>
            </a:r>
            <a:r>
              <a:rPr lang="en-US" dirty="0" smtClean="0"/>
              <a:t> beams all OK for tomorrow with correct transverse parameters and scraping.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88E2B33-8CC2-CD4C-88A3-7A77B5FFBCFD}" type="datetime1">
              <a:rPr lang="en-US" smtClean="0"/>
              <a:pPr/>
              <a:t>7/25/10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24.7.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18h23 – 22h20: BLM </a:t>
            </a:r>
            <a:r>
              <a:rPr lang="en-US" dirty="0" smtClean="0"/>
              <a:t>crate</a:t>
            </a:r>
            <a:r>
              <a:rPr lang="en-US" dirty="0" smtClean="0"/>
              <a:t> problem in </a:t>
            </a:r>
            <a:r>
              <a:rPr lang="en-US" dirty="0" smtClean="0"/>
              <a:t>point </a:t>
            </a:r>
            <a:r>
              <a:rPr lang="en-US" dirty="0" smtClean="0"/>
              <a:t>7 repair attempt:</a:t>
            </a:r>
          </a:p>
          <a:p>
            <a:pPr lvl="1"/>
            <a:r>
              <a:rPr lang="en-US" dirty="0" smtClean="0"/>
              <a:t>Experts </a:t>
            </a:r>
            <a:r>
              <a:rPr lang="en-US" dirty="0" smtClean="0"/>
              <a:t>have changed a piece of HW and deployed some more software diagnostics to follow-up the problem.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In </a:t>
            </a:r>
            <a:r>
              <a:rPr lang="en-US" dirty="0" smtClean="0"/>
              <a:t>parallel, the faulty crate (cfv-sr7-blmr) has been taken out from the SIS interlock.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As </a:t>
            </a:r>
            <a:r>
              <a:rPr lang="en-US" dirty="0" smtClean="0"/>
              <a:t>soon as possible, a power cycle should be done by Christos to get rid of the offset in BLM point 7. In case communication is again lost, we should restart in </a:t>
            </a:r>
            <a:r>
              <a:rPr lang="en-US" dirty="0" err="1" smtClean="0"/>
              <a:t>diamon</a:t>
            </a:r>
            <a:r>
              <a:rPr lang="en-US" dirty="0" smtClean="0"/>
              <a:t> the process BLMLHC_M on the crate cfv-sr7-blmr</a:t>
            </a:r>
            <a:r>
              <a:rPr lang="en-US" dirty="0" smtClean="0"/>
              <a:t>)</a:t>
            </a:r>
          </a:p>
          <a:p>
            <a:r>
              <a:rPr lang="en-US" dirty="0" smtClean="0"/>
              <a:t>D</a:t>
            </a:r>
            <a:r>
              <a:rPr lang="en-US" dirty="0" smtClean="0"/>
              <a:t>uring </a:t>
            </a:r>
            <a:r>
              <a:rPr lang="en-US" dirty="0" smtClean="0"/>
              <a:t>the down-time, SPS has corrected the instabilities which was preventing using the scrapers and INDIV is now back to nominal settings.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C83DC62-E000-8648-9895-ECAE66F57B54}" type="datetime1">
              <a:rPr lang="en-US" smtClean="0"/>
              <a:pPr/>
              <a:t>7/25/10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Saturday/Sunday 24/25.7.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11750"/>
          </a:xfrm>
        </p:spPr>
        <p:txBody>
          <a:bodyPr/>
          <a:lstStyle/>
          <a:p>
            <a:r>
              <a:rPr lang="en-US" dirty="0" smtClean="0"/>
              <a:t>23h12: Prepare ramp. </a:t>
            </a:r>
          </a:p>
          <a:p>
            <a:pPr lvl="1"/>
            <a:r>
              <a:rPr lang="en-US" dirty="0" smtClean="0"/>
              <a:t>Accumulated more than 25 units of chromaticity trim.</a:t>
            </a:r>
          </a:p>
          <a:p>
            <a:pPr lvl="1"/>
            <a:r>
              <a:rPr lang="en-US" dirty="0" smtClean="0"/>
              <a:t>Limits changed in LSA.</a:t>
            </a:r>
          </a:p>
          <a:p>
            <a:r>
              <a:rPr lang="en-US" dirty="0" smtClean="0"/>
              <a:t>23h41: Start ramp.</a:t>
            </a:r>
          </a:p>
          <a:p>
            <a:pPr lvl="1"/>
            <a:r>
              <a:rPr lang="en-US" dirty="0" smtClean="0"/>
              <a:t>Loss of intensity.</a:t>
            </a:r>
          </a:p>
          <a:p>
            <a:r>
              <a:rPr lang="en-US" dirty="0" smtClean="0"/>
              <a:t>00h30: 3.5 </a:t>
            </a:r>
            <a:r>
              <a:rPr lang="en-US" dirty="0" err="1" smtClean="0"/>
              <a:t>TeV</a:t>
            </a:r>
            <a:r>
              <a:rPr lang="en-US" dirty="0" smtClean="0"/>
              <a:t> orbit corrected.</a:t>
            </a:r>
          </a:p>
          <a:p>
            <a:r>
              <a:rPr lang="en-US" dirty="0" smtClean="0"/>
              <a:t>00h34: Beam dump test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OK.</a:t>
            </a:r>
          </a:p>
          <a:p>
            <a:r>
              <a:rPr lang="en-US" dirty="0" smtClean="0">
                <a:sym typeface="Wingdings"/>
              </a:rPr>
              <a:t>00h37: Triplets in 78 and 81 tripped.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C83DC62-E000-8648-9895-ECAE66F57B54}" type="datetime1">
              <a:rPr lang="en-US" smtClean="0"/>
              <a:pPr/>
              <a:t>7/25/10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200" y="1143000"/>
            <a:ext cx="698500" cy="9271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C83DC62-E000-8648-9895-ECAE66F57B54}" type="datetime1">
              <a:rPr lang="en-US" smtClean="0"/>
              <a:pPr/>
              <a:t>7/25/10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 t="42333"/>
          <a:stretch>
            <a:fillRect/>
          </a:stretch>
        </p:blipFill>
        <p:spPr>
          <a:xfrm>
            <a:off x="228600" y="990600"/>
            <a:ext cx="8640000" cy="3736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72076" y="5486400"/>
            <a:ext cx="127931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Ramp</a:t>
            </a:r>
            <a:endParaRPr lang="en-US" sz="3200" dirty="0"/>
          </a:p>
        </p:txBody>
      </p:sp>
      <p:cxnSp>
        <p:nvCxnSpPr>
          <p:cNvPr id="9" name="Straight Arrow Connector 8"/>
          <p:cNvCxnSpPr>
            <a:stCxn id="7" idx="0"/>
          </p:cNvCxnSpPr>
          <p:nvPr/>
        </p:nvCxnSpPr>
        <p:spPr bwMode="auto">
          <a:xfrm rot="5400000" flipH="1" flipV="1">
            <a:off x="1341567" y="3856168"/>
            <a:ext cx="3200400" cy="60065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 at 3.5 </a:t>
            </a:r>
            <a:r>
              <a:rPr lang="en-US" dirty="0" err="1" smtClean="0"/>
              <a:t>TeV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C83DC62-E000-8648-9895-ECAE66F57B54}" type="datetime1">
              <a:rPr lang="en-US" smtClean="0"/>
              <a:pPr/>
              <a:t>7/25/10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685800"/>
            <a:ext cx="7200000" cy="288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581400"/>
            <a:ext cx="7200000" cy="2880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Sunday 25.7.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11750"/>
          </a:xfrm>
        </p:spPr>
        <p:txBody>
          <a:bodyPr/>
          <a:lstStyle/>
          <a:p>
            <a:r>
              <a:rPr lang="en-US" dirty="0" smtClean="0"/>
              <a:t>02h15: Beams at injection.</a:t>
            </a:r>
          </a:p>
          <a:p>
            <a:pPr lvl="1"/>
            <a:r>
              <a:rPr lang="en-US" dirty="0" smtClean="0"/>
              <a:t>Chromaticity correction.</a:t>
            </a:r>
          </a:p>
          <a:p>
            <a:pPr lvl="1"/>
            <a:r>
              <a:rPr lang="en-US" dirty="0" smtClean="0"/>
              <a:t>Beta beat measurement at injection.</a:t>
            </a:r>
          </a:p>
          <a:p>
            <a:r>
              <a:rPr lang="en-US" dirty="0" smtClean="0"/>
              <a:t>03h15:</a:t>
            </a:r>
            <a:r>
              <a:rPr lang="en-US" dirty="0" smtClean="0"/>
              <a:t> Loss the </a:t>
            </a:r>
            <a:r>
              <a:rPr lang="en-US" dirty="0" err="1" smtClean="0"/>
              <a:t>cryo</a:t>
            </a:r>
            <a:r>
              <a:rPr lang="en-US" dirty="0" smtClean="0"/>
              <a:t> maintain in </a:t>
            </a:r>
            <a:r>
              <a:rPr lang="en-US" dirty="0" smtClean="0"/>
              <a:t>S23. Reset remotely.</a:t>
            </a:r>
          </a:p>
          <a:p>
            <a:r>
              <a:rPr lang="en-US" dirty="0" smtClean="0"/>
              <a:t>04h37: EPC </a:t>
            </a:r>
            <a:r>
              <a:rPr lang="en-US" dirty="0" smtClean="0"/>
              <a:t>piquet informed us that the TCR and filters in P2 are off</a:t>
            </a:r>
            <a:r>
              <a:rPr lang="en-US" dirty="0" smtClean="0"/>
              <a:t>.</a:t>
            </a:r>
          </a:p>
          <a:p>
            <a:r>
              <a:rPr lang="en-US" dirty="0" smtClean="0"/>
              <a:t>07h00: Reset of P2 compensator. Recover and pre-cycle.</a:t>
            </a:r>
          </a:p>
          <a:p>
            <a:r>
              <a:rPr lang="en-US" dirty="0" smtClean="0"/>
              <a:t>During night: 7 trips more on BLM crate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needs to be fixed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C83DC62-E000-8648-9895-ECAE66F57B54}" type="datetime1">
              <a:rPr lang="en-US" smtClean="0"/>
              <a:pPr/>
              <a:t>7/25/10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36047</TotalTime>
  <Words>840</Words>
  <Application>Microsoft Macintosh PowerPoint</Application>
  <PresentationFormat>On-screen Show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Pixel</vt:lpstr>
      <vt:lpstr>Saturday 24.7.</vt:lpstr>
      <vt:lpstr>Saturday 24.7.</vt:lpstr>
      <vt:lpstr>IR6 Checks</vt:lpstr>
      <vt:lpstr>Saturday 24.7.</vt:lpstr>
      <vt:lpstr>Saturday 24.7. </vt:lpstr>
      <vt:lpstr>Saturday/Sunday 24/25.7.</vt:lpstr>
      <vt:lpstr>History</vt:lpstr>
      <vt:lpstr>Orbit at 3.5 TeV</vt:lpstr>
      <vt:lpstr>Sunday 25.7.</vt:lpstr>
      <vt:lpstr>Beta Beat B1</vt:lpstr>
      <vt:lpstr>Beta Beat B2</vt:lpstr>
      <vt:lpstr>Ahead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Ralph Assmann</cp:lastModifiedBy>
  <cp:revision>1852</cp:revision>
  <dcterms:created xsi:type="dcterms:W3CDTF">2010-07-25T06:04:21Z</dcterms:created>
  <dcterms:modified xsi:type="dcterms:W3CDTF">2010-07-25T06:54:39Z</dcterms:modified>
</cp:coreProperties>
</file>