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1"/>
  </p:notesMasterIdLst>
  <p:sldIdLst>
    <p:sldId id="344" r:id="rId2"/>
    <p:sldId id="345" r:id="rId3"/>
    <p:sldId id="346" r:id="rId4"/>
    <p:sldId id="347" r:id="rId5"/>
    <p:sldId id="354" r:id="rId6"/>
    <p:sldId id="335" r:id="rId7"/>
    <p:sldId id="343" r:id="rId8"/>
    <p:sldId id="352" r:id="rId9"/>
    <p:sldId id="350" r:id="rId10"/>
    <p:sldId id="351" r:id="rId11"/>
    <p:sldId id="349" r:id="rId12"/>
    <p:sldId id="356" r:id="rId13"/>
    <p:sldId id="357" r:id="rId14"/>
    <p:sldId id="348" r:id="rId15"/>
    <p:sldId id="353" r:id="rId16"/>
    <p:sldId id="355" r:id="rId17"/>
    <p:sldId id="339" r:id="rId18"/>
    <p:sldId id="340" r:id="rId19"/>
    <p:sldId id="358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1248" autoAdjust="0"/>
  </p:normalViewPr>
  <p:slideViewPr>
    <p:cSldViewPr snapToGrid="0" snapToObjects="1">
      <p:cViewPr varScale="1">
        <p:scale>
          <a:sx n="67" d="100"/>
          <a:sy n="67" d="100"/>
        </p:scale>
        <p:origin x="-11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67FE2-1CE6-3F45-BDE3-2F1476ED856A}" type="datetimeFigureOut">
              <a:rPr lang="en-US" smtClean="0"/>
              <a:pPr/>
              <a:t>7/19/2010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E8748-EC35-3242-BCE5-4852AB75D9B3}" type="slidenum">
              <a:rPr lang="de-DE" smtClean="0"/>
              <a:pPr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AA1846-2F8C-4BBB-8561-543E68D97B78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14</a:t>
            </a:fld>
            <a:endParaRPr lang="de-D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15</a:t>
            </a:fld>
            <a:endParaRPr lang="de-D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16</a:t>
            </a:fld>
            <a:endParaRPr lang="de-D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17</a:t>
            </a:fld>
            <a:endParaRPr lang="de-D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18</a:t>
            </a:fld>
            <a:endParaRPr lang="de-D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19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E8748-EC35-3242-BCE5-4852AB75D9B3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AA1846-2F8C-4BBB-8561-543E68D97B78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8" descr="AB_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82200" y="7620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4" name="Picture 41" descr="CERNTE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601200" y="2970213"/>
            <a:ext cx="11144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Weekly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600" dirty="0" smtClean="0"/>
              <a:t>Summary Week 28 -12.07/19.07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2800" dirty="0" smtClean="0"/>
              <a:t>M. Lamont &amp; J. </a:t>
            </a:r>
            <a:r>
              <a:rPr lang="en-US" sz="2800" dirty="0" err="1" smtClean="0"/>
              <a:t>Wenninger</a:t>
            </a: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r>
              <a:rPr lang="en-US" sz="2800" dirty="0" smtClean="0"/>
              <a:t>for the OP team and </a:t>
            </a:r>
          </a:p>
          <a:p>
            <a:pPr algn="ctr">
              <a:buNone/>
            </a:pPr>
            <a:r>
              <a:rPr lang="en-US" sz="2800" dirty="0" smtClean="0"/>
              <a:t>for all colleagues from the various groups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Hump vs. GSM signal in the tunnel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4876800"/>
            <a:ext cx="8686800" cy="1371600"/>
          </a:xfrm>
        </p:spPr>
        <p:txBody>
          <a:bodyPr/>
          <a:lstStyle/>
          <a:p>
            <a:endParaRPr lang="en-GB" sz="1800" smtClean="0">
              <a:solidFill>
                <a:srgbClr val="FF0000"/>
              </a:solidFill>
            </a:endParaRPr>
          </a:p>
          <a:p>
            <a:endParaRPr lang="en-GB" sz="1800" smtClean="0">
              <a:solidFill>
                <a:srgbClr val="FF0000"/>
              </a:solidFill>
            </a:endParaRPr>
          </a:p>
          <a:p>
            <a:r>
              <a:rPr lang="en-GB" sz="1800" smtClean="0">
                <a:solidFill>
                  <a:srgbClr val="FF0000"/>
                </a:solidFill>
              </a:rPr>
              <a:t>Typical slow drift in frequency as observed in other occasions, but no significant change in amplitude</a:t>
            </a:r>
            <a:endParaRPr lang="en-GB" sz="1800" dirty="0" smtClean="0">
              <a:solidFill>
                <a:srgbClr val="FF0000"/>
              </a:solidFill>
            </a:endParaRPr>
          </a:p>
        </p:txBody>
      </p:sp>
      <p:pic>
        <p:nvPicPr>
          <p:cNvPr id="10244" name="Picture 4" descr="http://elogbook.cern.ch/eLogbook/attach_reader?attach_id=10915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990600"/>
            <a:ext cx="7848600" cy="4495800"/>
          </a:xfrm>
          <a:prstGeom prst="rect">
            <a:avLst/>
          </a:prstGeom>
          <a:noFill/>
        </p:spPr>
      </p:pic>
      <p:sp>
        <p:nvSpPr>
          <p:cNvPr id="10" name="TextBox 10"/>
          <p:cNvSpPr txBox="1">
            <a:spLocks noChangeArrowheads="1"/>
          </p:cNvSpPr>
          <p:nvPr/>
        </p:nvSpPr>
        <p:spPr bwMode="auto">
          <a:xfrm>
            <a:off x="7086600" y="3733800"/>
            <a:ext cx="1676400" cy="30777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FFFF66"/>
                </a:solidFill>
              </a:rPr>
              <a:t>GSM OFF – B2V</a:t>
            </a:r>
            <a:endParaRPr lang="en-GB" sz="1400" b="1" dirty="0">
              <a:solidFill>
                <a:srgbClr val="FFFF66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162800" y="1828800"/>
            <a:ext cx="1676400" cy="307777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FFFF66"/>
                </a:solidFill>
              </a:rPr>
              <a:t>GSM OFF </a:t>
            </a:r>
            <a:r>
              <a:rPr lang="en-GB" sz="1400" b="1" smtClean="0">
                <a:solidFill>
                  <a:srgbClr val="FFFF66"/>
                </a:solidFill>
              </a:rPr>
              <a:t>– B2H</a:t>
            </a:r>
            <a:endParaRPr lang="en-GB" sz="1400" b="1" dirty="0">
              <a:solidFill>
                <a:srgbClr val="FFFF66"/>
              </a:solidFill>
            </a:endParaRPr>
          </a:p>
        </p:txBody>
      </p:sp>
      <p:pic>
        <p:nvPicPr>
          <p:cNvPr id="10242" name="Picture 2" descr="http://elogbook.cern.ch/eLogbook/attach_reader?attach_id=109148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505200" y="990600"/>
            <a:ext cx="8153400" cy="4495800"/>
          </a:xfrm>
          <a:prstGeom prst="rect">
            <a:avLst/>
          </a:prstGeom>
          <a:noFill/>
        </p:spPr>
      </p:pic>
      <p:sp>
        <p:nvSpPr>
          <p:cNvPr id="8" name="TextBox 10"/>
          <p:cNvSpPr txBox="1">
            <a:spLocks noChangeArrowheads="1"/>
          </p:cNvSpPr>
          <p:nvPr/>
        </p:nvSpPr>
        <p:spPr bwMode="auto">
          <a:xfrm>
            <a:off x="2667000" y="3733800"/>
            <a:ext cx="1752600" cy="3079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FFFF66"/>
                </a:solidFill>
              </a:rPr>
              <a:t>GSM ON – B2V</a:t>
            </a:r>
            <a:endParaRPr lang="en-GB" sz="1400" b="1" dirty="0">
              <a:solidFill>
                <a:srgbClr val="FFFF66"/>
              </a:solidFill>
            </a:endParaRPr>
          </a:p>
        </p:txBody>
      </p:sp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2667000" y="1828800"/>
            <a:ext cx="1752600" cy="307975"/>
          </a:xfrm>
          <a:prstGeom prst="rect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1400" b="1" dirty="0" smtClean="0">
                <a:solidFill>
                  <a:srgbClr val="FFFF66"/>
                </a:solidFill>
              </a:rPr>
              <a:t>GSM ON – B2H</a:t>
            </a:r>
            <a:endParaRPr lang="en-GB" sz="1400" b="1" dirty="0">
              <a:solidFill>
                <a:srgbClr val="FFFF66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19200" y="4572000"/>
            <a:ext cx="9144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3810000" y="4648200"/>
            <a:ext cx="6858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5791200" y="4572000"/>
            <a:ext cx="9144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7924800" y="4648200"/>
            <a:ext cx="9144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SPS multi-bunch cycle</a:t>
            </a:r>
          </a:p>
          <a:p>
            <a:pPr lvl="1"/>
            <a:r>
              <a:rPr lang="en-US" dirty="0" smtClean="0"/>
              <a:t>SPS cycle with 4 injections is ready.</a:t>
            </a:r>
          </a:p>
          <a:p>
            <a:pPr lvl="1"/>
            <a:r>
              <a:rPr lang="en-US" dirty="0" smtClean="0"/>
              <a:t>Adjusted extraction kicker delays to extract ALL 4 bunches.</a:t>
            </a:r>
          </a:p>
          <a:p>
            <a:pPr lvl="1"/>
            <a:r>
              <a:rPr lang="en-US" dirty="0" smtClean="0"/>
              <a:t>Extraction to upstream TEDs for both B1 and B2.</a:t>
            </a:r>
          </a:p>
          <a:p>
            <a:pPr lvl="1"/>
            <a:r>
              <a:rPr lang="en-US" dirty="0" smtClean="0"/>
              <a:t>Extraction to TI2 downstream ok.</a:t>
            </a:r>
          </a:p>
          <a:p>
            <a:pPr lvl="1"/>
            <a:r>
              <a:rPr lang="en-US" dirty="0" smtClean="0"/>
              <a:t>Everything looking ok – next step is injection into the LHC.</a:t>
            </a:r>
          </a:p>
          <a:p>
            <a:r>
              <a:rPr lang="en-US" dirty="0" smtClean="0"/>
              <a:t>Multi-bunch injection into LHC</a:t>
            </a:r>
          </a:p>
          <a:p>
            <a:pPr lvl="1"/>
            <a:r>
              <a:rPr lang="en-US" dirty="0" smtClean="0"/>
              <a:t>Delayed to after the technical stop. Suffered from booster MPS, SPS vacuum and expert availability issues.</a:t>
            </a: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Multi-bunch injection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11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Ghost bunches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2562"/>
            <a:ext cx="8686800" cy="5334000"/>
          </a:xfrm>
        </p:spPr>
        <p:txBody>
          <a:bodyPr/>
          <a:lstStyle/>
          <a:p>
            <a:r>
              <a:rPr lang="en-US" dirty="0" smtClean="0"/>
              <a:t>Small ghost bunches around main bunches reported by the experiments.</a:t>
            </a:r>
          </a:p>
          <a:p>
            <a:pPr lvl="1"/>
            <a:r>
              <a:rPr lang="en-US" dirty="0" smtClean="0"/>
              <a:t>Intensity at the level of 0.1% of the main bunch.</a:t>
            </a:r>
          </a:p>
          <a:p>
            <a:r>
              <a:rPr lang="en-US" dirty="0" smtClean="0"/>
              <a:t>Ghost bunches confirmed measurements of the RF group. </a:t>
            </a:r>
          </a:p>
          <a:p>
            <a:pPr lvl="1"/>
            <a:r>
              <a:rPr lang="en-US" dirty="0" smtClean="0"/>
              <a:t>Bunches extend up to </a:t>
            </a:r>
            <a:r>
              <a:rPr lang="en-US" dirty="0" smtClean="0">
                <a:sym typeface="Symbol"/>
              </a:rPr>
              <a:t></a:t>
            </a:r>
            <a:r>
              <a:rPr lang="en-US" dirty="0" smtClean="0"/>
              <a:t> -80 ns. Spacing is 5 ns.</a:t>
            </a:r>
          </a:p>
          <a:p>
            <a:pPr lvl="1"/>
            <a:r>
              <a:rPr lang="en-US" dirty="0" smtClean="0"/>
              <a:t>Abort gap population is</a:t>
            </a:r>
          </a:p>
          <a:p>
            <a:pPr lvl="1">
              <a:buNone/>
            </a:pPr>
            <a:r>
              <a:rPr lang="en-US" dirty="0" smtClean="0"/>
              <a:t>below 5E6 p/bucket (except</a:t>
            </a:r>
          </a:p>
          <a:p>
            <a:pPr lvl="1">
              <a:buNone/>
            </a:pPr>
            <a:r>
              <a:rPr lang="en-US" dirty="0" smtClean="0"/>
              <a:t>for messy 80 ns).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12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35705" y="3105749"/>
            <a:ext cx="5209142" cy="3561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Capture losses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a problem to due an energy mismatch build up by the orbit FB at </a:t>
            </a:r>
            <a:r>
              <a:rPr lang="en-US" dirty="0" smtClean="0"/>
              <a:t>injection, it was suggested by RF to </a:t>
            </a:r>
            <a:r>
              <a:rPr lang="en-US" dirty="0" smtClean="0"/>
              <a:t>adapt the RF frequency at injection to balance the energy errors of ring1 and ring2.</a:t>
            </a:r>
          </a:p>
          <a:p>
            <a:pPr lvl="1"/>
            <a:r>
              <a:rPr lang="en-US" dirty="0" smtClean="0"/>
              <a:t>Injection </a:t>
            </a:r>
            <a:r>
              <a:rPr lang="en-US" dirty="0" err="1" smtClean="0"/>
              <a:t>fRF</a:t>
            </a:r>
            <a:r>
              <a:rPr lang="en-US" dirty="0" smtClean="0"/>
              <a:t> changed by +5 Hz.</a:t>
            </a:r>
          </a:p>
          <a:p>
            <a:pPr lvl="1"/>
            <a:r>
              <a:rPr lang="en-US" dirty="0" smtClean="0"/>
              <a:t>Lower capture losses.</a:t>
            </a:r>
          </a:p>
          <a:p>
            <a:pPr lvl="1"/>
            <a:r>
              <a:rPr lang="en-US" dirty="0" smtClean="0"/>
              <a:t>A better match could be obtained with orbit correctors after the technical stop.</a:t>
            </a:r>
          </a:p>
          <a:p>
            <a:pPr lvl="1"/>
            <a:r>
              <a:rPr lang="en-US" dirty="0" smtClean="0"/>
              <a:t>Capture losses will become more critical as we inject more beam 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13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‘Big’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PS booster MPS problem.</a:t>
            </a:r>
          </a:p>
          <a:p>
            <a:pPr lvl="1"/>
            <a:r>
              <a:rPr lang="en-US" dirty="0" smtClean="0"/>
              <a:t>Filling of LHC did not suffer too much, some refills were delayed.</a:t>
            </a:r>
          </a:p>
          <a:p>
            <a:pPr lvl="1"/>
            <a:r>
              <a:rPr lang="en-US" dirty="0" smtClean="0"/>
              <a:t>Solved Wednesday evening.</a:t>
            </a:r>
          </a:p>
          <a:p>
            <a:r>
              <a:rPr lang="en-US" dirty="0" smtClean="0"/>
              <a:t>SPS vacuum problem : dipole in cell 406</a:t>
            </a:r>
          </a:p>
          <a:p>
            <a:pPr lvl="1"/>
            <a:r>
              <a:rPr lang="en-US" dirty="0" smtClean="0"/>
              <a:t>Vacuum problem appeared Thursday in the SPS.</a:t>
            </a:r>
          </a:p>
          <a:p>
            <a:pPr lvl="1"/>
            <a:r>
              <a:rPr lang="en-US" dirty="0" smtClean="0"/>
              <a:t>Survived the weekend, running just below the threshold of the ion pumps. Multi-bunch injection tests foreseen Friday had to be postponed.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14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Smaller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4766"/>
            <a:ext cx="8686800" cy="5334000"/>
          </a:xfrm>
        </p:spPr>
        <p:txBody>
          <a:bodyPr/>
          <a:lstStyle/>
          <a:p>
            <a:r>
              <a:rPr lang="en-US" dirty="0" smtClean="0"/>
              <a:t>The usual zoo.</a:t>
            </a:r>
          </a:p>
          <a:p>
            <a:pPr lvl="1"/>
            <a:r>
              <a:rPr lang="en-US" dirty="0" smtClean="0"/>
              <a:t>PC trips dumping the beams.</a:t>
            </a:r>
          </a:p>
          <a:p>
            <a:pPr lvl="1"/>
            <a:r>
              <a:rPr lang="en-US" dirty="0" smtClean="0"/>
              <a:t>Spurious sector trips.</a:t>
            </a:r>
          </a:p>
          <a:p>
            <a:pPr lvl="1"/>
            <a:r>
              <a:rPr lang="en-US" dirty="0" smtClean="0"/>
              <a:t>2 Quench heater PS to be repaired (access).</a:t>
            </a:r>
          </a:p>
          <a:p>
            <a:pPr lvl="1"/>
            <a:r>
              <a:rPr lang="en-US" dirty="0" smtClean="0"/>
              <a:t>Ventilation in CMS cavern.</a:t>
            </a:r>
          </a:p>
          <a:p>
            <a:pPr lvl="1"/>
            <a:r>
              <a:rPr lang="en-US" dirty="0" smtClean="0"/>
              <a:t>Servers dying.</a:t>
            </a:r>
          </a:p>
          <a:p>
            <a:pPr lvl="1"/>
            <a:r>
              <a:rPr lang="en-US" dirty="0" smtClean="0"/>
              <a:t>MKI.</a:t>
            </a:r>
          </a:p>
          <a:p>
            <a:pPr lvl="1"/>
            <a:r>
              <a:rPr lang="en-US" dirty="0" smtClean="0"/>
              <a:t>TDI motors.</a:t>
            </a:r>
          </a:p>
          <a:p>
            <a:pPr lvl="1"/>
            <a:r>
              <a:rPr lang="en-US" dirty="0" smtClean="0"/>
              <a:t>Orbit </a:t>
            </a:r>
            <a:r>
              <a:rPr lang="en-US" dirty="0" smtClean="0"/>
              <a:t>FB: off, </a:t>
            </a:r>
            <a:r>
              <a:rPr lang="en-US" dirty="0" err="1" smtClean="0"/>
              <a:t>NaN</a:t>
            </a:r>
            <a:r>
              <a:rPr lang="en-US" dirty="0" smtClean="0"/>
              <a:t>, instability.</a:t>
            </a:r>
            <a:endParaRPr lang="en-US" dirty="0" smtClean="0"/>
          </a:p>
          <a:p>
            <a:pPr lvl="1"/>
            <a:r>
              <a:rPr lang="en-US" dirty="0" smtClean="0"/>
              <a:t>Electrical networks triggering FMCMs.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15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LHC operation depends critically on the feedbacks.</a:t>
            </a:r>
          </a:p>
          <a:p>
            <a:pPr lvl="1"/>
            <a:r>
              <a:rPr lang="en-US" dirty="0" smtClean="0"/>
              <a:t>Tune and orbit.</a:t>
            </a:r>
          </a:p>
          <a:p>
            <a:r>
              <a:rPr lang="en-US" dirty="0" smtClean="0"/>
              <a:t>Performance is generally excellent, still some hick-ups.</a:t>
            </a:r>
          </a:p>
          <a:p>
            <a:pPr lvl="1"/>
            <a:r>
              <a:rPr lang="en-US" dirty="0" smtClean="0"/>
              <a:t>Orbit correction kicks suddenly report back as ‘</a:t>
            </a:r>
            <a:r>
              <a:rPr lang="en-US" dirty="0" err="1" smtClean="0"/>
              <a:t>NaN</a:t>
            </a:r>
            <a:r>
              <a:rPr lang="en-US" dirty="0" smtClean="0"/>
              <a:t>’ – beam lost in squeeze.</a:t>
            </a:r>
          </a:p>
          <a:p>
            <a:pPr lvl="1"/>
            <a:r>
              <a:rPr lang="en-US" dirty="0" smtClean="0"/>
              <a:t>Sudden instability observed in one fill – beam saved (see next slide).</a:t>
            </a:r>
          </a:p>
          <a:p>
            <a:pPr lvl="1"/>
            <a:r>
              <a:rPr lang="en-US" dirty="0" smtClean="0"/>
              <a:t>Orbit feedback tends to shift systematically the orbit correctors, and therefore shift the energy. Caused a problem at injection Friday morning, the 2 beams being mismatched in energy: large amounts of un-captured beam.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16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 in the ramp fill 1232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17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0441" y="2456761"/>
            <a:ext cx="9743436" cy="3897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60441" y="803095"/>
            <a:ext cx="9103896" cy="3129927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Orbit correction becomes </a:t>
            </a:r>
            <a:r>
              <a:rPr lang="en-US" dirty="0" smtClean="0"/>
              <a:t>unstable – seems to be coming from IR4.</a:t>
            </a:r>
            <a:endParaRPr lang="en-US" dirty="0" smtClean="0"/>
          </a:p>
          <a:p>
            <a:r>
              <a:rPr lang="en-US" dirty="0" smtClean="0"/>
              <a:t>Orbit FB switches off.</a:t>
            </a:r>
          </a:p>
          <a:p>
            <a:r>
              <a:rPr lang="en-US" dirty="0" smtClean="0"/>
              <a:t>Switch on worked, instability disappeared!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45788" y="4216132"/>
            <a:ext cx="176856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FF"/>
                </a:solidFill>
              </a:rPr>
              <a:t>Very good stability</a:t>
            </a:r>
          </a:p>
          <a:p>
            <a:pPr algn="ctr"/>
            <a:r>
              <a:rPr lang="en-US" sz="1600" b="1" dirty="0" smtClean="0">
                <a:solidFill>
                  <a:srgbClr val="0000FF"/>
                </a:solidFill>
              </a:rPr>
              <a:t>50 </a:t>
            </a:r>
            <a:r>
              <a:rPr lang="en-US" sz="1600" b="1" dirty="0" smtClean="0">
                <a:solidFill>
                  <a:srgbClr val="0000FF"/>
                </a:solidFill>
                <a:latin typeface="Symbol" pitchFamily="18" charset="2"/>
              </a:rPr>
              <a:t>m</a:t>
            </a:r>
            <a:r>
              <a:rPr lang="en-US" sz="1600" b="1" dirty="0" smtClean="0">
                <a:solidFill>
                  <a:srgbClr val="0000FF"/>
                </a:solidFill>
              </a:rPr>
              <a:t>m </a:t>
            </a:r>
            <a:r>
              <a:rPr lang="en-US" sz="1600" b="1" dirty="0" err="1" smtClean="0">
                <a:solidFill>
                  <a:srgbClr val="0000FF"/>
                </a:solidFill>
              </a:rPr>
              <a:t>rms</a:t>
            </a:r>
            <a:r>
              <a:rPr lang="en-US" sz="1600" b="1" dirty="0" smtClean="0">
                <a:solidFill>
                  <a:srgbClr val="0000FF"/>
                </a:solidFill>
              </a:rPr>
              <a:t> !!</a:t>
            </a:r>
            <a:endParaRPr lang="en-US" sz="1600" b="1" dirty="0">
              <a:solidFill>
                <a:srgbClr val="0000FF"/>
              </a:solidFill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4527934" y="4968607"/>
            <a:ext cx="2269474" cy="1385528"/>
          </a:xfrm>
          <a:prstGeom prst="ellipse">
            <a:avLst/>
          </a:prstGeom>
          <a:noFill/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alibri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Orbit clean-up at injection</a:t>
            </a:r>
          </a:p>
          <a:p>
            <a:pPr lvl="1"/>
            <a:r>
              <a:rPr lang="en-US" dirty="0" smtClean="0"/>
              <a:t>Injection orbit and corrector settings re-seeded </a:t>
            </a:r>
            <a:r>
              <a:rPr lang="en-US" dirty="0" err="1" smtClean="0"/>
              <a:t>wrt</a:t>
            </a:r>
            <a:r>
              <a:rPr lang="en-US" dirty="0" smtClean="0"/>
              <a:t> reference. RMS deviations back to 0.1 mm, corrector settings cleaner (Saturday).</a:t>
            </a:r>
          </a:p>
          <a:p>
            <a:r>
              <a:rPr lang="en-US" dirty="0" smtClean="0"/>
              <a:t>Orbit and separation effects at 3.5 </a:t>
            </a:r>
            <a:r>
              <a:rPr lang="en-US" dirty="0" err="1" smtClean="0"/>
              <a:t>TeV</a:t>
            </a:r>
            <a:endParaRPr lang="en-US" dirty="0" smtClean="0"/>
          </a:p>
          <a:p>
            <a:pPr lvl="1"/>
            <a:r>
              <a:rPr lang="en-US" dirty="0" smtClean="0"/>
              <a:t>Following the orbit cleanup, the separation corrections no longer worked – luminosities were 0 at start of fill 1232 !</a:t>
            </a:r>
          </a:p>
          <a:p>
            <a:pPr lvl="1"/>
            <a:r>
              <a:rPr lang="en-US" dirty="0" smtClean="0"/>
              <a:t>Orbit changes have been propagated to 3.5 </a:t>
            </a:r>
            <a:r>
              <a:rPr lang="en-US" dirty="0" err="1" smtClean="0"/>
              <a:t>TeV</a:t>
            </a:r>
            <a:r>
              <a:rPr lang="en-US" dirty="0" smtClean="0"/>
              <a:t> by OFB (most likely).</a:t>
            </a:r>
          </a:p>
          <a:p>
            <a:pPr lvl="1"/>
            <a:r>
              <a:rPr lang="en-US" dirty="0" smtClean="0"/>
              <a:t>New settings had to be found, because the older settings did not match. Tedious in ALICE (3 hours !).</a:t>
            </a:r>
          </a:p>
          <a:p>
            <a:pPr lvl="1"/>
            <a:r>
              <a:rPr lang="en-US" dirty="0" smtClean="0"/>
              <a:t>Inspection and comparison of the orbits in stable beams of a few fills of the week revealed significant fill to fill differences in the IRs (up to 0.5-1 mm) – must establish stricter correction policy, refresh references more frequently and improve the separation bump collapse procedure/settings.</a:t>
            </a: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Orbit effects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18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Technical stop</a:t>
            </a:r>
          </a:p>
          <a:p>
            <a:r>
              <a:rPr lang="en-US" dirty="0" smtClean="0"/>
              <a:t>Beam setting up and operation</a:t>
            </a:r>
          </a:p>
          <a:p>
            <a:pPr lvl="1"/>
            <a:r>
              <a:rPr lang="en-US" dirty="0" smtClean="0"/>
              <a:t>One dump with pilot bunch at 450 </a:t>
            </a:r>
            <a:r>
              <a:rPr lang="en-US" dirty="0" err="1" smtClean="0"/>
              <a:t>GeV</a:t>
            </a:r>
            <a:r>
              <a:rPr lang="en-US" dirty="0" smtClean="0"/>
              <a:t> and at 3.5 </a:t>
            </a:r>
            <a:r>
              <a:rPr lang="en-US" dirty="0" err="1" smtClean="0"/>
              <a:t>TeV</a:t>
            </a:r>
            <a:r>
              <a:rPr lang="en-US" dirty="0" smtClean="0"/>
              <a:t> for dump validation.</a:t>
            </a:r>
          </a:p>
          <a:p>
            <a:pPr lvl="1"/>
            <a:r>
              <a:rPr lang="en-US" dirty="0" smtClean="0"/>
              <a:t>One ramp with 1 bunch of 9E10 / beam to validate modifications of SMP system (‘relaxed expert Setup Beam Flag limit [x4]).</a:t>
            </a:r>
          </a:p>
          <a:p>
            <a:pPr lvl="1"/>
            <a:r>
              <a:rPr lang="en-US" dirty="0" smtClean="0"/>
              <a:t>Multi-bunch injection.</a:t>
            </a:r>
          </a:p>
          <a:p>
            <a:pPr lvl="1"/>
            <a:r>
              <a:rPr lang="en-US" dirty="0" smtClean="0"/>
              <a:t>Energy matching ring1 and ring2.</a:t>
            </a:r>
          </a:p>
          <a:p>
            <a:pPr lvl="1"/>
            <a:r>
              <a:rPr lang="en-US" dirty="0" smtClean="0"/>
              <a:t>Orbit and procedure clean-up at end of squeeze </a:t>
            </a:r>
            <a:r>
              <a:rPr lang="en-US" dirty="0" smtClean="0">
                <a:sym typeface="Wingdings" pitchFamily="2" charset="2"/>
              </a:rPr>
              <a:t> collisions.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Loss maps for collimation.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Orbit </a:t>
            </a:r>
            <a:r>
              <a:rPr lang="en-US" smtClean="0">
                <a:sym typeface="Wingdings" pitchFamily="2" charset="2"/>
              </a:rPr>
              <a:t>feedback tests.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10 A/s for pre-cycle and ramp-down (</a:t>
            </a:r>
            <a:r>
              <a:rPr lang="en-US" dirty="0" err="1" smtClean="0">
                <a:sym typeface="Wingdings" pitchFamily="2" charset="2"/>
              </a:rPr>
              <a:t>tbc</a:t>
            </a:r>
            <a:r>
              <a:rPr lang="en-US" dirty="0" smtClean="0">
                <a:sym typeface="Wingdings" pitchFamily="2" charset="2"/>
              </a:rPr>
              <a:t>).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Could dream of 24 bunches per beam.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19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95344"/>
            <a:ext cx="8686800" cy="5334000"/>
          </a:xfrm>
        </p:spPr>
        <p:txBody>
          <a:bodyPr/>
          <a:lstStyle/>
          <a:p>
            <a:r>
              <a:rPr lang="en-US" dirty="0" smtClean="0"/>
              <a:t>Start of the week : operation with 8/9 bunches per beam, 9E10/b.</a:t>
            </a:r>
          </a:p>
          <a:p>
            <a:pPr lvl="1"/>
            <a:r>
              <a:rPr lang="en-US" dirty="0" smtClean="0"/>
              <a:t>6 colliding pairs for ATLAS, CMS and </a:t>
            </a:r>
            <a:r>
              <a:rPr lang="en-US" dirty="0" err="1" smtClean="0"/>
              <a:t>LHCb</a:t>
            </a:r>
            <a:r>
              <a:rPr lang="en-US" dirty="0" smtClean="0"/>
              <a:t>.</a:t>
            </a:r>
          </a:p>
          <a:p>
            <a:r>
              <a:rPr lang="en-US" dirty="0" smtClean="0"/>
              <a:t>Tuesday : switch to 12 bunch operation, 9E10/b.</a:t>
            </a:r>
          </a:p>
          <a:p>
            <a:pPr lvl="1"/>
            <a:r>
              <a:rPr lang="en-US" dirty="0" smtClean="0"/>
              <a:t>8 colliding pairs for ATLAS, CMS and </a:t>
            </a:r>
            <a:r>
              <a:rPr lang="en-US" dirty="0" err="1" smtClean="0"/>
              <a:t>LHCb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Peak luminosity 1.4E30 cm-2s-1</a:t>
            </a:r>
            <a:endParaRPr lang="en-US" dirty="0" smtClean="0"/>
          </a:p>
          <a:p>
            <a:r>
              <a:rPr lang="en-US" dirty="0" smtClean="0"/>
              <a:t>Thursday : switch to 13 bunch operation, 9E10/b.</a:t>
            </a:r>
          </a:p>
          <a:p>
            <a:pPr lvl="1"/>
            <a:r>
              <a:rPr lang="en-US" dirty="0" smtClean="0"/>
              <a:t>8 colliding pairs for ATLAS, CMS and </a:t>
            </a:r>
            <a:r>
              <a:rPr lang="en-US" dirty="0" err="1" smtClean="0"/>
              <a:t>LHCb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Stored energy : 660 kJ.</a:t>
            </a:r>
          </a:p>
          <a:p>
            <a:pPr lvl="1"/>
            <a:r>
              <a:rPr lang="en-US" b="1" dirty="0" smtClean="0">
                <a:solidFill>
                  <a:srgbClr val="C00000"/>
                </a:solidFill>
              </a:rPr>
              <a:t>Peak luminosity : 1.6E30 cm-2s-1 for fill 1233 on Sunday.</a:t>
            </a:r>
          </a:p>
          <a:p>
            <a:pPr lvl="2"/>
            <a:r>
              <a:rPr lang="en-US" dirty="0" smtClean="0"/>
              <a:t>Expected luminosity 1.7E30 cm-2s-1 for nominal </a:t>
            </a:r>
            <a:r>
              <a:rPr lang="en-US" dirty="0" err="1" smtClean="0"/>
              <a:t>emittances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Longest fill </a:t>
            </a:r>
            <a:r>
              <a:rPr lang="en-US" dirty="0" smtClean="0"/>
              <a:t>:</a:t>
            </a:r>
            <a:r>
              <a:rPr lang="en-US" dirty="0" smtClean="0"/>
              <a:t> 19 </a:t>
            </a:r>
            <a:r>
              <a:rPr lang="en-US" dirty="0" smtClean="0"/>
              <a:t>hours.</a:t>
            </a:r>
          </a:p>
          <a:p>
            <a:r>
              <a:rPr lang="en-US" dirty="0" smtClean="0"/>
              <a:t>Attempt to </a:t>
            </a:r>
            <a:r>
              <a:rPr lang="en-US" dirty="0" smtClean="0"/>
              <a:t>add an extra ½ intensity bunch for </a:t>
            </a:r>
            <a:r>
              <a:rPr lang="en-US" dirty="0" err="1" smtClean="0"/>
              <a:t>LHCf</a:t>
            </a:r>
            <a:r>
              <a:rPr lang="en-US" dirty="0" smtClean="0"/>
              <a:t> on Thursday.</a:t>
            </a:r>
          </a:p>
          <a:p>
            <a:pPr lvl="1"/>
            <a:r>
              <a:rPr lang="en-US" dirty="0" smtClean="0"/>
              <a:t>Aborted, running late in the night, longer than expected beam position interlock check.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Record fill 1233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400" y="1191678"/>
            <a:ext cx="3866251" cy="830997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In  stable beams for 19 hours</a:t>
            </a:r>
          </a:p>
          <a:p>
            <a:r>
              <a:rPr lang="en-US" sz="2400" b="1" dirty="0" smtClean="0">
                <a:solidFill>
                  <a:srgbClr val="0000FF"/>
                </a:solidFill>
              </a:rPr>
              <a:t>L at end</a:t>
            </a:r>
            <a:r>
              <a:rPr lang="en-US" sz="2400" dirty="0" smtClean="0">
                <a:solidFill>
                  <a:srgbClr val="0000FF"/>
                </a:solidFill>
              </a:rPr>
              <a:t>:</a:t>
            </a:r>
            <a:r>
              <a:rPr lang="en-US" sz="2400" b="1" dirty="0" smtClean="0">
                <a:solidFill>
                  <a:srgbClr val="0000FF"/>
                </a:solidFill>
              </a:rPr>
              <a:t> 0.7E30 cm-2s-1</a:t>
            </a:r>
            <a:endParaRPr lang="en-US" sz="2400" b="1" dirty="0">
              <a:solidFill>
                <a:srgbClr val="0000FF"/>
              </a:solidFill>
            </a:endParaRPr>
          </a:p>
        </p:txBody>
      </p:sp>
      <p:pic>
        <p:nvPicPr>
          <p:cNvPr id="8" name="Picture 7" descr="L-123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28863"/>
            <a:ext cx="9144000" cy="3734484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periods 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7" name="Picture 6" descr="Week27-Page1-3fill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2942115"/>
            <a:ext cx="4933313" cy="3699985"/>
          </a:xfrm>
          <a:prstGeom prst="rect">
            <a:avLst/>
          </a:prstGeom>
        </p:spPr>
      </p:pic>
      <p:pic>
        <p:nvPicPr>
          <p:cNvPr id="8" name="Picture 7" descr="lhc3.f123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281" y="795051"/>
            <a:ext cx="5170583" cy="3877937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L (M. Ferro-</a:t>
            </a:r>
            <a:r>
              <a:rPr lang="en-US" dirty="0" err="1" smtClean="0"/>
              <a:t>Luzzi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7583" y="762000"/>
            <a:ext cx="5924396" cy="5924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254278" y="2268952"/>
            <a:ext cx="23535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Does not include </a:t>
            </a:r>
          </a:p>
          <a:p>
            <a:pPr algn="ctr"/>
            <a:r>
              <a:rPr lang="en-US" sz="2400" dirty="0" smtClean="0">
                <a:solidFill>
                  <a:srgbClr val="0000FF"/>
                </a:solidFill>
              </a:rPr>
              <a:t>the weekend !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0104" y="803095"/>
            <a:ext cx="9103896" cy="5839005"/>
          </a:xfrm>
          <a:solidFill>
            <a:schemeClr val="bg1">
              <a:alpha val="0"/>
            </a:schemeClr>
          </a:solidFill>
        </p:spPr>
        <p:txBody>
          <a:bodyPr/>
          <a:lstStyle/>
          <a:p>
            <a:r>
              <a:rPr lang="en-US" dirty="0" smtClean="0"/>
              <a:t>Beam intensity lifetimes in collision between 25 and 125 hours.</a:t>
            </a:r>
          </a:p>
          <a:p>
            <a:pPr lvl="1"/>
            <a:r>
              <a:rPr lang="en-US" dirty="0" smtClean="0"/>
              <a:t>Initially lifetime degradation when switching on transverse damper on B2, fixed by RF team during the week (better noise performance).</a:t>
            </a:r>
          </a:p>
          <a:p>
            <a:pPr lvl="1"/>
            <a:r>
              <a:rPr lang="en-US" dirty="0" smtClean="0"/>
              <a:t>In the last fills dampers had positive or no effect on lifetime.</a:t>
            </a:r>
          </a:p>
          <a:p>
            <a:pPr lvl="1"/>
            <a:r>
              <a:rPr lang="en-US" dirty="0" smtClean="0"/>
              <a:t>Fill with very equal TOTAL intensity tend to perform better.</a:t>
            </a:r>
          </a:p>
          <a:p>
            <a:r>
              <a:rPr lang="en-US" dirty="0" smtClean="0"/>
              <a:t>Losses in collisions.</a:t>
            </a:r>
          </a:p>
          <a:p>
            <a:pPr lvl="1"/>
            <a:r>
              <a:rPr lang="en-US" dirty="0" smtClean="0"/>
              <a:t>Bunch intensity losses have still been observed in collisions, but they became less frequent in the second half of the week.</a:t>
            </a:r>
          </a:p>
          <a:p>
            <a:pPr lvl="1"/>
            <a:r>
              <a:rPr lang="en-US" dirty="0" smtClean="0"/>
              <a:t>Changes:</a:t>
            </a:r>
            <a:endParaRPr lang="en-US" dirty="0" smtClean="0"/>
          </a:p>
          <a:p>
            <a:pPr lvl="2"/>
            <a:r>
              <a:rPr lang="en-US" dirty="0" smtClean="0"/>
              <a:t>Damper ON (but not always).</a:t>
            </a:r>
          </a:p>
          <a:p>
            <a:pPr lvl="2"/>
            <a:r>
              <a:rPr lang="en-US" dirty="0" smtClean="0"/>
              <a:t>Larger Q split B1-B2 : from 0.003 to 0.005.</a:t>
            </a:r>
          </a:p>
          <a:p>
            <a:pPr lvl="2"/>
            <a:r>
              <a:rPr lang="en-US" dirty="0" smtClean="0"/>
              <a:t>Manual luminosity optimization.</a:t>
            </a:r>
          </a:p>
        </p:txBody>
      </p:sp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Beams in collisions</a:t>
            </a:r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6</a:t>
            </a:fld>
            <a:r>
              <a:rPr lang="en-US" dirty="0" smtClean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8:30 meeting</a:t>
            </a:r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Bunch 1 loss at start of fill </a:t>
            </a:r>
            <a:r>
              <a:rPr lang="en-US" sz="2800" dirty="0" smtClean="0"/>
              <a:t>1232: </a:t>
            </a:r>
            <a:r>
              <a:rPr lang="en-US" sz="2800" dirty="0" smtClean="0"/>
              <a:t>almost 50%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7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3518" y="1638587"/>
            <a:ext cx="8758238" cy="377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TOTEM - roman pots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 pots were moved into the beam during stable beams.</a:t>
            </a:r>
          </a:p>
          <a:p>
            <a:pPr lvl="1"/>
            <a:r>
              <a:rPr lang="en-US" dirty="0" smtClean="0"/>
              <a:t>First to 30 sigma H and V.</a:t>
            </a:r>
          </a:p>
          <a:p>
            <a:pPr lvl="1"/>
            <a:r>
              <a:rPr lang="en-US" dirty="0" smtClean="0"/>
              <a:t>Night Wednesday to Thursday: 25 sigma in V.</a:t>
            </a:r>
          </a:p>
          <a:p>
            <a:pPr lvl="1"/>
            <a:r>
              <a:rPr lang="en-US" dirty="0" smtClean="0"/>
              <a:t>At 25 sigma candidate elastic events were observed.</a:t>
            </a:r>
          </a:p>
          <a:p>
            <a:pPr lvl="1"/>
            <a:r>
              <a:rPr lang="en-US" dirty="0" smtClean="0"/>
              <a:t>No problems for operation, but some issues with stability of front-end software (diagnostics only – interlocking not affected).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8:30 meeting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B08561-987D-B145-A016-90E5F81A7EBF}" type="slidenum">
              <a:rPr lang="en-US" smtClean="0">
                <a:solidFill>
                  <a:srgbClr val="FFFFFF"/>
                </a:solidFill>
              </a:rPr>
              <a:pPr/>
              <a:t>8</a:t>
            </a:fld>
            <a:r>
              <a:rPr lang="en-US" smtClean="0">
                <a:solidFill>
                  <a:srgbClr val="FFFFFF"/>
                </a:solidFill>
              </a:rPr>
              <a:t> </a:t>
            </a:r>
            <a:endParaRPr 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Hump vs. GSM signal in the tunnel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1800" dirty="0" smtClean="0"/>
              <a:t>Circulating beam (single nominal bunch) available at ~16:25 </a:t>
            </a:r>
            <a:br>
              <a:rPr lang="en-GB" sz="1800" dirty="0" smtClean="0"/>
            </a:br>
            <a:r>
              <a:rPr lang="en-GB" sz="1800" dirty="0" smtClean="0"/>
              <a:t>Started to switch OFF GSM network in the tunnel in the following order: </a:t>
            </a:r>
          </a:p>
          <a:p>
            <a:pPr lvl="1"/>
            <a:r>
              <a:rPr lang="en-GB" sz="1400" dirty="0" smtClean="0"/>
              <a:t>Sector 12 + TI2 </a:t>
            </a:r>
            <a:br>
              <a:rPr lang="en-GB" sz="1400" dirty="0" smtClean="0"/>
            </a:br>
            <a:r>
              <a:rPr lang="en-GB" sz="1400" dirty="0" smtClean="0"/>
              <a:t>Sector 23 </a:t>
            </a:r>
            <a:br>
              <a:rPr lang="en-GB" sz="1400" dirty="0" smtClean="0"/>
            </a:br>
            <a:r>
              <a:rPr lang="en-GB" sz="1400" dirty="0" smtClean="0"/>
              <a:t>Sector 34 </a:t>
            </a:r>
            <a:br>
              <a:rPr lang="en-GB" sz="1400" dirty="0" smtClean="0"/>
            </a:br>
            <a:r>
              <a:rPr lang="en-GB" sz="1400" dirty="0" smtClean="0"/>
              <a:t>sector 45 </a:t>
            </a:r>
            <a:br>
              <a:rPr lang="en-GB" sz="1400" dirty="0" smtClean="0"/>
            </a:br>
            <a:r>
              <a:rPr lang="en-GB" sz="1400" dirty="0" smtClean="0"/>
              <a:t>Sector 56 </a:t>
            </a:r>
            <a:br>
              <a:rPr lang="en-GB" sz="1400" dirty="0" smtClean="0"/>
            </a:br>
            <a:r>
              <a:rPr lang="en-GB" sz="1400" dirty="0" smtClean="0"/>
              <a:t>Sector 67 </a:t>
            </a:r>
            <a:br>
              <a:rPr lang="en-GB" sz="1400" dirty="0" smtClean="0"/>
            </a:br>
            <a:r>
              <a:rPr lang="en-GB" sz="1400" dirty="0" smtClean="0"/>
              <a:t>Sector 78 </a:t>
            </a:r>
            <a:br>
              <a:rPr lang="en-GB" sz="1400" dirty="0" smtClean="0"/>
            </a:br>
            <a:r>
              <a:rPr lang="en-GB" sz="1400" dirty="0" smtClean="0"/>
              <a:t>Sector 81 + TI8 + UX15 </a:t>
            </a:r>
          </a:p>
          <a:p>
            <a:pPr>
              <a:buNone/>
            </a:pPr>
            <a:endParaRPr lang="en-GB" sz="1800" dirty="0" smtClean="0"/>
          </a:p>
          <a:p>
            <a:r>
              <a:rPr lang="en-GB" sz="1800" dirty="0" smtClean="0"/>
              <a:t>By 17:24 all GSM transmitters in the tunnel were OFF </a:t>
            </a:r>
            <a:br>
              <a:rPr lang="en-GB" sz="1800" dirty="0" smtClean="0"/>
            </a:br>
            <a:r>
              <a:rPr lang="en-GB" sz="1800" dirty="0" smtClean="0">
                <a:solidFill>
                  <a:srgbClr val="FF0000"/>
                </a:solidFill>
              </a:rPr>
              <a:t>No significant modification on the hump amplitude</a:t>
            </a: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1800" dirty="0" smtClean="0"/>
              <a:t>By 18:00 the GSM network was re-established (for a total interruption of 1.5 h) </a:t>
            </a:r>
            <a:br>
              <a:rPr lang="en-GB" sz="1800" dirty="0" smtClean="0"/>
            </a:br>
            <a:r>
              <a:rPr lang="en-GB" sz="1800" dirty="0" smtClean="0">
                <a:solidFill>
                  <a:srgbClr val="FF0000"/>
                </a:solidFill>
              </a:rPr>
              <a:t>This test was possible thanks to the contribution of IT/CS (A. Pascal, F. </a:t>
            </a:r>
            <a:r>
              <a:rPr lang="en-GB" sz="1800" dirty="0" err="1" smtClean="0">
                <a:solidFill>
                  <a:srgbClr val="FF0000"/>
                </a:solidFill>
              </a:rPr>
              <a:t>Chapron</a:t>
            </a:r>
            <a:r>
              <a:rPr lang="en-GB" sz="1800" dirty="0" smtClean="0">
                <a:solidFill>
                  <a:srgbClr val="FF0000"/>
                </a:solidFill>
              </a:rPr>
              <a:t>).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39827" y="5844181"/>
            <a:ext cx="53702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</a:rPr>
              <a:t>Test organized by G. </a:t>
            </a:r>
            <a:r>
              <a:rPr lang="en-US" sz="2400" b="1" dirty="0" err="1" smtClean="0">
                <a:solidFill>
                  <a:srgbClr val="0000FF"/>
                </a:solidFill>
              </a:rPr>
              <a:t>Arduini</a:t>
            </a:r>
            <a:r>
              <a:rPr lang="en-US" sz="2400" b="1" dirty="0" smtClean="0">
                <a:solidFill>
                  <a:srgbClr val="0000FF"/>
                </a:solidFill>
              </a:rPr>
              <a:t> on Thursday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15227</TotalTime>
  <Words>1211</Words>
  <Application>Microsoft Office PowerPoint</Application>
  <PresentationFormat>On-screen Show (4:3)</PresentationFormat>
  <Paragraphs>187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Pixel</vt:lpstr>
      <vt:lpstr>Weekly summary</vt:lpstr>
      <vt:lpstr>General performance</vt:lpstr>
      <vt:lpstr>Record fill 1233</vt:lpstr>
      <vt:lpstr>Good periods !</vt:lpstr>
      <vt:lpstr>Integrated L (M. Ferro-Luzzi)</vt:lpstr>
      <vt:lpstr>Beams in collisions</vt:lpstr>
      <vt:lpstr>Bunch 1 loss at start of fill 1232: almost 50%</vt:lpstr>
      <vt:lpstr>TOTEM - roman pots</vt:lpstr>
      <vt:lpstr>Hump vs. GSM signal in the tunnel</vt:lpstr>
      <vt:lpstr>Hump vs. GSM signal in the tunnel</vt:lpstr>
      <vt:lpstr>Multi-bunch injection</vt:lpstr>
      <vt:lpstr>Ghost bunches</vt:lpstr>
      <vt:lpstr>Capture losses</vt:lpstr>
      <vt:lpstr>‘Big’ problems</vt:lpstr>
      <vt:lpstr>Smaller problems</vt:lpstr>
      <vt:lpstr>Feedbacks</vt:lpstr>
      <vt:lpstr>Orbit in the ramp fill 1232</vt:lpstr>
      <vt:lpstr>Orbit effects</vt:lpstr>
      <vt:lpstr>This week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jwenning</cp:lastModifiedBy>
  <cp:revision>448</cp:revision>
  <dcterms:created xsi:type="dcterms:W3CDTF">2010-06-07T12:46:32Z</dcterms:created>
  <dcterms:modified xsi:type="dcterms:W3CDTF">2010-07-19T06:19:04Z</dcterms:modified>
</cp:coreProperties>
</file>