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9" r:id="rId1"/>
  </p:sldMasterIdLst>
  <p:notesMasterIdLst>
    <p:notesMasterId r:id="rId42"/>
  </p:notesMasterIdLst>
  <p:handoutMasterIdLst>
    <p:handoutMasterId r:id="rId43"/>
  </p:handoutMasterIdLst>
  <p:sldIdLst>
    <p:sldId id="933" r:id="rId2"/>
    <p:sldId id="936" r:id="rId3"/>
    <p:sldId id="977" r:id="rId4"/>
    <p:sldId id="938" r:id="rId5"/>
    <p:sldId id="939" r:id="rId6"/>
    <p:sldId id="940" r:id="rId7"/>
    <p:sldId id="941" r:id="rId8"/>
    <p:sldId id="942" r:id="rId9"/>
    <p:sldId id="943" r:id="rId10"/>
    <p:sldId id="944" r:id="rId11"/>
    <p:sldId id="957" r:id="rId12"/>
    <p:sldId id="945" r:id="rId13"/>
    <p:sldId id="937" r:id="rId14"/>
    <p:sldId id="946" r:id="rId15"/>
    <p:sldId id="947" r:id="rId16"/>
    <p:sldId id="948" r:id="rId17"/>
    <p:sldId id="949" r:id="rId18"/>
    <p:sldId id="951" r:id="rId19"/>
    <p:sldId id="952" r:id="rId20"/>
    <p:sldId id="953" r:id="rId21"/>
    <p:sldId id="955" r:id="rId22"/>
    <p:sldId id="956" r:id="rId23"/>
    <p:sldId id="964" r:id="rId24"/>
    <p:sldId id="965" r:id="rId25"/>
    <p:sldId id="967" r:id="rId26"/>
    <p:sldId id="958" r:id="rId27"/>
    <p:sldId id="962" r:id="rId28"/>
    <p:sldId id="961" r:id="rId29"/>
    <p:sldId id="968" r:id="rId30"/>
    <p:sldId id="963" r:id="rId31"/>
    <p:sldId id="969" r:id="rId32"/>
    <p:sldId id="959" r:id="rId33"/>
    <p:sldId id="970" r:id="rId34"/>
    <p:sldId id="960" r:id="rId35"/>
    <p:sldId id="971" r:id="rId36"/>
    <p:sldId id="975" r:id="rId37"/>
    <p:sldId id="973" r:id="rId38"/>
    <p:sldId id="974" r:id="rId39"/>
    <p:sldId id="976" r:id="rId40"/>
    <p:sldId id="923" r:id="rId41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8000"/>
    <a:srgbClr val="FF0000"/>
    <a:srgbClr val="99FF99"/>
    <a:srgbClr val="0000FF"/>
    <a:srgbClr val="FFCCCC"/>
    <a:srgbClr val="9FCAFF"/>
    <a:srgbClr val="DDDDDD"/>
    <a:srgbClr val="99FFCC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7971" autoAdjust="0"/>
    <p:restoredTop sz="95262" autoAdjust="0"/>
  </p:normalViewPr>
  <p:slideViewPr>
    <p:cSldViewPr>
      <p:cViewPr>
        <p:scale>
          <a:sx n="100" d="100"/>
          <a:sy n="100" d="100"/>
        </p:scale>
        <p:origin x="-904" y="-88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6/30/10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5235A8-3F30-CD4B-93C3-534293F9D99E}" type="datetime1">
              <a:rPr lang="en-US" smtClean="0"/>
              <a:pPr/>
              <a:t>6/30/10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5EB0835-724C-DB4C-B87E-E5087EDD3B4C}" type="datetime1">
              <a:rPr lang="en-US" smtClean="0"/>
              <a:pPr/>
              <a:t>6/30/10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C8375E1-4E61-3444-AD31-027B9FCB23D9}" type="datetime1">
              <a:rPr lang="en-US" smtClean="0"/>
              <a:pPr/>
              <a:t>6/30/10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A374CA7F-3769-7E42-8A21-FB86B1656F95}" type="datetime1">
              <a:rPr lang="en-US" smtClean="0"/>
              <a:pPr/>
              <a:t>6/30/10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6FCAEBFB-D3B7-5C4D-9F05-2939C62AA7B9}" type="datetime1">
              <a:rPr lang="en-US" smtClean="0"/>
              <a:pPr/>
              <a:t>6/30/10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3AB7DAF-1FA9-1144-9D4E-316596D676A8}" type="datetime1">
              <a:rPr lang="en-US" smtClean="0"/>
              <a:pPr>
                <a:defRPr/>
              </a:pPr>
              <a:t>6/30/10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C83DC62-E000-8648-9895-ECAE66F57B54}" type="datetime1">
              <a:rPr lang="en-US" smtClean="0"/>
              <a:pPr/>
              <a:t>6/30/10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99B340B-B6C7-C244-BBB6-929F08A9C8F7}" type="datetime1">
              <a:rPr lang="en-US" smtClean="0"/>
              <a:pPr/>
              <a:t>6/30/10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918A62C-E5F6-204F-BE87-40A651DA39B6}" type="datetime1">
              <a:rPr lang="en-US" smtClean="0"/>
              <a:pPr/>
              <a:t>6/30/10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DEACDEB-B86A-A245-A93D-B51381F6EE9B}" type="datetime1">
              <a:rPr lang="en-US" smtClean="0"/>
              <a:pPr/>
              <a:t>6/30/10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5BB0F48-4862-994E-8CDE-8D34C81B5B35}" type="datetime1">
              <a:rPr lang="en-US" smtClean="0"/>
              <a:pPr/>
              <a:t>6/30/10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048975A-2FA0-5C48-9028-A7DBE418C15D}" type="datetime1">
              <a:rPr lang="en-US" smtClean="0"/>
              <a:pPr/>
              <a:t>6/30/10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73BDDA5-D933-FA44-A43D-BCC1CC882D52}" type="datetime1">
              <a:rPr lang="en-US" smtClean="0"/>
              <a:pPr/>
              <a:t>6/30/10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09950CC-3B82-5E45-A678-5CFAC51B5E2A}" type="datetime1">
              <a:rPr lang="en-US" smtClean="0"/>
              <a:pPr/>
              <a:t>6/30/10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174C0405-9B1B-A14E-B00B-BFBFE2BB4C58}" type="datetime1">
              <a:rPr lang="en-US" smtClean="0"/>
              <a:pPr/>
              <a:t>6/30/10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3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Relationship Id="rId3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4" Type="http://schemas.openxmlformats.org/officeDocument/2006/relationships/image" Target="../media/image3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with Beam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762000"/>
            <a:ext cx="8229600" cy="5638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Ralph Assmann</a:t>
            </a:r>
          </a:p>
          <a:p>
            <a:pPr>
              <a:buNone/>
            </a:pPr>
            <a:r>
              <a:rPr lang="en-US" dirty="0" smtClean="0"/>
              <a:t>				LMC, 30.6.2010</a:t>
            </a:r>
          </a:p>
          <a:p>
            <a:endParaRPr lang="en-US" dirty="0" smtClean="0"/>
          </a:p>
          <a:p>
            <a:r>
              <a:rPr lang="en-US" dirty="0" smtClean="0"/>
              <a:t>For the coordination team:</a:t>
            </a:r>
          </a:p>
          <a:p>
            <a:pPr lvl="1"/>
            <a:r>
              <a:rPr lang="en-US" dirty="0" smtClean="0"/>
              <a:t>Week 26: Mike Lamont, Ralph Assmann</a:t>
            </a:r>
          </a:p>
          <a:p>
            <a:pPr lvl="1"/>
            <a:r>
              <a:rPr lang="en-US" dirty="0" smtClean="0"/>
              <a:t>Week 25: Oliver </a:t>
            </a:r>
            <a:r>
              <a:rPr lang="en-US" dirty="0" err="1" smtClean="0"/>
              <a:t>Bruening</a:t>
            </a:r>
            <a:r>
              <a:rPr lang="en-US" dirty="0" smtClean="0"/>
              <a:t>, </a:t>
            </a:r>
            <a:r>
              <a:rPr lang="en-US" dirty="0" err="1" smtClean="0"/>
              <a:t>Joerg</a:t>
            </a:r>
            <a:r>
              <a:rPr lang="en-US" dirty="0" smtClean="0"/>
              <a:t> </a:t>
            </a:r>
            <a:r>
              <a:rPr lang="en-US" dirty="0" err="1" smtClean="0"/>
              <a:t>Wenninger</a:t>
            </a:r>
            <a:endParaRPr lang="en-US" dirty="0" smtClean="0"/>
          </a:p>
          <a:p>
            <a:r>
              <a:rPr lang="en-US" dirty="0" smtClean="0"/>
              <a:t>Acknowledgements to </a:t>
            </a:r>
            <a:r>
              <a:rPr lang="en-US" dirty="0" err="1" smtClean="0"/>
              <a:t>EIC’s</a:t>
            </a:r>
            <a:r>
              <a:rPr lang="en-US" dirty="0" smtClean="0"/>
              <a:t>, Operators, System Experts, …	</a:t>
            </a:r>
            <a:r>
              <a:rPr lang="en-US" dirty="0" smtClean="0"/>
              <a:t>																																																															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88E2B33-8CC2-CD4C-88A3-7A77B5FFBCFD}" type="datetime1">
              <a:rPr lang="en-US" smtClean="0"/>
              <a:pPr/>
              <a:t>6/30/10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 Qualification 450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6/30/10</a:t>
            </a:fld>
            <a:endParaRPr lang="en-US" dirty="0"/>
          </a:p>
        </p:txBody>
      </p:sp>
      <p:pic>
        <p:nvPicPr>
          <p:cNvPr id="6" name="Picture 5" descr="jun25-inj-asynchdump.png"/>
          <p:cNvPicPr>
            <a:picLocks noChangeAspect="1"/>
          </p:cNvPicPr>
          <p:nvPr/>
        </p:nvPicPr>
        <p:blipFill>
          <a:blip r:embed="rId2"/>
          <a:srcRect t="26667"/>
          <a:stretch>
            <a:fillRect/>
          </a:stretch>
        </p:blipFill>
        <p:spPr>
          <a:xfrm>
            <a:off x="0" y="838200"/>
            <a:ext cx="9144000" cy="51784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0" y="1981200"/>
            <a:ext cx="693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Dump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4114800"/>
            <a:ext cx="1471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Off-momentum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3124200"/>
            <a:ext cx="922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Betatron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Pot Calibration with 450 </a:t>
            </a:r>
            <a:r>
              <a:rPr lang="en-US" dirty="0" err="1" smtClean="0"/>
              <a:t>G</a:t>
            </a:r>
            <a:r>
              <a:rPr lang="en-US" dirty="0" err="1" smtClean="0"/>
              <a:t>eV</a:t>
            </a:r>
            <a:r>
              <a:rPr lang="en-US" dirty="0" smtClean="0"/>
              <a:t> Beam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6/30/10</a:t>
            </a:fld>
            <a:endParaRPr lang="en-US" dirty="0"/>
          </a:p>
        </p:txBody>
      </p:sp>
      <p:pic>
        <p:nvPicPr>
          <p:cNvPr id="6" name="Picture 5" descr="jun25-rp-setu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56116"/>
            <a:ext cx="8153400" cy="61256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Setup for Summer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6/30/10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Chromaticity Measurement: New Fitter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6/30/10</a:t>
            </a:fld>
            <a:endParaRPr lang="en-US" dirty="0"/>
          </a:p>
        </p:txBody>
      </p:sp>
      <p:pic>
        <p:nvPicPr>
          <p:cNvPr id="6" name="Picture 5" descr="jun23-new-tune-fitter.png"/>
          <p:cNvPicPr>
            <a:picLocks noChangeAspect="1"/>
          </p:cNvPicPr>
          <p:nvPr/>
        </p:nvPicPr>
        <p:blipFill>
          <a:blip r:embed="rId2"/>
          <a:srcRect l="45688" t="14444" b="46667"/>
          <a:stretch>
            <a:fillRect/>
          </a:stretch>
        </p:blipFill>
        <p:spPr>
          <a:xfrm>
            <a:off x="209550" y="3886200"/>
            <a:ext cx="4438650" cy="2667000"/>
          </a:xfrm>
          <a:prstGeom prst="rect">
            <a:avLst/>
          </a:prstGeom>
        </p:spPr>
      </p:pic>
      <p:pic>
        <p:nvPicPr>
          <p:cNvPr id="7" name="Picture 6" descr="jun23-old-tune-fitter.png"/>
          <p:cNvPicPr>
            <a:picLocks noChangeAspect="1"/>
          </p:cNvPicPr>
          <p:nvPr/>
        </p:nvPicPr>
        <p:blipFill>
          <a:blip r:embed="rId3"/>
          <a:srcRect l="45688" t="14444" b="46667"/>
          <a:stretch>
            <a:fillRect/>
          </a:stretch>
        </p:blipFill>
        <p:spPr>
          <a:xfrm>
            <a:off x="228600" y="762000"/>
            <a:ext cx="4438650" cy="26670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 bwMode="auto">
          <a:xfrm>
            <a:off x="2362200" y="3429000"/>
            <a:ext cx="457200" cy="45720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9" name="Picture 8" descr="jun23-new-tune-fitter.png"/>
          <p:cNvPicPr>
            <a:picLocks noChangeAspect="1"/>
          </p:cNvPicPr>
          <p:nvPr/>
        </p:nvPicPr>
        <p:blipFill>
          <a:blip r:embed="rId2"/>
          <a:srcRect t="26667" r="54040" b="37778"/>
          <a:stretch>
            <a:fillRect/>
          </a:stretch>
        </p:blipFill>
        <p:spPr>
          <a:xfrm>
            <a:off x="5029200" y="4038600"/>
            <a:ext cx="3756025" cy="2438400"/>
          </a:xfrm>
          <a:prstGeom prst="rect">
            <a:avLst/>
          </a:prstGeom>
        </p:spPr>
      </p:pic>
      <p:pic>
        <p:nvPicPr>
          <p:cNvPr id="10" name="Picture 9" descr="jun23-old-tune-fitter.png"/>
          <p:cNvPicPr>
            <a:picLocks noChangeAspect="1"/>
          </p:cNvPicPr>
          <p:nvPr/>
        </p:nvPicPr>
        <p:blipFill>
          <a:blip r:embed="rId3"/>
          <a:srcRect t="26667" r="53380" b="36667"/>
          <a:stretch>
            <a:fillRect/>
          </a:stretch>
        </p:blipFill>
        <p:spPr>
          <a:xfrm>
            <a:off x="5029200" y="838200"/>
            <a:ext cx="3810000" cy="251460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 bwMode="auto">
          <a:xfrm>
            <a:off x="6705600" y="3276600"/>
            <a:ext cx="457200" cy="76200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2901" y="533400"/>
            <a:ext cx="2202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R. </a:t>
            </a:r>
            <a:r>
              <a:rPr lang="en-US" sz="1800" i="1" dirty="0" err="1" smtClean="0"/>
              <a:t>Steinhagen</a:t>
            </a:r>
            <a:r>
              <a:rPr lang="en-US" sz="1800" i="1" dirty="0" smtClean="0"/>
              <a:t> et al</a:t>
            </a:r>
            <a:endParaRPr lang="en-US" sz="18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Chromaticity Measurement During Ramp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6/30/10</a:t>
            </a:fld>
            <a:endParaRPr lang="en-US" dirty="0"/>
          </a:p>
        </p:txBody>
      </p:sp>
      <p:pic>
        <p:nvPicPr>
          <p:cNvPr id="6" name="Picture 5" descr="jun23-rfmodulation-on-bpm.png"/>
          <p:cNvPicPr>
            <a:picLocks noChangeAspect="1"/>
          </p:cNvPicPr>
          <p:nvPr/>
        </p:nvPicPr>
        <p:blipFill>
          <a:blip r:embed="rId2"/>
          <a:srcRect l="863" t="18889" r="24892" b="43334"/>
          <a:stretch>
            <a:fillRect/>
          </a:stretch>
        </p:blipFill>
        <p:spPr>
          <a:xfrm>
            <a:off x="125506" y="1143000"/>
            <a:ext cx="8866094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5105400"/>
            <a:ext cx="7272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BPM modulation versus time as RF frequency is modulated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36701" y="697468"/>
            <a:ext cx="2202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R. </a:t>
            </a:r>
            <a:r>
              <a:rPr lang="en-US" sz="1800" i="1" dirty="0" err="1" smtClean="0"/>
              <a:t>Steinhagen</a:t>
            </a:r>
            <a:r>
              <a:rPr lang="en-US" sz="1800" i="1" dirty="0" smtClean="0"/>
              <a:t> et al</a:t>
            </a:r>
            <a:endParaRPr lang="en-US" sz="18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Chromaticity in Ramp: B1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6/30/10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152400"/>
            <a:ext cx="2202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R. </a:t>
            </a:r>
            <a:r>
              <a:rPr lang="en-US" sz="1800" i="1" dirty="0" err="1" smtClean="0"/>
              <a:t>Steinhagen</a:t>
            </a:r>
            <a:r>
              <a:rPr lang="en-US" sz="1800" i="1" dirty="0" smtClean="0"/>
              <a:t> et al</a:t>
            </a:r>
            <a:endParaRPr lang="en-US" sz="1800" i="1" dirty="0"/>
          </a:p>
        </p:txBody>
      </p:sp>
      <p:pic>
        <p:nvPicPr>
          <p:cNvPr id="7" name="Picture 6" descr="20100624_Chroma-B1.h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71490"/>
            <a:ext cx="4495800" cy="3278188"/>
          </a:xfrm>
          <a:prstGeom prst="rect">
            <a:avLst/>
          </a:prstGeom>
        </p:spPr>
      </p:pic>
      <p:pic>
        <p:nvPicPr>
          <p:cNvPr id="8" name="Picture 7" descr="20100624_Chroma-B1.ver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047690"/>
            <a:ext cx="4495800" cy="32781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9682" y="4476690"/>
            <a:ext cx="1405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H: 0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6.5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52655" y="4476690"/>
            <a:ext cx="118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V: 0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67600" y="6076890"/>
            <a:ext cx="1239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June 24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90800" y="5410200"/>
            <a:ext cx="403362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Stabilized with transverse damper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Chromaticity in Ramp: B2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6/30/10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152400"/>
            <a:ext cx="2202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R. </a:t>
            </a:r>
            <a:r>
              <a:rPr lang="en-US" sz="1800" i="1" dirty="0" err="1" smtClean="0"/>
              <a:t>Steinhagen</a:t>
            </a:r>
            <a:r>
              <a:rPr lang="en-US" sz="1800" i="1" dirty="0" smtClean="0"/>
              <a:t> et al</a:t>
            </a:r>
            <a:endParaRPr lang="en-US" sz="1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646632" y="4476690"/>
            <a:ext cx="119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H: 0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45705" y="4476690"/>
            <a:ext cx="1394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V: 0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5.5</a:t>
            </a:r>
            <a:endParaRPr lang="en-US" dirty="0"/>
          </a:p>
        </p:txBody>
      </p:sp>
      <p:pic>
        <p:nvPicPr>
          <p:cNvPr id="11" name="Picture 10" descr="20100624_Chroma-B2.h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648200" cy="3389312"/>
          </a:xfrm>
          <a:prstGeom prst="rect">
            <a:avLst/>
          </a:prstGeom>
        </p:spPr>
      </p:pic>
      <p:pic>
        <p:nvPicPr>
          <p:cNvPr id="12" name="Picture 11" descr="20100624_Chroma-B2.ver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66800"/>
            <a:ext cx="4572000" cy="33337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67600" y="6076890"/>
            <a:ext cx="1239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June 24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90800" y="5410200"/>
            <a:ext cx="403362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Stabilized with transverse damper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Beat</a:t>
            </a:r>
            <a:r>
              <a:rPr lang="en-US" sz="2400" i="1" dirty="0" smtClean="0">
                <a:solidFill>
                  <a:srgbClr val="00007D"/>
                </a:solidFill>
              </a:rPr>
              <a:t> (Rogelio Tomas Garcia et al)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6/30/10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38718"/>
            <a:ext cx="8280000" cy="621928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Beat</a:t>
            </a:r>
            <a:r>
              <a:rPr lang="en-US" sz="2400" i="1" dirty="0" smtClean="0">
                <a:solidFill>
                  <a:srgbClr val="00007D"/>
                </a:solidFill>
              </a:rPr>
              <a:t> (Rogelio Tomas Garcia et al)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6/30/10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8280000" cy="61777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</a:t>
            </a:r>
            <a:r>
              <a:rPr lang="en-US" dirty="0" smtClean="0"/>
              <a:t>Beat</a:t>
            </a:r>
            <a:r>
              <a:rPr lang="en-US" sz="2400" i="1" dirty="0" smtClean="0">
                <a:solidFill>
                  <a:srgbClr val="00007D"/>
                </a:solidFill>
              </a:rPr>
              <a:t> (Rogelio Tomas Garcia et al)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6/30/10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34045"/>
            <a:ext cx="8280000" cy="62239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94325"/>
          </a:xfrm>
        </p:spPr>
        <p:txBody>
          <a:bodyPr/>
          <a:lstStyle/>
          <a:p>
            <a:r>
              <a:rPr lang="en-US" dirty="0" smtClean="0"/>
              <a:t>Collimation setup and MP qualification for nominal bunch intensity completed. Settings into sequence.</a:t>
            </a:r>
          </a:p>
          <a:p>
            <a:r>
              <a:rPr lang="en-US" dirty="0" smtClean="0"/>
              <a:t>Machine setup for July/August configuration:</a:t>
            </a:r>
          </a:p>
          <a:p>
            <a:pPr lvl="1"/>
            <a:r>
              <a:rPr lang="en-US" dirty="0" smtClean="0"/>
              <a:t>Squeeze with separated beams to 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lang="en-US" baseline="30000" dirty="0" smtClean="0">
                <a:solidFill>
                  <a:srgbClr val="FF0000"/>
                </a:solidFill>
              </a:rPr>
              <a:t>*</a:t>
            </a:r>
            <a:r>
              <a:rPr lang="en-US" dirty="0" smtClean="0">
                <a:solidFill>
                  <a:srgbClr val="FF0000"/>
                </a:solidFill>
              </a:rPr>
              <a:t> = 3.5 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Beta beat </a:t>
            </a:r>
            <a:r>
              <a:rPr lang="en-US" dirty="0" smtClean="0"/>
              <a:t>measurements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100 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dirty="0" err="1" smtClean="0">
                <a:solidFill>
                  <a:srgbClr val="FF0000"/>
                </a:solidFill>
              </a:rPr>
              <a:t>rad</a:t>
            </a:r>
            <a:r>
              <a:rPr lang="en-US" dirty="0" smtClean="0">
                <a:solidFill>
                  <a:srgbClr val="FF0000"/>
                </a:solidFill>
              </a:rPr>
              <a:t> crossing</a:t>
            </a:r>
            <a:r>
              <a:rPr lang="en-US" dirty="0" smtClean="0"/>
              <a:t> angle in IR1 and IR5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Transverse damper </a:t>
            </a:r>
            <a:r>
              <a:rPr lang="en-US" dirty="0" smtClean="0"/>
              <a:t>for beam stabilization up to 3.5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Reduction of chromaticity </a:t>
            </a:r>
            <a:r>
              <a:rPr lang="en-US" dirty="0" smtClean="0"/>
              <a:t>during ramp (measurements)</a:t>
            </a:r>
          </a:p>
          <a:p>
            <a:r>
              <a:rPr lang="en-US" dirty="0" smtClean="0"/>
              <a:t>Four physics fills with nominal bunch intensity:</a:t>
            </a:r>
          </a:p>
          <a:p>
            <a:pPr lvl="1"/>
            <a:r>
              <a:rPr lang="en-US" dirty="0" smtClean="0">
                <a:sym typeface="Wingdings"/>
              </a:rPr>
              <a:t>New step up in instantaneous luminosity: </a:t>
            </a:r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7-8 × 10</a:t>
            </a:r>
            <a:r>
              <a:rPr lang="en-US" sz="2400" b="1" baseline="30000" dirty="0" smtClean="0">
                <a:solidFill>
                  <a:srgbClr val="FF0000"/>
                </a:solidFill>
                <a:sym typeface="Wingdings"/>
              </a:rPr>
              <a:t>29</a:t>
            </a:r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 cm</a:t>
            </a:r>
            <a:r>
              <a:rPr lang="en-US" sz="2400" b="1" baseline="30000" dirty="0" smtClean="0">
                <a:solidFill>
                  <a:srgbClr val="FF0000"/>
                </a:solidFill>
                <a:sym typeface="Wingdings"/>
              </a:rPr>
              <a:t>-2</a:t>
            </a:r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 s</a:t>
            </a:r>
            <a:r>
              <a:rPr lang="en-US" sz="2400" b="1" baseline="30000" dirty="0" smtClean="0">
                <a:solidFill>
                  <a:srgbClr val="FF0000"/>
                </a:solidFill>
                <a:sym typeface="Wingdings"/>
              </a:rPr>
              <a:t>-1</a:t>
            </a:r>
            <a:r>
              <a:rPr lang="en-US" dirty="0" smtClean="0">
                <a:sym typeface="Wingdings"/>
              </a:rPr>
              <a:t>.</a:t>
            </a:r>
          </a:p>
          <a:p>
            <a:pPr lvl="1"/>
            <a:r>
              <a:rPr lang="en-US" dirty="0" smtClean="0">
                <a:sym typeface="Wingdings"/>
              </a:rPr>
              <a:t>Approaching the 100 nb</a:t>
            </a:r>
            <a:r>
              <a:rPr lang="en-US" baseline="30000" dirty="0" smtClean="0">
                <a:sym typeface="Wingdings"/>
              </a:rPr>
              <a:t>-1</a:t>
            </a:r>
            <a:r>
              <a:rPr lang="en-US" dirty="0" smtClean="0">
                <a:sym typeface="Wingdings"/>
              </a:rPr>
              <a:t> earlier than promised.</a:t>
            </a:r>
          </a:p>
          <a:p>
            <a:pPr lvl="1"/>
            <a:r>
              <a:rPr lang="en-US" dirty="0" smtClean="0">
                <a:sym typeface="Wingdings"/>
              </a:rPr>
              <a:t>Working on characterizing interesting loss features.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6/30/10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Beat </a:t>
            </a:r>
            <a:r>
              <a:rPr lang="en-US" sz="2400" i="1" dirty="0" smtClean="0"/>
              <a:t> (Rogelio Tomas Garcia et al)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6/30/10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0153"/>
            <a:ext cx="8280000" cy="623784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with Nominal Bunches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6/30/10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Physics Fill</a:t>
            </a:r>
            <a:r>
              <a:rPr lang="en-US" dirty="0" smtClean="0"/>
              <a:t> Nominal Bunches: Lifetime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6/30/10</a:t>
            </a:fld>
            <a:endParaRPr lang="en-US" dirty="0"/>
          </a:p>
        </p:txBody>
      </p:sp>
      <p:pic>
        <p:nvPicPr>
          <p:cNvPr id="6" name="Picture 5" descr="jun25-fill-lifetime.png"/>
          <p:cNvPicPr>
            <a:picLocks noChangeAspect="1"/>
          </p:cNvPicPr>
          <p:nvPr/>
        </p:nvPicPr>
        <p:blipFill>
          <a:blip r:embed="rId2"/>
          <a:srcRect l="54167" t="13800" b="43544"/>
          <a:stretch>
            <a:fillRect/>
          </a:stretch>
        </p:blipFill>
        <p:spPr>
          <a:xfrm>
            <a:off x="609600" y="990600"/>
            <a:ext cx="8534400" cy="51816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 rot="5400000" flipH="1" flipV="1">
            <a:off x="-738204" y="3582194"/>
            <a:ext cx="36576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 flipH="1" flipV="1">
            <a:off x="5828506" y="3582988"/>
            <a:ext cx="3659188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077102" y="1809690"/>
            <a:ext cx="2123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 of collisions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9890" y="1885890"/>
            <a:ext cx="159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Sudden loss</a:t>
            </a:r>
            <a:endParaRPr lang="en-US" dirty="0"/>
          </a:p>
        </p:txBody>
      </p:sp>
      <p:pic>
        <p:nvPicPr>
          <p:cNvPr id="23" name="Picture 22" descr="jun25-fill-lifetime.png"/>
          <p:cNvPicPr>
            <a:picLocks noChangeAspect="1"/>
          </p:cNvPicPr>
          <p:nvPr/>
        </p:nvPicPr>
        <p:blipFill>
          <a:blip r:embed="rId2"/>
          <a:srcRect t="13800" r="93333" b="43544"/>
          <a:stretch>
            <a:fillRect/>
          </a:stretch>
        </p:blipFill>
        <p:spPr>
          <a:xfrm>
            <a:off x="0" y="990600"/>
            <a:ext cx="609600" cy="51816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 bwMode="auto">
          <a:xfrm>
            <a:off x="1066800" y="2667000"/>
            <a:ext cx="662940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038600" y="2362200"/>
            <a:ext cx="1026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~ 45 min</a:t>
            </a:r>
            <a:endParaRPr lang="en-US" sz="16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5486400" y="4343400"/>
            <a:ext cx="109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June 25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471883" y="838200"/>
            <a:ext cx="267211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~ 3 × 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dirty="0" smtClean="0"/>
              <a:t> per beam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 point 8 – vertical plane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3b collisions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25-6-2010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10" y="836640"/>
            <a:ext cx="8733218" cy="50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24160" y="6237390"/>
            <a:ext cx="273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tune amplitude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rot="16200000" flipV="1">
            <a:off x="5796170" y="4941210"/>
            <a:ext cx="1368190" cy="93613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620000" y="152400"/>
            <a:ext cx="132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M. Lamont</a:t>
            </a:r>
            <a:endParaRPr lang="en-US" sz="1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6019800"/>
            <a:ext cx="267211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~ 3 × 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dirty="0" smtClean="0"/>
              <a:t> per beam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amplitude - zoom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25-6-2010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3b collisions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1268700"/>
            <a:ext cx="8763522" cy="50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 bwMode="auto">
          <a:xfrm rot="10800000" flipV="1">
            <a:off x="3347830" y="908650"/>
            <a:ext cx="864120" cy="79211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886200" y="609600"/>
            <a:ext cx="259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intensities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152400"/>
            <a:ext cx="132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M. Lamont</a:t>
            </a:r>
            <a:endParaRPr lang="en-US" sz="1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471883" y="742890"/>
            <a:ext cx="267211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~ 3 × 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dirty="0" smtClean="0"/>
              <a:t> per beam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currents – beam 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3b collisions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25-6-2010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80" y="764630"/>
            <a:ext cx="7656429" cy="430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540" y="5114925"/>
            <a:ext cx="68389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0" y="152400"/>
            <a:ext cx="132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M. Lamont</a:t>
            </a:r>
            <a:endParaRPr lang="en-US" sz="1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471883" y="838200"/>
            <a:ext cx="267211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~ 3 × 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dirty="0" smtClean="0"/>
              <a:t> per beam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Physics </a:t>
            </a:r>
            <a:r>
              <a:rPr lang="en-US" dirty="0" smtClean="0"/>
              <a:t>Fill Nominal Bunches:</a:t>
            </a:r>
            <a:r>
              <a:rPr lang="en-US" dirty="0" smtClean="0"/>
              <a:t> Intensity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6/30/10</a:t>
            </a:fld>
            <a:endParaRPr lang="en-US" dirty="0"/>
          </a:p>
        </p:txBody>
      </p:sp>
      <p:pic>
        <p:nvPicPr>
          <p:cNvPr id="6" name="Picture 5" descr="jun26-fill.png"/>
          <p:cNvPicPr>
            <a:picLocks noChangeAspect="1"/>
          </p:cNvPicPr>
          <p:nvPr/>
        </p:nvPicPr>
        <p:blipFill>
          <a:blip r:embed="rId2"/>
          <a:srcRect t="10000" b="30196"/>
          <a:stretch>
            <a:fillRect/>
          </a:stretch>
        </p:blipFill>
        <p:spPr>
          <a:xfrm>
            <a:off x="228600" y="914400"/>
            <a:ext cx="8686800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4191000"/>
            <a:ext cx="109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June 26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5486400"/>
            <a:ext cx="267211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~ 3 × 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dirty="0" smtClean="0"/>
              <a:t> per beam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Physics Fill </a:t>
            </a:r>
            <a:r>
              <a:rPr lang="en-US" dirty="0" smtClean="0"/>
              <a:t>Nom. </a:t>
            </a:r>
            <a:r>
              <a:rPr lang="en-US" dirty="0" smtClean="0"/>
              <a:t>Bunches:</a:t>
            </a:r>
            <a:r>
              <a:rPr lang="en-US" dirty="0" smtClean="0"/>
              <a:t> Lifetime, Int.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6/30/10</a:t>
            </a:fld>
            <a:endParaRPr lang="en-US" dirty="0"/>
          </a:p>
        </p:txBody>
      </p:sp>
      <p:pic>
        <p:nvPicPr>
          <p:cNvPr id="6" name="Picture 5" descr="jun26-lifetime-drop.png"/>
          <p:cNvPicPr>
            <a:picLocks noChangeAspect="1"/>
          </p:cNvPicPr>
          <p:nvPr/>
        </p:nvPicPr>
        <p:blipFill>
          <a:blip r:embed="rId2"/>
          <a:srcRect t="16309" b="43544"/>
          <a:stretch>
            <a:fillRect/>
          </a:stretch>
        </p:blipFill>
        <p:spPr>
          <a:xfrm>
            <a:off x="0" y="838200"/>
            <a:ext cx="9144000" cy="2438400"/>
          </a:xfrm>
          <a:prstGeom prst="rect">
            <a:avLst/>
          </a:prstGeom>
        </p:spPr>
      </p:pic>
      <p:pic>
        <p:nvPicPr>
          <p:cNvPr id="7" name="Picture 6" descr="jun26-intensity-lo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256" y="3262312"/>
            <a:ext cx="5093744" cy="3595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0" y="2057400"/>
            <a:ext cx="1774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dirty="0" smtClean="0"/>
              <a:t>fter ~6 hours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2133600"/>
            <a:ext cx="109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June 26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3505200"/>
            <a:ext cx="267211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~ 3 × 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dirty="0" smtClean="0"/>
              <a:t> per beam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Physics Fill Nominal Bunches:</a:t>
            </a:r>
            <a:r>
              <a:rPr lang="en-US" dirty="0" smtClean="0"/>
              <a:t> </a:t>
            </a:r>
            <a:r>
              <a:rPr lang="en-US" dirty="0" err="1" smtClean="0"/>
              <a:t>Lumi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6/30/10</a:t>
            </a:fld>
            <a:endParaRPr lang="en-US" dirty="0"/>
          </a:p>
        </p:txBody>
      </p:sp>
      <p:pic>
        <p:nvPicPr>
          <p:cNvPr id="6" name="Picture 5" descr="jun26-lumi-vs-ti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4676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3800" y="5638800"/>
            <a:ext cx="109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June 26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1883" y="838200"/>
            <a:ext cx="267211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~ 3 × 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dirty="0" smtClean="0"/>
              <a:t> per beam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Physics </a:t>
            </a:r>
            <a:r>
              <a:rPr lang="en-US" dirty="0" smtClean="0"/>
              <a:t>Fill Nominal </a:t>
            </a:r>
            <a:r>
              <a:rPr lang="en-US" dirty="0" smtClean="0"/>
              <a:t>Bunches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6/30/10</a:t>
            </a:fld>
            <a:endParaRPr lang="en-US" dirty="0"/>
          </a:p>
        </p:txBody>
      </p:sp>
      <p:pic>
        <p:nvPicPr>
          <p:cNvPr id="6" name="Picture 5" descr="jun29-new-record-fill.png"/>
          <p:cNvPicPr>
            <a:picLocks noChangeAspect="1"/>
          </p:cNvPicPr>
          <p:nvPr/>
        </p:nvPicPr>
        <p:blipFill>
          <a:blip r:embed="rId2"/>
          <a:srcRect l="833" t="38889" r="417" b="32222"/>
          <a:stretch>
            <a:fillRect/>
          </a:stretch>
        </p:blipFill>
        <p:spPr>
          <a:xfrm>
            <a:off x="38100" y="762000"/>
            <a:ext cx="9029700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48600" y="76200"/>
            <a:ext cx="109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June 29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2571690"/>
            <a:ext cx="267211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~ 3 × 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dirty="0" smtClean="0"/>
              <a:t> per beam</a:t>
            </a:r>
            <a:endParaRPr lang="en-US" dirty="0"/>
          </a:p>
        </p:txBody>
      </p:sp>
      <p:pic>
        <p:nvPicPr>
          <p:cNvPr id="9" name="Picture 8" descr="jun29-lumi-peak.png"/>
          <p:cNvPicPr>
            <a:picLocks noChangeAspect="1"/>
          </p:cNvPicPr>
          <p:nvPr/>
        </p:nvPicPr>
        <p:blipFill>
          <a:blip r:embed="rId3"/>
          <a:srcRect b="60000"/>
          <a:stretch>
            <a:fillRect/>
          </a:stretch>
        </p:blipFill>
        <p:spPr>
          <a:xfrm>
            <a:off x="0" y="3149600"/>
            <a:ext cx="9144000" cy="264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05400" y="6096000"/>
            <a:ext cx="3386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New highest luminosity…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Collimation and Machine Protection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6/30/10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Tune 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6/30/10</a:t>
            </a:fld>
            <a:endParaRPr lang="en-US" dirty="0"/>
          </a:p>
        </p:txBody>
      </p:sp>
      <p:pic>
        <p:nvPicPr>
          <p:cNvPr id="6" name="Picture 5" descr="jun29-offener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1040"/>
            <a:ext cx="7391400" cy="2956560"/>
          </a:xfrm>
          <a:prstGeom prst="rect">
            <a:avLst/>
          </a:prstGeom>
        </p:spPr>
      </p:pic>
      <p:pic>
        <p:nvPicPr>
          <p:cNvPr id="7" name="Picture 6" descr="jun29-orb-correc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733800"/>
            <a:ext cx="7391400" cy="295656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 bwMode="auto">
          <a:xfrm>
            <a:off x="8001000" y="2362200"/>
            <a:ext cx="457200" cy="274320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Change After 4 Hours (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E corrected)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6/30/10</a:t>
            </a:fld>
            <a:endParaRPr lang="en-US" dirty="0"/>
          </a:p>
        </p:txBody>
      </p:sp>
      <p:pic>
        <p:nvPicPr>
          <p:cNvPr id="6" name="Picture 5" descr="jun29-orb-chan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5029200"/>
            <a:ext cx="6418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Instrumental effects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1 mm at interlocked BPM in IR6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smtClean="0"/>
              <a:t>Physics Fill Nominal Bunches:</a:t>
            </a:r>
            <a:r>
              <a:rPr lang="en-US" dirty="0" smtClean="0"/>
              <a:t> Lifetime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6/30/10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0" y="914400"/>
            <a:ext cx="5638800" cy="5181600"/>
            <a:chOff x="152400" y="990600"/>
            <a:chExt cx="2819400" cy="2590800"/>
          </a:xfrm>
        </p:grpSpPr>
        <p:pic>
          <p:nvPicPr>
            <p:cNvPr id="6" name="Picture 5" descr="jun29-lifetime-into-collision.png"/>
            <p:cNvPicPr>
              <a:picLocks noChangeAspect="1"/>
            </p:cNvPicPr>
            <p:nvPr/>
          </p:nvPicPr>
          <p:blipFill>
            <a:blip r:embed="rId2"/>
            <a:srcRect t="13800" r="93333" b="43544"/>
            <a:stretch>
              <a:fillRect/>
            </a:stretch>
          </p:blipFill>
          <p:spPr>
            <a:xfrm>
              <a:off x="152400" y="990600"/>
              <a:ext cx="609600" cy="2590800"/>
            </a:xfrm>
            <a:prstGeom prst="rect">
              <a:avLst/>
            </a:prstGeom>
          </p:spPr>
        </p:pic>
        <p:pic>
          <p:nvPicPr>
            <p:cNvPr id="7" name="Picture 6" descr="jun29-lifetime-into-collision.png"/>
            <p:cNvPicPr>
              <a:picLocks noChangeAspect="1"/>
            </p:cNvPicPr>
            <p:nvPr/>
          </p:nvPicPr>
          <p:blipFill>
            <a:blip r:embed="rId2"/>
            <a:srcRect l="75833" t="13800" b="43544"/>
            <a:stretch>
              <a:fillRect/>
            </a:stretch>
          </p:blipFill>
          <p:spPr>
            <a:xfrm>
              <a:off x="762000" y="990600"/>
              <a:ext cx="2209800" cy="2590800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 bwMode="auto">
          <a:xfrm rot="5400000">
            <a:off x="572294" y="3543300"/>
            <a:ext cx="35814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1713705" y="3542506"/>
            <a:ext cx="35814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581400" y="1905000"/>
            <a:ext cx="1153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Collision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78849" y="4572000"/>
            <a:ext cx="1196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Crossing</a:t>
            </a:r>
            <a:br>
              <a:rPr lang="en-US" dirty="0" smtClean="0"/>
            </a:br>
            <a:r>
              <a:rPr lang="en-US" dirty="0" smtClean="0"/>
              <a:t>angle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0" y="838200"/>
            <a:ext cx="267211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~ 3 × 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dirty="0" smtClean="0"/>
              <a:t> per beam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96200" y="1524000"/>
            <a:ext cx="109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June 29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2590800"/>
            <a:ext cx="27968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luminosity (collision rate) expect lifetime of ~330 </a:t>
            </a:r>
            <a:r>
              <a:rPr lang="en-US" dirty="0" err="1" smtClean="0"/>
              <a:t>h</a:t>
            </a:r>
            <a:r>
              <a:rPr lang="en-US" dirty="0" smtClean="0"/>
              <a:t>!</a:t>
            </a:r>
          </a:p>
          <a:p>
            <a:r>
              <a:rPr lang="en-US" dirty="0" smtClean="0"/>
              <a:t>Why is lifetime reduced to ~10 hours?</a:t>
            </a:r>
          </a:p>
          <a:p>
            <a:r>
              <a:rPr lang="en-US" dirty="0" smtClean="0"/>
              <a:t>Indication of slow diffusion process as seen before (loss of tails).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Physics Fill Nominal Bunches:</a:t>
            </a:r>
            <a:r>
              <a:rPr lang="en-US" dirty="0" smtClean="0"/>
              <a:t> Losses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6/30/10</a:t>
            </a:fld>
            <a:endParaRPr lang="en-US" dirty="0"/>
          </a:p>
        </p:txBody>
      </p:sp>
      <p:pic>
        <p:nvPicPr>
          <p:cNvPr id="6" name="Picture 5" descr="jun29-lifetime-loss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685800"/>
            <a:ext cx="7340919" cy="617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550" y="5269468"/>
            <a:ext cx="354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Lifetime recovering after collision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5181600"/>
            <a:ext cx="14551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 smtClean="0"/>
              <a:t>Sudden loss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1524000"/>
            <a:ext cx="1524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Intensity B1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3429000"/>
            <a:ext cx="1524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Intensity B2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48600" y="838200"/>
            <a:ext cx="109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June 29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sudden loss?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r>
              <a:rPr lang="en-US" dirty="0" smtClean="0"/>
              <a:t>It is a vertical beam size blowup (factor ~1.5). Stabilizes itself.</a:t>
            </a:r>
          </a:p>
          <a:p>
            <a:r>
              <a:rPr lang="en-US" dirty="0" smtClean="0"/>
              <a:t>Mechanism not understood.</a:t>
            </a:r>
          </a:p>
          <a:p>
            <a:r>
              <a:rPr lang="en-US" dirty="0" smtClean="0"/>
              <a:t>Could it be loss of Landau damping due to cut of beam tails with reduced dynamic aperture (R. Assmann)?</a:t>
            </a:r>
          </a:p>
          <a:p>
            <a:pPr lvl="1"/>
            <a:r>
              <a:rPr lang="en-US" dirty="0" smtClean="0"/>
              <a:t>Collision introduces </a:t>
            </a:r>
            <a:r>
              <a:rPr lang="en-US" dirty="0" smtClean="0">
                <a:solidFill>
                  <a:srgbClr val="FF0000"/>
                </a:solidFill>
              </a:rPr>
              <a:t>lower lifetime </a:t>
            </a:r>
            <a:r>
              <a:rPr lang="en-US" dirty="0" smtClean="0"/>
              <a:t>than expected from collision rate.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roves that a diffusion process is generated: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reduced dynamic aperture with beam-beam</a:t>
            </a:r>
            <a:r>
              <a:rPr lang="en-US" dirty="0" smtClean="0">
                <a:sym typeface="Wingdings"/>
              </a:rPr>
              <a:t>.</a:t>
            </a:r>
          </a:p>
          <a:p>
            <a:pPr lvl="1"/>
            <a:r>
              <a:rPr lang="en-US" dirty="0" smtClean="0">
                <a:sym typeface="Wingdings"/>
              </a:rPr>
              <a:t>The beam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tails outside of dynamic aperture are lost </a:t>
            </a:r>
            <a:r>
              <a:rPr lang="en-US" dirty="0" smtClean="0">
                <a:sym typeface="Wingdings"/>
              </a:rPr>
              <a:t>with time. As tails are lost, lifetime improves with time.</a:t>
            </a:r>
          </a:p>
          <a:p>
            <a:pPr lvl="1"/>
            <a:r>
              <a:rPr lang="en-US" dirty="0" smtClean="0"/>
              <a:t>Big part of </a:t>
            </a:r>
            <a:r>
              <a:rPr lang="en-US" dirty="0" smtClean="0">
                <a:solidFill>
                  <a:srgbClr val="FF0000"/>
                </a:solidFill>
              </a:rPr>
              <a:t>Landau damping is generated from the beam tails</a:t>
            </a:r>
            <a:r>
              <a:rPr lang="en-US" dirty="0" smtClean="0"/>
              <a:t>. As the beam distribution is cut, </a:t>
            </a:r>
            <a:r>
              <a:rPr lang="en-US" dirty="0" smtClean="0">
                <a:solidFill>
                  <a:srgbClr val="FF0000"/>
                </a:solidFill>
              </a:rPr>
              <a:t>stability is lost </a:t>
            </a:r>
            <a:r>
              <a:rPr lang="en-US" dirty="0" smtClean="0"/>
              <a:t>at some point.</a:t>
            </a:r>
          </a:p>
          <a:p>
            <a:pPr lvl="1"/>
            <a:r>
              <a:rPr lang="en-US" dirty="0" smtClean="0"/>
              <a:t>Blow up of beam size. Beam stabilizes again with new tails.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6/30/10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Literature…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6/30/10</a:t>
            </a:fld>
            <a:endParaRPr lang="en-US" dirty="0"/>
          </a:p>
        </p:txBody>
      </p:sp>
      <p:pic>
        <p:nvPicPr>
          <p:cNvPr id="6" name="Picture 5" descr="landau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4591526" cy="2362200"/>
          </a:xfrm>
          <a:prstGeom prst="rect">
            <a:avLst/>
          </a:prstGeom>
        </p:spPr>
      </p:pic>
      <p:pic>
        <p:nvPicPr>
          <p:cNvPr id="7" name="Picture 6" descr="landau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352800"/>
            <a:ext cx="8660542" cy="2057400"/>
          </a:xfrm>
          <a:prstGeom prst="rect">
            <a:avLst/>
          </a:prstGeom>
        </p:spPr>
      </p:pic>
      <p:pic>
        <p:nvPicPr>
          <p:cNvPr id="8" name="Picture 7" descr="landau3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685800"/>
            <a:ext cx="4800600" cy="235365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Loss </a:t>
            </a:r>
            <a:r>
              <a:rPr lang="en-US" sz="2800" dirty="0" smtClean="0"/>
              <a:t>in Stable </a:t>
            </a:r>
            <a:r>
              <a:rPr lang="en-US" sz="2800" dirty="0" smtClean="0"/>
              <a:t>Beams – Problem for Collimation?</a:t>
            </a:r>
            <a:br>
              <a:rPr lang="en-US" sz="2800" dirty="0" smtClean="0"/>
            </a:br>
            <a:r>
              <a:rPr lang="en-US" sz="1600" dirty="0" smtClean="0"/>
              <a:t>25.06.2010, 02:19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111750"/>
          </a:xfrm>
        </p:spPr>
        <p:txBody>
          <a:bodyPr/>
          <a:lstStyle/>
          <a:p>
            <a:r>
              <a:rPr lang="en-US" sz="2000" dirty="0" smtClean="0"/>
              <a:t>Sudden </a:t>
            </a:r>
            <a:r>
              <a:rPr lang="en-US" sz="2000" dirty="0" smtClean="0">
                <a:solidFill>
                  <a:srgbClr val="0000FF"/>
                </a:solidFill>
              </a:rPr>
              <a:t>beam loss during stable beams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Peak beam loss rate: </a:t>
            </a:r>
            <a:r>
              <a:rPr lang="en-US" sz="2000" dirty="0" smtClean="0">
                <a:solidFill>
                  <a:srgbClr val="FF0000"/>
                </a:solidFill>
              </a:rPr>
              <a:t>6.3e10 </a:t>
            </a:r>
            <a:r>
              <a:rPr lang="en-US" sz="2000" dirty="0" err="1" smtClean="0">
                <a:solidFill>
                  <a:srgbClr val="FF0000"/>
                </a:solidFill>
              </a:rPr>
              <a:t>p/s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for beam 2. Relative loss rate: </a:t>
            </a:r>
            <a:r>
              <a:rPr lang="en-US" sz="2000" dirty="0" smtClean="0">
                <a:solidFill>
                  <a:srgbClr val="FF0000"/>
                </a:solidFill>
              </a:rPr>
              <a:t>26 %/</a:t>
            </a:r>
            <a:r>
              <a:rPr lang="en-US" sz="2000" dirty="0" err="1" smtClean="0">
                <a:solidFill>
                  <a:srgbClr val="FF0000"/>
                </a:solidFill>
              </a:rPr>
              <a:t>s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Reminder: Specified peak</a:t>
            </a:r>
            <a:br>
              <a:rPr lang="en-US" sz="2000" dirty="0" smtClean="0"/>
            </a:br>
            <a:r>
              <a:rPr lang="en-US" sz="2000" dirty="0" smtClean="0"/>
              <a:t>beam loss rate at 7 </a:t>
            </a:r>
            <a:r>
              <a:rPr lang="en-US" sz="2000" dirty="0" err="1" smtClean="0"/>
              <a:t>TeV</a:t>
            </a:r>
            <a:r>
              <a:rPr lang="en-US" sz="2000" dirty="0" smtClean="0"/>
              <a:t> is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4e11 </a:t>
            </a:r>
            <a:r>
              <a:rPr lang="en-US" sz="2000" dirty="0" err="1" smtClean="0">
                <a:solidFill>
                  <a:srgbClr val="FF0000"/>
                </a:solidFill>
              </a:rPr>
              <a:t>p/s</a:t>
            </a:r>
            <a:r>
              <a:rPr lang="en-US" sz="2000" dirty="0" smtClean="0"/>
              <a:t>!</a:t>
            </a:r>
          </a:p>
          <a:p>
            <a:r>
              <a:rPr lang="en-US" sz="2000" dirty="0" smtClean="0"/>
              <a:t>During this fill we reached 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0000FF"/>
                </a:solidFill>
              </a:rPr>
              <a:t>with 0.1% of nominal 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intensity already 16% of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nominal loss rate</a:t>
            </a:r>
            <a:r>
              <a:rPr lang="en-US" sz="2000" dirty="0" smtClean="0"/>
              <a:t>!</a:t>
            </a:r>
          </a:p>
          <a:p>
            <a:r>
              <a:rPr lang="en-US" sz="2000" dirty="0" smtClean="0"/>
              <a:t>Relative loss rate was </a:t>
            </a:r>
            <a:r>
              <a:rPr lang="en-US" sz="2000" dirty="0" smtClean="0">
                <a:solidFill>
                  <a:srgbClr val="FF0000"/>
                </a:solidFill>
              </a:rPr>
              <a:t>260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times beyond specification</a:t>
            </a:r>
            <a:r>
              <a:rPr lang="en-US" sz="2000" dirty="0" smtClean="0"/>
              <a:t>!</a:t>
            </a:r>
          </a:p>
          <a:p>
            <a:r>
              <a:rPr lang="en-US" sz="2000" dirty="0" smtClean="0"/>
              <a:t>Good case to analyze </a:t>
            </a:r>
            <a:br>
              <a:rPr lang="en-US" sz="2000" dirty="0" smtClean="0"/>
            </a:br>
            <a:r>
              <a:rPr lang="en-US" sz="2000" dirty="0" smtClean="0"/>
              <a:t>collimation performance.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Collimation team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735" y="1828800"/>
            <a:ext cx="5460265" cy="42027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7103533" y="3693132"/>
            <a:ext cx="1735673" cy="15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7111999" y="4251932"/>
            <a:ext cx="1735673" cy="15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031561" y="3966693"/>
            <a:ext cx="567266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240861" y="3793125"/>
            <a:ext cx="1644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6.25e10 </a:t>
            </a:r>
            <a:r>
              <a:rPr lang="en-US" sz="1600" b="0" dirty="0" err="1" smtClean="0"/>
              <a:t>p</a:t>
            </a:r>
            <a:r>
              <a:rPr lang="en-US" sz="1600" b="0" dirty="0" smtClean="0"/>
              <a:t> in 1 </a:t>
            </a:r>
            <a:r>
              <a:rPr lang="en-US" sz="1600" b="0" dirty="0" err="1" smtClean="0"/>
              <a:t>s</a:t>
            </a:r>
            <a:endParaRPr lang="en-US" sz="1600" b="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BLM Readings during Losses with Stable Beams </a:t>
            </a:r>
            <a:r>
              <a:rPr lang="en-US" sz="2000" dirty="0" smtClean="0"/>
              <a:t>(3.5 </a:t>
            </a:r>
            <a:r>
              <a:rPr lang="en-US" sz="2000" dirty="0" err="1" smtClean="0"/>
              <a:t>TeV</a:t>
            </a:r>
            <a:r>
              <a:rPr lang="en-US" sz="2000" dirty="0" smtClean="0"/>
              <a:t>, 1.3 </a:t>
            </a:r>
            <a:r>
              <a:rPr lang="en-US" sz="2000" dirty="0" err="1" smtClean="0"/>
              <a:t>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Collimation team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20" y="1070636"/>
            <a:ext cx="8737559" cy="538344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6654803" y="3488263"/>
            <a:ext cx="2133601" cy="15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213601" y="3048002"/>
            <a:ext cx="12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1" dirty="0" smtClean="0"/>
              <a:t>Leakage peak:</a:t>
            </a:r>
          </a:p>
          <a:p>
            <a:r>
              <a:rPr lang="en-US" sz="1200" b="0" i="1" dirty="0" smtClean="0"/>
              <a:t>6 × 10</a:t>
            </a:r>
            <a:r>
              <a:rPr lang="en-US" sz="1200" b="0" i="1" baseline="30000" dirty="0" smtClean="0"/>
              <a:t>-5 </a:t>
            </a:r>
            <a:r>
              <a:rPr lang="en-US" sz="1200" b="0" i="1" dirty="0" err="1" smtClean="0"/>
              <a:t>Gy/s</a:t>
            </a:r>
            <a:endParaRPr lang="en-US" sz="1200" b="0" i="1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532467" y="2795557"/>
            <a:ext cx="7255937" cy="15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557860" y="2751666"/>
            <a:ext cx="3264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1" dirty="0" smtClean="0"/>
              <a:t>BLM abort threshold SC magnets @ 3.5 </a:t>
            </a:r>
            <a:r>
              <a:rPr lang="en-US" sz="1200" b="0" i="1" dirty="0" err="1" smtClean="0"/>
              <a:t>TeV</a:t>
            </a:r>
            <a:endParaRPr lang="en-US" sz="1200" b="0" i="1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6345767" y="3136900"/>
            <a:ext cx="685800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419600" y="1828800"/>
            <a:ext cx="2359546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dirty="0" smtClean="0"/>
              <a:t>factor 25 below threshold for 3.5 </a:t>
            </a:r>
            <a:r>
              <a:rPr lang="en-US" sz="1400" b="0" dirty="0" err="1" smtClean="0"/>
              <a:t>TeV</a:t>
            </a:r>
            <a:r>
              <a:rPr lang="en-US" sz="1400" b="0" dirty="0" smtClean="0"/>
              <a:t> and loss rate of 6.3e10 </a:t>
            </a:r>
            <a:r>
              <a:rPr lang="en-US" sz="1400" b="0" dirty="0" err="1" smtClean="0"/>
              <a:t>p/s</a:t>
            </a:r>
            <a:r>
              <a:rPr lang="en-US" sz="1400" b="0" dirty="0" smtClean="0"/>
              <a:t>.</a:t>
            </a:r>
            <a:endParaRPr lang="en-US" sz="1400" b="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76200"/>
            <a:ext cx="8229600" cy="431800"/>
          </a:xfrm>
        </p:spPr>
        <p:txBody>
          <a:bodyPr/>
          <a:lstStyle/>
          <a:p>
            <a:r>
              <a:rPr lang="en-US" sz="2800" dirty="0" smtClean="0"/>
              <a:t>From Collimation: Can we Increase Intensity?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638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With the present beam stability we can push intensity by a factor ~25 before hitting the BLM threshold in SC magnets: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b="1" dirty="0" smtClean="0">
                <a:solidFill>
                  <a:srgbClr val="FF0000"/>
                </a:solidFill>
              </a:rPr>
              <a:t>3e11 	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 	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7.5e12       </a:t>
            </a:r>
            <a:r>
              <a:rPr lang="en-US" sz="1800" dirty="0" smtClean="0">
                <a:sym typeface="Wingdings"/>
              </a:rPr>
              <a:t>(</a:t>
            </a:r>
            <a:r>
              <a:rPr lang="en-US" sz="1800" dirty="0" smtClean="0">
                <a:sym typeface="Wingdings"/>
              </a:rPr>
              <a:t>~70 nominal bunches</a:t>
            </a:r>
            <a:r>
              <a:rPr lang="en-US" sz="1800" dirty="0" smtClean="0">
                <a:sym typeface="Wingdings"/>
              </a:rPr>
              <a:t>)</a:t>
            </a:r>
            <a:br>
              <a:rPr lang="en-US" sz="1800" dirty="0" smtClean="0">
                <a:sym typeface="Wingdings"/>
              </a:rPr>
            </a:br>
            <a:endParaRPr lang="en-US" dirty="0" smtClean="0">
              <a:sym typeface="Wingdings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sym typeface="Wingdings"/>
              </a:rPr>
              <a:t>All losses at collimators: </a:t>
            </a:r>
            <a:r>
              <a:rPr lang="en-US" b="1" u="sng" dirty="0" smtClean="0">
                <a:sym typeface="Wingdings"/>
              </a:rPr>
              <a:t>no</a:t>
            </a:r>
            <a:r>
              <a:rPr lang="en-US" b="1" u="sng" dirty="0" smtClean="0">
                <a:sym typeface="Wingdings"/>
              </a:rPr>
              <a:t> problem for </a:t>
            </a:r>
            <a:r>
              <a:rPr lang="en-US" b="1" u="sng" dirty="0" smtClean="0">
                <a:sym typeface="Wingdings"/>
              </a:rPr>
              <a:t>damage</a:t>
            </a:r>
            <a:r>
              <a:rPr lang="en-US" dirty="0" smtClean="0">
                <a:sym typeface="Wingdings"/>
              </a:rPr>
              <a:t>!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Must work on beam stability to enter the regime above 1e13 protons: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Factor </a:t>
            </a:r>
            <a:r>
              <a:rPr lang="en-US" dirty="0" smtClean="0">
                <a:solidFill>
                  <a:srgbClr val="0000FF"/>
                </a:solidFill>
              </a:rPr>
              <a:t>10 </a:t>
            </a:r>
            <a:r>
              <a:rPr lang="en-US" dirty="0" smtClean="0"/>
              <a:t>better beam stability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reach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2010/11 goal of 6e13 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p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per beam.</a:t>
            </a:r>
          </a:p>
          <a:p>
            <a:pPr lvl="1">
              <a:spcAft>
                <a:spcPts val="0"/>
              </a:spcAft>
            </a:pPr>
            <a:r>
              <a:rPr lang="en-US" dirty="0" smtClean="0">
                <a:sym typeface="Wingdings"/>
              </a:rPr>
              <a:t>Factor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50 </a:t>
            </a:r>
            <a:r>
              <a:rPr lang="en-US" dirty="0" smtClean="0">
                <a:sym typeface="Wingdings"/>
              </a:rPr>
              <a:t>better beam stability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reach nominal beam intensity 3e14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p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per beam.</a:t>
            </a: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Note: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Assumes that BLM thresholds are accurate for 3.5 </a:t>
            </a:r>
            <a:r>
              <a:rPr lang="en-US" dirty="0" err="1" smtClean="0"/>
              <a:t>TeV</a:t>
            </a:r>
            <a:r>
              <a:rPr lang="en-US" dirty="0" smtClean="0"/>
              <a:t>. VERIFY!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More severe loss rates in shorter time bins (fast loss spikes).</a:t>
            </a:r>
            <a:endParaRPr lang="en-US" dirty="0" smtClean="0"/>
          </a:p>
          <a:p>
            <a:pPr lvl="1"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Collimation team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Performance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6/30/10</a:t>
            </a:fld>
            <a:endParaRPr lang="en-US" dirty="0"/>
          </a:p>
        </p:txBody>
      </p:sp>
      <p:pic>
        <p:nvPicPr>
          <p:cNvPr id="6" name="Picture 5" descr="lui_days_1005_to_1182_lin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85800"/>
            <a:ext cx="6019800" cy="601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1828800"/>
            <a:ext cx="2587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+ 7 nb</a:t>
            </a:r>
            <a:r>
              <a:rPr lang="en-US" baseline="30000" dirty="0" smtClean="0"/>
              <a:t>-1</a:t>
            </a:r>
            <a:r>
              <a:rPr lang="en-US" dirty="0" smtClean="0"/>
              <a:t> not included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Intensity Collimation</a:t>
            </a:r>
            <a:r>
              <a:rPr lang="en-US" dirty="0" smtClean="0"/>
              <a:t> Setup </a:t>
            </a:r>
            <a:r>
              <a:rPr lang="en-US" dirty="0" smtClean="0"/>
              <a:t>for 3.5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715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/>
              <a:t>Orbit and optics are </a:t>
            </a:r>
            <a:r>
              <a:rPr lang="en-US" sz="2000" dirty="0" smtClean="0">
                <a:solidFill>
                  <a:srgbClr val="FF0000"/>
                </a:solidFill>
              </a:rPr>
              <a:t>different for 3.5 </a:t>
            </a:r>
            <a:r>
              <a:rPr lang="en-US" sz="2000" dirty="0" err="1" smtClean="0">
                <a:solidFill>
                  <a:srgbClr val="FF0000"/>
                </a:solidFill>
              </a:rPr>
              <a:t>TeV</a:t>
            </a:r>
            <a:r>
              <a:rPr lang="en-US" sz="2000" dirty="0" smtClean="0">
                <a:solidFill>
                  <a:srgbClr val="FF0000"/>
                </a:solidFill>
              </a:rPr>
              <a:t> and physics conditions</a:t>
            </a:r>
            <a:r>
              <a:rPr lang="en-US" sz="2000" dirty="0" smtClean="0"/>
              <a:t>, compared to injection. This requires a new beam-based collimation setup.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Setup at 3.5 </a:t>
            </a:r>
            <a:r>
              <a:rPr lang="en-US" sz="1800" dirty="0" err="1" smtClean="0"/>
              <a:t>TeV</a:t>
            </a:r>
            <a:r>
              <a:rPr lang="en-US" sz="1800" dirty="0" smtClean="0"/>
              <a:t> involves </a:t>
            </a:r>
            <a:r>
              <a:rPr lang="en-US" sz="1800" dirty="0" smtClean="0">
                <a:solidFill>
                  <a:srgbClr val="0000FF"/>
                </a:solidFill>
              </a:rPr>
              <a:t>76 collimators</a:t>
            </a:r>
            <a:r>
              <a:rPr lang="en-US" sz="1800" dirty="0" smtClean="0"/>
              <a:t>, covering the two beams and </a:t>
            </a:r>
            <a:r>
              <a:rPr lang="en-US" sz="1800" dirty="0" err="1" smtClean="0"/>
              <a:t>x</a:t>
            </a:r>
            <a:r>
              <a:rPr lang="en-US" sz="1800" dirty="0" smtClean="0"/>
              <a:t>, </a:t>
            </a:r>
            <a:r>
              <a:rPr lang="en-US" sz="1800" dirty="0" err="1" smtClean="0"/>
              <a:t>y</a:t>
            </a:r>
            <a:r>
              <a:rPr lang="en-US" sz="1800" dirty="0" smtClean="0"/>
              <a:t>, skew and off-</a:t>
            </a:r>
            <a:r>
              <a:rPr lang="en-US" sz="1800" dirty="0" err="1" smtClean="0"/>
              <a:t>mentum</a:t>
            </a:r>
            <a:r>
              <a:rPr lang="en-US" sz="1800" dirty="0" smtClean="0"/>
              <a:t> phase space.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Tertiary collimators have to be set up for three conditions due to change of setup in experimental areas (squeeze, separation, crossing angle, …).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Had to perform </a:t>
            </a:r>
            <a:r>
              <a:rPr lang="en-US" sz="2000" dirty="0" smtClean="0">
                <a:solidFill>
                  <a:srgbClr val="FF0000"/>
                </a:solidFill>
              </a:rPr>
              <a:t>108 collimator setups at 3.5 </a:t>
            </a:r>
            <a:r>
              <a:rPr lang="en-US" sz="2000" dirty="0" err="1" smtClean="0">
                <a:solidFill>
                  <a:srgbClr val="FF0000"/>
                </a:solidFill>
              </a:rPr>
              <a:t>TeV</a:t>
            </a:r>
            <a:r>
              <a:rPr lang="en-US" sz="2000" dirty="0" smtClean="0"/>
              <a:t>. 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Each setup takes 15 min </a:t>
            </a:r>
            <a:r>
              <a:rPr lang="en-US" sz="1800" dirty="0" err="1" smtClean="0">
                <a:sym typeface="Wingdings"/>
              </a:rPr>
              <a:t></a:t>
            </a:r>
            <a:r>
              <a:rPr lang="en-US" sz="1800" dirty="0" smtClean="0">
                <a:sym typeface="Wingdings"/>
              </a:rPr>
              <a:t> 27 hours of beam time at 3.5 </a:t>
            </a:r>
            <a:r>
              <a:rPr lang="en-US" sz="1800" dirty="0" err="1" smtClean="0">
                <a:sym typeface="Wingdings"/>
              </a:rPr>
              <a:t>TeV</a:t>
            </a:r>
            <a:r>
              <a:rPr lang="en-US" sz="1800" dirty="0" smtClean="0">
                <a:sym typeface="Wingdings"/>
              </a:rPr>
              <a:t> required.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sym typeface="Wingdings"/>
              </a:rPr>
              <a:t>Reduced by factor 2 by doing both beams in parallel. 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sym typeface="Wingdings"/>
              </a:rPr>
              <a:t>Losses of time due to beam efficiency. Several beam dumps due to loss of 0.1% of intensity, when touching halo.</a:t>
            </a:r>
            <a:endParaRPr lang="en-US" sz="18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In the end </a:t>
            </a:r>
            <a:r>
              <a:rPr lang="en-US" sz="2000" dirty="0" smtClean="0">
                <a:solidFill>
                  <a:srgbClr val="FF0000"/>
                </a:solidFill>
              </a:rPr>
              <a:t>took ~30 </a:t>
            </a:r>
            <a:r>
              <a:rPr lang="en-US" sz="2000" dirty="0" err="1" smtClean="0">
                <a:solidFill>
                  <a:srgbClr val="FF0000"/>
                </a:solidFill>
              </a:rPr>
              <a:t>h</a:t>
            </a:r>
            <a:r>
              <a:rPr lang="en-US" sz="2000" dirty="0" smtClean="0">
                <a:solidFill>
                  <a:srgbClr val="FF0000"/>
                </a:solidFill>
              </a:rPr>
              <a:t> of beam time with single bunch of 1e11 </a:t>
            </a:r>
            <a:r>
              <a:rPr lang="en-US" sz="2000" dirty="0" err="1" smtClean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 at 3.5 </a:t>
            </a:r>
            <a:r>
              <a:rPr lang="en-US" sz="2000" dirty="0" err="1" smtClean="0">
                <a:solidFill>
                  <a:srgbClr val="FF0000"/>
                </a:solidFill>
              </a:rPr>
              <a:t>TeV</a:t>
            </a:r>
            <a:r>
              <a:rPr lang="en-US" sz="2000" dirty="0" smtClean="0">
                <a:solidFill>
                  <a:srgbClr val="FF0000"/>
                </a:solidFill>
              </a:rPr>
              <a:t>. Time distributed over 10 days with ~1 collimation shift per day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Finally, setup of smooth ramp functions including interlock thresholds.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Collimation team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Ahead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1117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Physics, physics, physics, … </a:t>
            </a:r>
            <a:r>
              <a:rPr lang="en-US" dirty="0" smtClean="0"/>
              <a:t>with increasing </a:t>
            </a:r>
            <a:r>
              <a:rPr lang="en-US" dirty="0" smtClean="0"/>
              <a:t>intensities: reach and surpass luminosity of 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Four physics fills so far with 3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10</a:t>
            </a:r>
            <a:r>
              <a:rPr lang="en-US" baseline="30000" dirty="0" smtClean="0">
                <a:solidFill>
                  <a:srgbClr val="FF0000"/>
                </a:solidFill>
              </a:rPr>
              <a:t>11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per beam. A fifth is under preparation.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Tighten operational procedures </a:t>
            </a:r>
            <a:r>
              <a:rPr lang="en-US" dirty="0" smtClean="0"/>
              <a:t>(squeeze into sequence, beam process of collapse of separation bump, crossing angle,  …).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Tune up </a:t>
            </a:r>
            <a:r>
              <a:rPr lang="en-US" dirty="0" smtClean="0"/>
              <a:t>and improve machine and its </a:t>
            </a:r>
            <a:r>
              <a:rPr lang="en-US" dirty="0" smtClean="0">
                <a:solidFill>
                  <a:srgbClr val="FF0000"/>
                </a:solidFill>
              </a:rPr>
              <a:t>stability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Next week start </a:t>
            </a:r>
            <a:r>
              <a:rPr lang="en-US" dirty="0" smtClean="0">
                <a:solidFill>
                  <a:srgbClr val="FF0000"/>
                </a:solidFill>
              </a:rPr>
              <a:t>preparing in parallel multi-bunch injection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9B44D49-9652-DA4B-9F8C-35C02598D89A}" type="datetime1">
              <a:rPr lang="en-US" smtClean="0"/>
              <a:pPr/>
              <a:t>6/30/10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Collimation Setting Overview</a:t>
            </a:r>
            <a:br>
              <a:rPr lang="en-US" dirty="0" smtClean="0"/>
            </a:br>
            <a:r>
              <a:rPr lang="en-US" sz="1600" i="1" dirty="0" smtClean="0"/>
              <a:t>(in terms of </a:t>
            </a:r>
            <a:r>
              <a:rPr lang="en-US" sz="1600" i="1" dirty="0" err="1" smtClean="0">
                <a:latin typeface="Symbol" charset="2"/>
                <a:cs typeface="Symbol" charset="2"/>
              </a:rPr>
              <a:t>b</a:t>
            </a:r>
            <a:r>
              <a:rPr lang="en-US" sz="1600" i="1" dirty="0" smtClean="0"/>
              <a:t> beam size, status 25.6.2010</a:t>
            </a:r>
            <a:r>
              <a:rPr lang="en-US" sz="1800" i="1" dirty="0" smtClean="0"/>
              <a:t>)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Collimation team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990600"/>
            <a:ext cx="8737600" cy="412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4376" y="5386626"/>
            <a:ext cx="7446307" cy="8617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chemeClr val="tx1"/>
                </a:solidFill>
              </a:rPr>
              <a:t>Last campaign established the collimation settings for set 2, 3 and 4!</a:t>
            </a:r>
          </a:p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chemeClr val="tx1"/>
                </a:solidFill>
              </a:rPr>
              <a:t>Ramp functions move smoothly from set 1 to set 2 during energy ramp!</a:t>
            </a:r>
            <a:endParaRPr lang="en-US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Qualification of Collimation Setup</a:t>
            </a:r>
            <a:br>
              <a:rPr lang="en-US" dirty="0" smtClean="0"/>
            </a:br>
            <a:r>
              <a:rPr lang="en-US" sz="1600" i="1" dirty="0" smtClean="0"/>
              <a:t>(3.5 </a:t>
            </a:r>
            <a:r>
              <a:rPr lang="en-US" sz="1600" i="1" dirty="0" err="1" smtClean="0"/>
              <a:t>TeV</a:t>
            </a:r>
            <a:r>
              <a:rPr lang="en-US" sz="1600" i="1" dirty="0" smtClean="0"/>
              <a:t>, squeezed, separated, 18.6.2010)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Collimation team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 descr="intens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74" y="914400"/>
            <a:ext cx="7703833" cy="52000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9378" y="2689896"/>
            <a:ext cx="803400" cy="630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Beam 2</a:t>
            </a:r>
          </a:p>
          <a:p>
            <a:r>
              <a:rPr lang="en-US" sz="1400" dirty="0" smtClean="0"/>
              <a:t>vertical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382844" y="1983943"/>
            <a:ext cx="803400" cy="630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Beam 1</a:t>
            </a:r>
          </a:p>
          <a:p>
            <a:r>
              <a:rPr lang="en-US" sz="1400" dirty="0" smtClean="0"/>
              <a:t>vertical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624165" y="3900080"/>
            <a:ext cx="963124" cy="630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Beam 1</a:t>
            </a:r>
          </a:p>
          <a:p>
            <a:r>
              <a:rPr lang="en-US" sz="1400" dirty="0" smtClean="0"/>
              <a:t>horizontal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223837" y="3065703"/>
            <a:ext cx="963124" cy="630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Beam 2</a:t>
            </a:r>
          </a:p>
          <a:p>
            <a:r>
              <a:rPr lang="en-US" sz="1400" dirty="0" smtClean="0"/>
              <a:t>horizontal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764602" y="4394385"/>
            <a:ext cx="1338765" cy="630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Beam 1 &amp; 2</a:t>
            </a:r>
          </a:p>
          <a:p>
            <a:r>
              <a:rPr lang="en-US" sz="1400" dirty="0" smtClean="0"/>
              <a:t>off-momentum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152372" y="3324843"/>
            <a:ext cx="3116104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0" dirty="0" smtClean="0"/>
              <a:t>Qualification by provoking rapid beam losses on 1/3 resonances and by changing RF frequency (beam momentum)</a:t>
            </a:r>
            <a:endParaRPr lang="en-US" sz="1800" b="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763224" y="3388131"/>
            <a:ext cx="218551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 smtClean="0"/>
              <a:t>Beam Intensity [</a:t>
            </a:r>
            <a:r>
              <a:rPr lang="en-US" sz="1800" dirty="0" err="1" smtClean="0"/>
              <a:t>p</a:t>
            </a:r>
            <a:r>
              <a:rPr lang="en-US" sz="1800" dirty="0" smtClean="0"/>
              <a:t>]</a:t>
            </a:r>
            <a:endParaRPr lang="en-US" sz="18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>
            <a:off x="5726575" y="5441328"/>
            <a:ext cx="1763832" cy="1334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185171" y="5076822"/>
            <a:ext cx="9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30 min</a:t>
            </a:r>
            <a:endParaRPr lang="en-US" sz="2000" b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2800" dirty="0" smtClean="0"/>
              <a:t>Example of Achieved Collimation Performance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1600" i="1" dirty="0" smtClean="0"/>
              <a:t>(</a:t>
            </a:r>
            <a:r>
              <a:rPr lang="en-US" sz="1600" i="1" dirty="0" smtClean="0"/>
              <a:t>Beam 1, Vertical Plane, 1.3s)</a:t>
            </a:r>
            <a:endParaRPr lang="en-US" sz="18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Collimation team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 descr="loss-1806-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0" y="838200"/>
            <a:ext cx="8703138" cy="52760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1493378" y="3485599"/>
            <a:ext cx="6996534" cy="1588"/>
          </a:xfrm>
          <a:prstGeom prst="line">
            <a:avLst/>
          </a:prstGeom>
          <a:noFill/>
          <a:ln w="38100" cap="flat" cmpd="sng" algn="ctr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5400000">
            <a:off x="3251386" y="2456752"/>
            <a:ext cx="2057694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350504" y="1905000"/>
            <a:ext cx="1516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factor 10,000 cleaning to SC arc magnets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2600" y="2816423"/>
            <a:ext cx="53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09115" y="3743825"/>
            <a:ext cx="53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55106" y="2892623"/>
            <a:ext cx="693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Dump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91400" y="2819400"/>
            <a:ext cx="53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924800" y="3810000"/>
            <a:ext cx="53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14600" y="2286000"/>
            <a:ext cx="1471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Off-momentum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87915" y="2165932"/>
            <a:ext cx="922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Betatron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Zoom into Betatron Cleaning Region</a:t>
            </a:r>
            <a:r>
              <a:rPr lang="en-US" sz="28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i="1" dirty="0" smtClean="0">
                <a:solidFill>
                  <a:srgbClr val="000000"/>
                </a:solidFill>
              </a:rPr>
              <a:t>(</a:t>
            </a:r>
            <a:r>
              <a:rPr lang="en-US" sz="1600" i="1" dirty="0" smtClean="0">
                <a:solidFill>
                  <a:srgbClr val="000000"/>
                </a:solidFill>
              </a:rPr>
              <a:t>Beam 1, Vertical Plane, 1.3s)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Collimation team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 descr="loss-1806-vertical-zo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94" y="884403"/>
            <a:ext cx="8522573" cy="5166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124166">
            <a:off x="4150930" y="2506646"/>
            <a:ext cx="2845092" cy="5847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Expected loss locations in IR7 dispersion suppressor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126376" y="3261368"/>
            <a:ext cx="53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21796" y="2966497"/>
            <a:ext cx="693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Dump</a:t>
            </a:r>
            <a:endParaRPr lang="en-US" dirty="0"/>
          </a:p>
        </p:txBody>
      </p:sp>
      <p:pic>
        <p:nvPicPr>
          <p:cNvPr id="11" name="Picture 10" descr="loss-1806-vertical.png"/>
          <p:cNvPicPr>
            <a:picLocks noChangeAspect="1"/>
          </p:cNvPicPr>
          <p:nvPr/>
        </p:nvPicPr>
        <p:blipFill>
          <a:blip r:embed="rId3"/>
          <a:srcRect r="94091"/>
          <a:stretch>
            <a:fillRect/>
          </a:stretch>
        </p:blipFill>
        <p:spPr>
          <a:xfrm>
            <a:off x="230796" y="896165"/>
            <a:ext cx="514273" cy="52760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 Qualification 3.5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6/30/10</a:t>
            </a:fld>
            <a:endParaRPr lang="en-US" dirty="0"/>
          </a:p>
        </p:txBody>
      </p:sp>
      <p:pic>
        <p:nvPicPr>
          <p:cNvPr id="7" name="Picture 6" descr="jun24-asynchdump-3500g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286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7400" y="2667000"/>
            <a:ext cx="693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Dump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45894" y="4651177"/>
            <a:ext cx="1471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Off-momentum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3352800"/>
            <a:ext cx="922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Betatron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4572000"/>
            <a:ext cx="53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152400"/>
            <a:ext cx="161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Brennan et al</a:t>
            </a:r>
            <a:endParaRPr lang="en-US" sz="18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36017</TotalTime>
  <Words>1634</Words>
  <Application>Microsoft Macintosh PowerPoint</Application>
  <PresentationFormat>On-screen Show (4:3)</PresentationFormat>
  <Paragraphs>264</Paragraphs>
  <Slides>40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Pixel</vt:lpstr>
      <vt:lpstr>Progress with Beam</vt:lpstr>
      <vt:lpstr>Main Progress</vt:lpstr>
      <vt:lpstr>Collimation and Machine Protection</vt:lpstr>
      <vt:lpstr>High Intensity Collimation Setup for 3.5 TeV</vt:lpstr>
      <vt:lpstr>Collimation Setting Overview (in terms of b beam size, status 25.6.2010)</vt:lpstr>
      <vt:lpstr>Qualification of Collimation Setup (3.5 TeV, squeezed, separated, 18.6.2010)</vt:lpstr>
      <vt:lpstr>Example of Achieved Collimation Performance  (Beam 1, Vertical Plane, 1.3s)</vt:lpstr>
      <vt:lpstr>Zoom into Betatron Cleaning Region  (Beam 1, Vertical Plane, 1.3s)</vt:lpstr>
      <vt:lpstr>Beam Dump Qualification 3.5 TeV</vt:lpstr>
      <vt:lpstr>Beam Dump Qualification 450 GeV</vt:lpstr>
      <vt:lpstr>Roman Pot Calibration with 450 GeV Beam</vt:lpstr>
      <vt:lpstr>Machine Setup for Summer</vt:lpstr>
      <vt:lpstr>Chromaticity Measurement: New Fitter</vt:lpstr>
      <vt:lpstr>Chromaticity Measurement During Ramp</vt:lpstr>
      <vt:lpstr>Chromaticity in Ramp: B1</vt:lpstr>
      <vt:lpstr>Chromaticity in Ramp: B2</vt:lpstr>
      <vt:lpstr>Beta Beat (Rogelio Tomas Garcia et al)</vt:lpstr>
      <vt:lpstr>Beta Beat (Rogelio Tomas Garcia et al)</vt:lpstr>
      <vt:lpstr>Beta Beat (Rogelio Tomas Garcia et al)</vt:lpstr>
      <vt:lpstr>Beta Beat  (Rogelio Tomas Garcia et al)</vt:lpstr>
      <vt:lpstr>Physics with Nominal Bunches</vt:lpstr>
      <vt:lpstr>1st Physics Fill Nominal Bunches: Lifetime</vt:lpstr>
      <vt:lpstr>Scanning point 8 – vertical plane</vt:lpstr>
      <vt:lpstr>Tune amplitude - zoom</vt:lpstr>
      <vt:lpstr>Bunch currents – beam 2</vt:lpstr>
      <vt:lpstr>2nd Physics Fill Nominal Bunches: Intensity</vt:lpstr>
      <vt:lpstr>2nd Physics Fill Nom. Bunches: Lifetime, Int.</vt:lpstr>
      <vt:lpstr>2nd Physics Fill Nominal Bunches: Lumi</vt:lpstr>
      <vt:lpstr>3rd Physics Fill Nominal Bunches</vt:lpstr>
      <vt:lpstr>Orbit Tune Up</vt:lpstr>
      <vt:lpstr>Orbit Change After 4 Hours (DE corrected)</vt:lpstr>
      <vt:lpstr>3rd Physics Fill Nominal Bunches: Lifetime</vt:lpstr>
      <vt:lpstr>3rd Physics Fill Nominal Bunches: Losses</vt:lpstr>
      <vt:lpstr>What is this sudden loss?</vt:lpstr>
      <vt:lpstr>See Literature…</vt:lpstr>
      <vt:lpstr>Loss in Stable Beams – Problem for Collimation? 25.06.2010, 02:19</vt:lpstr>
      <vt:lpstr>BLM Readings during Losses with Stable Beams (3.5 TeV, 1.3 s)</vt:lpstr>
      <vt:lpstr>From Collimation: Can we Increase Intensity?</vt:lpstr>
      <vt:lpstr>Luminosity Performance</vt:lpstr>
      <vt:lpstr>Ahead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Ralph Assmann</cp:lastModifiedBy>
  <cp:revision>1846</cp:revision>
  <dcterms:created xsi:type="dcterms:W3CDTF">2010-06-30T07:03:45Z</dcterms:created>
  <dcterms:modified xsi:type="dcterms:W3CDTF">2010-06-30T10:38:58Z</dcterms:modified>
</cp:coreProperties>
</file>