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Default Extension="rels" ContentType="application/vnd.openxmlformats-package.relationshi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7"/>
  </p:notesMasterIdLst>
  <p:sldIdLst>
    <p:sldId id="341" r:id="rId2"/>
    <p:sldId id="343" r:id="rId3"/>
    <p:sldId id="344" r:id="rId4"/>
    <p:sldId id="345" r:id="rId5"/>
    <p:sldId id="34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1248" autoAdjust="0"/>
  </p:normalViewPr>
  <p:slideViewPr>
    <p:cSldViewPr snapToGrid="0" snapToObjects="1">
      <p:cViewPr varScale="1">
        <p:scale>
          <a:sx n="97" d="100"/>
          <a:sy n="97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6/25/10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907847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12:00: Beams are back in the </a:t>
            </a:r>
            <a:r>
              <a:rPr lang="en-US" dirty="0" err="1" smtClean="0"/>
              <a:t>LHC</a:t>
            </a:r>
            <a:r>
              <a:rPr lang="en-US" dirty="0" smtClean="0"/>
              <a:t> following </a:t>
            </a:r>
            <a:r>
              <a:rPr lang="en-US" dirty="0" smtClean="0"/>
              <a:t>t</a:t>
            </a:r>
            <a:r>
              <a:rPr lang="en-US" dirty="0" smtClean="0"/>
              <a:t>he access for RB78:</a:t>
            </a:r>
          </a:p>
          <a:p>
            <a:pPr lvl="1"/>
            <a:r>
              <a:rPr lang="en-US" dirty="0" smtClean="0"/>
              <a:t>It was </a:t>
            </a:r>
            <a:r>
              <a:rPr lang="en-US" dirty="0" smtClean="0"/>
              <a:t>initially thought that</a:t>
            </a:r>
            <a:r>
              <a:rPr lang="en-US" dirty="0" smtClean="0"/>
              <a:t> the recent RB78 fault </a:t>
            </a:r>
            <a:r>
              <a:rPr lang="en-US" dirty="0" smtClean="0"/>
              <a:t>was a problem with the main circuit </a:t>
            </a:r>
            <a:r>
              <a:rPr lang="en-US" dirty="0" smtClean="0"/>
              <a:t>breaker.  Then </a:t>
            </a:r>
            <a:r>
              <a:rPr lang="en-US" dirty="0" smtClean="0"/>
              <a:t>a </a:t>
            </a:r>
            <a:r>
              <a:rPr lang="en-US" dirty="0" err="1" smtClean="0"/>
              <a:t>nQPS</a:t>
            </a:r>
            <a:r>
              <a:rPr lang="en-US" dirty="0" smtClean="0"/>
              <a:t> noise problem when doing the zero calibration update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It seems now </a:t>
            </a:r>
            <a:r>
              <a:rPr lang="en-US" dirty="0" smtClean="0">
                <a:solidFill>
                  <a:srgbClr val="FF0000"/>
                </a:solidFill>
              </a:rPr>
              <a:t>that the faults </a:t>
            </a:r>
            <a:r>
              <a:rPr lang="en-US" dirty="0" smtClean="0">
                <a:solidFill>
                  <a:srgbClr val="FF0000"/>
                </a:solidFill>
              </a:rPr>
              <a:t>of RB78 still</a:t>
            </a:r>
            <a:r>
              <a:rPr lang="en-US" dirty="0" smtClean="0">
                <a:solidFill>
                  <a:srgbClr val="FF0000"/>
                </a:solidFill>
              </a:rPr>
              <a:t> have not been </a:t>
            </a:r>
            <a:r>
              <a:rPr lang="en-US" dirty="0" smtClean="0">
                <a:solidFill>
                  <a:srgbClr val="FF0000"/>
                </a:solidFill>
              </a:rPr>
              <a:t>understood!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12:00:</a:t>
            </a:r>
            <a:r>
              <a:rPr lang="en-US" dirty="0" smtClean="0"/>
              <a:t> Starting </a:t>
            </a:r>
            <a:r>
              <a:rPr lang="en-US" dirty="0" err="1" smtClean="0"/>
              <a:t>LBDS</a:t>
            </a:r>
            <a:r>
              <a:rPr lang="en-US" dirty="0" smtClean="0"/>
              <a:t> and longitudinal blow up studies at 450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All outstanding </a:t>
            </a:r>
            <a:r>
              <a:rPr lang="en-US" dirty="0" err="1" smtClean="0">
                <a:solidFill>
                  <a:srgbClr val="008000"/>
                </a:solidFill>
              </a:rPr>
              <a:t>LBDS</a:t>
            </a:r>
            <a:r>
              <a:rPr lang="en-US" dirty="0" smtClean="0">
                <a:solidFill>
                  <a:srgbClr val="008000"/>
                </a:solidFill>
              </a:rPr>
              <a:t> studies could be finished:</a:t>
            </a:r>
          </a:p>
          <a:p>
            <a:pPr lvl="2"/>
            <a:r>
              <a:rPr lang="en-US" dirty="0" err="1" smtClean="0"/>
              <a:t>Asynch</a:t>
            </a:r>
            <a:r>
              <a:rPr lang="en-US" dirty="0" smtClean="0"/>
              <a:t> dumps from extreme orbit positions, 450 </a:t>
            </a:r>
            <a:r>
              <a:rPr lang="en-US" dirty="0" err="1" smtClean="0"/>
              <a:t>GeV</a:t>
            </a:r>
            <a:r>
              <a:rPr lang="en-US" dirty="0" smtClean="0"/>
              <a:t>, </a:t>
            </a:r>
            <a:r>
              <a:rPr lang="en-US" dirty="0" smtClean="0"/>
              <a:t>1e11.</a:t>
            </a:r>
          </a:p>
          <a:p>
            <a:pPr lvl="2"/>
            <a:r>
              <a:rPr lang="en-US" dirty="0" smtClean="0"/>
              <a:t>Dumps </a:t>
            </a:r>
            <a:r>
              <a:rPr lang="en-US" dirty="0" smtClean="0"/>
              <a:t>with orbit and energy offset and </a:t>
            </a:r>
            <a:r>
              <a:rPr lang="en-US" dirty="0" err="1" smtClean="0"/>
              <a:t>emittance</a:t>
            </a:r>
            <a:r>
              <a:rPr lang="en-US" dirty="0" smtClean="0"/>
              <a:t> blow </a:t>
            </a:r>
            <a:r>
              <a:rPr lang="en-US" dirty="0" smtClean="0"/>
              <a:t>up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Performed test of longitudinal blowup with nominal bunch intensities.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</a:t>
            </a:r>
            <a:r>
              <a:rPr lang="en-US" dirty="0" smtClean="0"/>
              <a:t>day 25.6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724531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Longitudinal blowup with nominal bunch intensities: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</a:t>
            </a:r>
            <a:r>
              <a:rPr lang="en-US" dirty="0" smtClean="0"/>
              <a:t>day 25.6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 descr="2010062513525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835" y="1134177"/>
            <a:ext cx="8017980" cy="5481736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724531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18:</a:t>
            </a:r>
            <a:r>
              <a:rPr lang="en-US" dirty="0" smtClean="0"/>
              <a:t>00</a:t>
            </a:r>
            <a:r>
              <a:rPr lang="en-US" dirty="0" smtClean="0"/>
              <a:t>: Starting</a:t>
            </a:r>
            <a:r>
              <a:rPr lang="en-US" dirty="0" smtClean="0"/>
              <a:t> TOTEM Roman Pot setup at </a:t>
            </a:r>
            <a:r>
              <a:rPr lang="en-US" dirty="0" smtClean="0"/>
              <a:t>450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Setup at 450 </a:t>
            </a:r>
            <a:r>
              <a:rPr lang="en-US" dirty="0" err="1" smtClean="0"/>
              <a:t>GeV</a:t>
            </a:r>
            <a:r>
              <a:rPr lang="en-US" dirty="0" smtClean="0"/>
              <a:t> with collision tunes. 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6 roman pots </a:t>
            </a:r>
            <a:r>
              <a:rPr lang="en-US" dirty="0" smtClean="0">
                <a:solidFill>
                  <a:srgbClr val="008000"/>
                </a:solidFill>
              </a:rPr>
              <a:t>per </a:t>
            </a:r>
            <a:r>
              <a:rPr lang="en-US" dirty="0" smtClean="0">
                <a:solidFill>
                  <a:srgbClr val="008000"/>
                </a:solidFill>
              </a:rPr>
              <a:t>beam</a:t>
            </a:r>
            <a:r>
              <a:rPr lang="en-US" dirty="0" smtClean="0">
                <a:solidFill>
                  <a:srgbClr val="008000"/>
                </a:solidFill>
              </a:rPr>
              <a:t> were set </a:t>
            </a:r>
            <a:r>
              <a:rPr lang="en-US" dirty="0" smtClean="0">
                <a:solidFill>
                  <a:srgbClr val="008000"/>
                </a:solidFill>
              </a:rPr>
              <a:t>up (12 in total</a:t>
            </a:r>
            <a:r>
              <a:rPr lang="en-US" dirty="0" smtClean="0">
                <a:solidFill>
                  <a:srgbClr val="008000"/>
                </a:solidFill>
              </a:rPr>
              <a:t>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B1 first set up with low intensity (~3e10)</a:t>
            </a:r>
            <a:br>
              <a:rPr lang="en-US" dirty="0" smtClean="0"/>
            </a:br>
            <a:r>
              <a:rPr lang="en-US" dirty="0" smtClean="0"/>
              <a:t>B2 set up with higher intensity (~9e10)</a:t>
            </a:r>
            <a:br>
              <a:rPr lang="en-US" dirty="0" smtClean="0"/>
            </a:br>
            <a:r>
              <a:rPr lang="en-US" dirty="0" smtClean="0"/>
              <a:t>B1 horizontal pot setup redone with high beam intensity</a:t>
            </a:r>
          </a:p>
          <a:p>
            <a:pPr lvl="2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</a:t>
            </a:r>
            <a:r>
              <a:rPr lang="en-US" dirty="0" smtClean="0"/>
              <a:t>day 25.6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724531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2"/>
            <a:endParaRPr lang="en-US" dirty="0" smtClean="0"/>
          </a:p>
          <a:p>
            <a:r>
              <a:rPr lang="en-US" dirty="0" smtClean="0"/>
              <a:t>23:</a:t>
            </a:r>
            <a:r>
              <a:rPr lang="en-US" dirty="0" smtClean="0"/>
              <a:t>00:</a:t>
            </a:r>
            <a:r>
              <a:rPr lang="en-US" dirty="0" smtClean="0"/>
              <a:t> Planned to start with test ramp with new sequence for squeeze and collapsing pumps but lost most of night shift due to </a:t>
            </a:r>
            <a:r>
              <a:rPr lang="en-US" smtClean="0"/>
              <a:t>technical problems:</a:t>
            </a:r>
          </a:p>
          <a:p>
            <a:pPr lvl="2"/>
            <a:r>
              <a:rPr lang="en-US" dirty="0" smtClean="0"/>
              <a:t>23:15: Problems with PS </a:t>
            </a:r>
            <a:r>
              <a:rPr lang="en-US" dirty="0" err="1" smtClean="0"/>
              <a:t>RF</a:t>
            </a:r>
            <a:r>
              <a:rPr lang="en-US" dirty="0" smtClean="0"/>
              <a:t> system and LINAC2 delay startup.</a:t>
            </a:r>
          </a:p>
          <a:p>
            <a:pPr lvl="2"/>
            <a:r>
              <a:rPr lang="en-US" dirty="0" smtClean="0"/>
              <a:t>02:40: Injectors </a:t>
            </a:r>
            <a:r>
              <a:rPr lang="en-US" dirty="0" smtClean="0"/>
              <a:t>are back (</a:t>
            </a:r>
            <a:r>
              <a:rPr lang="en-US" dirty="0" err="1" smtClean="0"/>
              <a:t>RF</a:t>
            </a:r>
            <a:r>
              <a:rPr lang="en-US" dirty="0" smtClean="0"/>
              <a:t> hardware</a:t>
            </a:r>
            <a:r>
              <a:rPr lang="en-US" dirty="0" smtClean="0"/>
              <a:t> had to be repaired) but cannot </a:t>
            </a:r>
            <a:r>
              <a:rPr lang="en-US" dirty="0" smtClean="0"/>
              <a:t>inject because the </a:t>
            </a:r>
            <a:r>
              <a:rPr lang="en-US" dirty="0" err="1" smtClean="0"/>
              <a:t>INDIV</a:t>
            </a:r>
            <a:r>
              <a:rPr lang="en-US" dirty="0" smtClean="0"/>
              <a:t> beam is still in wrong buckets from the </a:t>
            </a:r>
            <a:r>
              <a:rPr lang="en-US" dirty="0" smtClean="0"/>
              <a:t>injectors.</a:t>
            </a:r>
          </a:p>
          <a:p>
            <a:pPr lvl="2"/>
            <a:r>
              <a:rPr lang="en-US" dirty="0" smtClean="0"/>
              <a:t>04:10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beams keep shifting buckets in the </a:t>
            </a:r>
            <a:r>
              <a:rPr lang="en-US" dirty="0" smtClean="0"/>
              <a:t>injectors.</a:t>
            </a:r>
          </a:p>
          <a:p>
            <a:pPr lvl="2"/>
            <a:r>
              <a:rPr lang="en-US" dirty="0" smtClean="0"/>
              <a:t>04:30: Manage to get </a:t>
            </a:r>
            <a:r>
              <a:rPr lang="en-US" dirty="0" smtClean="0"/>
              <a:t>2x2 10^11 injected.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05:00: Error </a:t>
            </a:r>
            <a:r>
              <a:rPr lang="en-US" dirty="0" smtClean="0"/>
              <a:t>loading collimator </a:t>
            </a:r>
            <a:r>
              <a:rPr lang="en-US" dirty="0" smtClean="0"/>
              <a:t>settings for TCP.C6L7</a:t>
            </a:r>
            <a:r>
              <a:rPr lang="en-US" dirty="0" smtClean="0"/>
              <a:t>.</a:t>
            </a:r>
            <a:r>
              <a:rPr lang="en-US" dirty="0" smtClean="0"/>
              <a:t>B1.</a:t>
            </a:r>
          </a:p>
          <a:p>
            <a:pPr lvl="2"/>
            <a:r>
              <a:rPr lang="en-US" dirty="0" smtClean="0"/>
              <a:t>06:00: Piquet can not resolve problems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called Collimation experts</a:t>
            </a:r>
          </a:p>
          <a:p>
            <a:pPr lvl="2"/>
            <a:r>
              <a:rPr lang="en-US" dirty="0" smtClean="0">
                <a:sym typeface="Wingdings"/>
              </a:rPr>
              <a:t>07:45: Collimator issues resolved by Stefano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starting ramp.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26.6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724531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Plan for the </a:t>
            </a:r>
            <a:r>
              <a:rPr lang="en-US" dirty="0" smtClean="0"/>
              <a:t>weekend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Test ramp with new sequence for squeeze and collapsing of the beam separation at the </a:t>
            </a:r>
            <a:r>
              <a:rPr lang="en-US" dirty="0" err="1" smtClean="0"/>
              <a:t>Ips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Now ongoing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Physics fills with 3 </a:t>
            </a:r>
            <a:r>
              <a:rPr lang="en-US" dirty="0" smtClean="0"/>
              <a:t>on 3 10</a:t>
            </a:r>
            <a:r>
              <a:rPr lang="en-US" baseline="30000" dirty="0" smtClean="0"/>
              <a:t>11</a:t>
            </a:r>
            <a:r>
              <a:rPr lang="en-US" dirty="0" smtClean="0"/>
              <a:t>ppb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Hump measurements at 450 </a:t>
            </a:r>
            <a:r>
              <a:rPr lang="en-US" dirty="0" err="1" smtClean="0"/>
              <a:t>GeV</a:t>
            </a:r>
            <a:r>
              <a:rPr lang="en-US" dirty="0" smtClean="0"/>
              <a:t> (if time permits).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26.6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16954</TotalTime>
  <Words>412</Words>
  <Application>Microsoft Macintosh PowerPoint</Application>
  <PresentationFormat>On-screen Show (4:3)</PresentationFormat>
  <Paragraphs>48</Paragraphs>
  <Slides>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Friday 25.6</vt:lpstr>
      <vt:lpstr>Friday 25.6</vt:lpstr>
      <vt:lpstr>Friday 25.6</vt:lpstr>
      <vt:lpstr>Saturday 26.6</vt:lpstr>
      <vt:lpstr>Saturday 26.6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360</cp:revision>
  <dcterms:created xsi:type="dcterms:W3CDTF">2010-06-24T22:06:22Z</dcterms:created>
  <dcterms:modified xsi:type="dcterms:W3CDTF">2010-06-26T06:44:02Z</dcterms:modified>
</cp:coreProperties>
</file>