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305" r:id="rId2"/>
    <p:sldId id="318" r:id="rId3"/>
    <p:sldId id="313" r:id="rId4"/>
    <p:sldId id="317" r:id="rId5"/>
    <p:sldId id="320" r:id="rId6"/>
    <p:sldId id="319" r:id="rId7"/>
    <p:sldId id="306" r:id="rId8"/>
    <p:sldId id="31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48" autoAdjust="0"/>
  </p:normalViewPr>
  <p:slideViewPr>
    <p:cSldViewPr snapToGrid="0" snapToObjects="1">
      <p:cViewPr varScale="1">
        <p:scale>
          <a:sx n="103" d="100"/>
          <a:sy n="103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6/8/2010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07:00: Preparing new fill for Monday morning</a:t>
            </a:r>
          </a:p>
          <a:p>
            <a:pPr lvl="1"/>
            <a:r>
              <a:rPr lang="en-US" dirty="0" smtClean="0"/>
              <a:t>08:00: Start over injection of 13 bunches per beam with 2 10</a:t>
            </a:r>
            <a:r>
              <a:rPr lang="en-US" baseline="30000" dirty="0" smtClean="0"/>
              <a:t>10</a:t>
            </a:r>
            <a:r>
              <a:rPr lang="en-US" dirty="0" smtClean="0"/>
              <a:t> ppb.</a:t>
            </a:r>
          </a:p>
          <a:p>
            <a:pPr lvl="1"/>
            <a:r>
              <a:rPr lang="en-US" dirty="0" smtClean="0"/>
              <a:t>08:30: Injection finished and performing final measurements and adjustments.</a:t>
            </a:r>
          </a:p>
          <a:p>
            <a:pPr lvl="1"/>
            <a:r>
              <a:rPr lang="en-US" dirty="0" smtClean="0"/>
              <a:t>10:00: End of ramp. Performing beam adjustments. </a:t>
            </a:r>
            <a:r>
              <a:rPr lang="en-US" dirty="0" smtClean="0">
                <a:solidFill>
                  <a:srgbClr val="C00000"/>
                </a:solidFill>
              </a:rPr>
              <a:t>Discovered that since Sunday morning the separation at the IRs was ramped to 0 in the ramp (mistake in setting incorporation).</a:t>
            </a:r>
          </a:p>
          <a:p>
            <a:pPr lvl="1"/>
            <a:r>
              <a:rPr lang="en-US" dirty="0" smtClean="0"/>
              <a:t>10:18: Beams dumped by collimator motor interlock on TCLA.6L3B2 (noisy signal at sensor – collimator position was OK).</a:t>
            </a:r>
          </a:p>
          <a:p>
            <a:pPr lvl="2"/>
            <a:r>
              <a:rPr lang="en-US" dirty="0" smtClean="0"/>
              <a:t>Noisy sensor disabled (enough redundancy).</a:t>
            </a:r>
          </a:p>
          <a:p>
            <a:pPr lvl="1"/>
            <a:r>
              <a:rPr lang="en-US" dirty="0" smtClean="0"/>
              <a:t>Put separation back on into the ramp !</a:t>
            </a:r>
          </a:p>
          <a:p>
            <a:r>
              <a:rPr lang="en-US" dirty="0" smtClean="0"/>
              <a:t>10:25: Start ramp down.</a:t>
            </a:r>
          </a:p>
          <a:p>
            <a:pPr lvl="1"/>
            <a:r>
              <a:rPr lang="en-US" dirty="0" smtClean="0"/>
              <a:t>Issue on RCBXH1.R2 with </a:t>
            </a:r>
            <a:r>
              <a:rPr lang="en-US" dirty="0" err="1" smtClean="0"/>
              <a:t>U_RES</a:t>
            </a:r>
            <a:r>
              <a:rPr lang="en-US" dirty="0" smtClean="0"/>
              <a:t>. Almost at limit but cannot reset. </a:t>
            </a: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Will probably give a problem during next ramp/pre-cycle.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 smtClean="0">
                <a:solidFill>
                  <a:srgbClr val="8000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800000"/>
                </a:solidFill>
                <a:sym typeface="Wingdings"/>
              </a:rPr>
              <a:t> requires change of </a:t>
            </a:r>
            <a:r>
              <a:rPr lang="en-US" dirty="0" err="1" smtClean="0">
                <a:solidFill>
                  <a:srgbClr val="800000"/>
                </a:solidFill>
                <a:sym typeface="Wingdings"/>
              </a:rPr>
              <a:t>QPS</a:t>
            </a:r>
            <a:r>
              <a:rPr lang="en-US" dirty="0" smtClean="0">
                <a:solidFill>
                  <a:srgbClr val="800000"/>
                </a:solidFill>
                <a:sym typeface="Wingdings"/>
              </a:rPr>
              <a:t> card.</a:t>
            </a:r>
            <a:endParaRPr lang="en-US" dirty="0" smtClean="0">
              <a:solidFill>
                <a:srgbClr val="800000"/>
              </a:solidFill>
            </a:endParaRP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7.6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Debunched</a:t>
            </a:r>
            <a:r>
              <a:rPr lang="en-US" dirty="0" smtClean="0"/>
              <a:t> beam trace on B2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2293" y="1066800"/>
            <a:ext cx="715941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15:00: RF longitudinal </a:t>
            </a:r>
            <a:r>
              <a:rPr lang="en-US" dirty="0" err="1" smtClean="0"/>
              <a:t>emittance</a:t>
            </a:r>
            <a:r>
              <a:rPr lang="en-US" dirty="0" smtClean="0"/>
              <a:t> blow-up studies</a:t>
            </a:r>
          </a:p>
          <a:p>
            <a:pPr lvl="1"/>
            <a:r>
              <a:rPr lang="en-US" sz="1800" dirty="0" smtClean="0"/>
              <a:t>Tested the newly-installed feature of the beam control which enables injection of band-limited noise into the phase loop. </a:t>
            </a:r>
          </a:p>
          <a:p>
            <a:pPr lvl="1"/>
            <a:r>
              <a:rPr lang="en-US" sz="1800" dirty="0" smtClean="0"/>
              <a:t>The noise generation hardware and software work as advertised, and it was possible to produce longitudinal blowup to a given value by controlling the frequency spectrum of the applied noise (range </a:t>
            </a:r>
            <a:r>
              <a:rPr lang="en-US" sz="1800" dirty="0" smtClean="0">
                <a:sym typeface="Symbol"/>
              </a:rPr>
              <a:t> </a:t>
            </a:r>
            <a:r>
              <a:rPr lang="en-US" sz="1800" dirty="0" smtClean="0"/>
              <a:t>36 to 42 Hz). </a:t>
            </a:r>
          </a:p>
          <a:p>
            <a:pPr lvl="1"/>
            <a:r>
              <a:rPr lang="en-US" sz="1800" dirty="0" smtClean="0"/>
              <a:t>Worked for 2E10 and nominal bunches.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7.6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4773" y="3160475"/>
            <a:ext cx="4395475" cy="360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761757" y="3805382"/>
            <a:ext cx="1536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Blow up on B1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7.6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023" y="1534857"/>
            <a:ext cx="8758959" cy="3115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2817560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20:00 Injection protection studies.</a:t>
            </a:r>
          </a:p>
          <a:p>
            <a:r>
              <a:rPr lang="en-US" dirty="0" smtClean="0"/>
              <a:t>21:00 : Sector 67 tripped.</a:t>
            </a:r>
          </a:p>
          <a:p>
            <a:pPr lvl="1"/>
            <a:r>
              <a:rPr lang="en-US" dirty="0" err="1" smtClean="0"/>
              <a:t>nQPS</a:t>
            </a:r>
            <a:r>
              <a:rPr lang="en-US" dirty="0" smtClean="0"/>
              <a:t> for Q7L7, not understood.</a:t>
            </a:r>
          </a:p>
          <a:p>
            <a:r>
              <a:rPr lang="en-US" dirty="0" smtClean="0"/>
              <a:t>23:00 </a:t>
            </a:r>
            <a:r>
              <a:rPr lang="en-US" dirty="0" smtClean="0"/>
              <a:t>: </a:t>
            </a:r>
            <a:r>
              <a:rPr lang="en-US" dirty="0" smtClean="0"/>
              <a:t>Injection protection – TDI settings</a:t>
            </a:r>
          </a:p>
          <a:p>
            <a:pPr lvl="1"/>
            <a:r>
              <a:rPr lang="en-US" sz="1800" dirty="0" smtClean="0"/>
              <a:t>2 setup methods compared – they agree. </a:t>
            </a:r>
          </a:p>
          <a:p>
            <a:pPr lvl="1"/>
            <a:r>
              <a:rPr lang="en-US" sz="1800" dirty="0" smtClean="0"/>
              <a:t>Settings Ok, shift of 0.4 mm of TDI B1.</a:t>
            </a:r>
          </a:p>
          <a:p>
            <a:pPr lvl="1"/>
            <a:r>
              <a:rPr lang="en-US" sz="1800" dirty="0" smtClean="0"/>
              <a:t>Observed an unexplained systematic dependence of the beam sigma at collimator to be aligned on the ref. collimator setting (here TCP).</a:t>
            </a:r>
            <a:endParaRPr lang="en-US" sz="1800" dirty="0" smtClean="0"/>
          </a:p>
          <a:p>
            <a:pPr lvl="1"/>
            <a:r>
              <a:rPr lang="en-US" sz="1800" dirty="0" smtClean="0"/>
              <a:t>To be checked for other devices.</a:t>
            </a:r>
            <a:endParaRPr lang="en-US" sz="1800" dirty="0" smtClean="0"/>
          </a:p>
          <a:p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07.06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3973380"/>
            <a:ext cx="4565701" cy="266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B1 systematic shifts versus intensity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33600"/>
            <a:ext cx="8686800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 bwMode="auto">
          <a:xfrm>
            <a:off x="762000" y="5900448"/>
            <a:ext cx="207356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048013" y="5717370"/>
            <a:ext cx="233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Intensity </a:t>
            </a:r>
            <a:r>
              <a:rPr lang="en-US" dirty="0" smtClean="0"/>
              <a:t> </a:t>
            </a:r>
            <a:r>
              <a:rPr lang="en-US" dirty="0" smtClean="0"/>
              <a:t>prop. to time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0104" y="803095"/>
            <a:ext cx="9103896" cy="1330505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Arial Unicode MS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03:00 : BI tests for high intensities.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 typeface="Franklin Gothic Medium" charset="0"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6666FF"/>
                </a:solidFill>
                <a:effectLst/>
                <a:uLnTx/>
                <a:uFillTx/>
                <a:latin typeface="+mn-lt"/>
                <a:ea typeface="ＭＳ Ｐゴシック" charset="-128"/>
              </a:rPr>
              <a:t> Operation with 1 to few bunches with pilot to nominal intensities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Program for today (and night to Wednesday):</a:t>
            </a:r>
          </a:p>
          <a:p>
            <a:pPr lvl="1"/>
            <a:r>
              <a:rPr lang="en-US" dirty="0" smtClean="0"/>
              <a:t>Continue BI tests for high intensities with 1 to few bunches with pilot to nominal intensities.  </a:t>
            </a:r>
          </a:p>
          <a:p>
            <a:pPr lvl="1"/>
            <a:r>
              <a:rPr lang="en-US" dirty="0" smtClean="0"/>
              <a:t>Hump investigations (variation of He flow).</a:t>
            </a:r>
          </a:p>
          <a:p>
            <a:pPr lvl="1"/>
            <a:r>
              <a:rPr lang="en-US" dirty="0" smtClean="0"/>
              <a:t>Access around mid-day.</a:t>
            </a:r>
          </a:p>
          <a:p>
            <a:pPr lvl="1"/>
            <a:r>
              <a:rPr lang="en-US" dirty="0" smtClean="0"/>
              <a:t>Transverse damper studies, longitudinal </a:t>
            </a:r>
            <a:r>
              <a:rPr lang="en-US" dirty="0" smtClean="0"/>
              <a:t>blowup continued.</a:t>
            </a:r>
            <a:endParaRPr lang="en-US" dirty="0" smtClean="0"/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08.06</a:t>
            </a:r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960308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Open Issues.</a:t>
            </a:r>
          </a:p>
          <a:p>
            <a:pPr lvl="1"/>
            <a:r>
              <a:rPr lang="en-US" dirty="0" smtClean="0"/>
              <a:t>Sector 78 still requires final tests for validation of 10 A/sec ramp rate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requires 1-2 </a:t>
            </a:r>
            <a:r>
              <a:rPr lang="en-US" dirty="0" err="1" smtClean="0"/>
              <a:t>h</a:t>
            </a:r>
            <a:r>
              <a:rPr lang="en-US" dirty="0" smtClean="0"/>
              <a:t> pre-warning and ca. 1 hour without beam).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Noisy </a:t>
            </a:r>
            <a:r>
              <a:rPr lang="en-US" dirty="0" err="1" smtClean="0"/>
              <a:t>nQPS</a:t>
            </a:r>
            <a:r>
              <a:rPr lang="en-US" dirty="0" smtClean="0"/>
              <a:t> board in A21L1 requires replacement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requires access.</a:t>
            </a:r>
          </a:p>
          <a:p>
            <a:pPr lvl="1"/>
            <a:r>
              <a:rPr lang="en-US" dirty="0" smtClean="0">
                <a:sym typeface="Wingdings"/>
              </a:rPr>
              <a:t>Noisy reading of temperature at current lead of DFBX.R8 – RD1 requires replacement of card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requires access with 2 hours pre-warning for </a:t>
            </a:r>
            <a:r>
              <a:rPr lang="en-US" dirty="0" err="1" smtClean="0">
                <a:sym typeface="Wingdings"/>
              </a:rPr>
              <a:t>Cryo</a:t>
            </a:r>
            <a:r>
              <a:rPr lang="en-US" dirty="0" smtClean="0">
                <a:sym typeface="Wingdings"/>
              </a:rPr>
              <a:t> team.</a:t>
            </a:r>
          </a:p>
          <a:p>
            <a:pPr lvl="1"/>
            <a:r>
              <a:rPr lang="en-US" dirty="0" err="1" smtClean="0">
                <a:sym typeface="Wingdings"/>
              </a:rPr>
              <a:t>QPS</a:t>
            </a:r>
            <a:r>
              <a:rPr lang="en-US" dirty="0" smtClean="0">
                <a:sym typeface="Wingdings"/>
              </a:rPr>
              <a:t> card for </a:t>
            </a:r>
            <a:r>
              <a:rPr lang="en-US" dirty="0" smtClean="0"/>
              <a:t>RCBXH1.R2 requires replacement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requires access </a:t>
            </a:r>
          </a:p>
          <a:p>
            <a:pPr lvl="1"/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New multiplier tube for abort gap monitor of Beam2 requires re-alignment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requires access.</a:t>
            </a:r>
          </a:p>
          <a:p>
            <a:pPr lvl="1"/>
            <a:r>
              <a:rPr lang="en-US" dirty="0" smtClean="0">
                <a:sym typeface="Wingdings"/>
              </a:rPr>
              <a:t>Multiplier tube for abort gap monitor of Beam 1 requires replacement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requires access (but not before the end of the week).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08.06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14578</TotalTime>
  <Words>526</Words>
  <Application>Microsoft Office PowerPoint</Application>
  <PresentationFormat>On-screen Show (4:3)</PresentationFormat>
  <Paragraphs>70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Pixel</vt:lpstr>
      <vt:lpstr>Monday 7.6</vt:lpstr>
      <vt:lpstr>Debunched beam trace on B2</vt:lpstr>
      <vt:lpstr>Monday 7.6</vt:lpstr>
      <vt:lpstr>Monday 7.6</vt:lpstr>
      <vt:lpstr>Monday 07.06</vt:lpstr>
      <vt:lpstr>B1 systematic shifts versus intensity</vt:lpstr>
      <vt:lpstr>Tuesday 08.06</vt:lpstr>
      <vt:lpstr>Tuesday 08.06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jwenning</cp:lastModifiedBy>
  <cp:revision>252</cp:revision>
  <dcterms:created xsi:type="dcterms:W3CDTF">2010-06-07T12:46:32Z</dcterms:created>
  <dcterms:modified xsi:type="dcterms:W3CDTF">2010-06-08T05:36:35Z</dcterms:modified>
</cp:coreProperties>
</file>